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453" r:id="rId2"/>
    <p:sldId id="290" r:id="rId3"/>
    <p:sldId id="334" r:id="rId4"/>
    <p:sldId id="284" r:id="rId5"/>
    <p:sldId id="280" r:id="rId6"/>
    <p:sldId id="335" r:id="rId7"/>
    <p:sldId id="336" r:id="rId8"/>
    <p:sldId id="337" r:id="rId9"/>
    <p:sldId id="281" r:id="rId10"/>
    <p:sldId id="338" r:id="rId11"/>
    <p:sldId id="339" r:id="rId12"/>
    <p:sldId id="340" r:id="rId13"/>
    <p:sldId id="282" r:id="rId14"/>
    <p:sldId id="341" r:id="rId15"/>
    <p:sldId id="342" r:id="rId16"/>
    <p:sldId id="265" r:id="rId17"/>
    <p:sldId id="278" r:id="rId18"/>
    <p:sldId id="283" r:id="rId19"/>
    <p:sldId id="344" r:id="rId20"/>
    <p:sldId id="345" r:id="rId21"/>
    <p:sldId id="346" r:id="rId22"/>
    <p:sldId id="285" r:id="rId23"/>
    <p:sldId id="454" r:id="rId24"/>
  </p:sldIdLst>
  <p:sldSz cx="12192000" cy="6858000"/>
  <p:notesSz cx="6858000" cy="9144000"/>
  <p:embeddedFontLst>
    <p:embeddedFont>
      <p:font typeface="等线" panose="02010600030101010101" pitchFamily="2" charset="-122"/>
      <p:regular r:id="rId26"/>
      <p:bold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.VnArial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mbria Math" panose="02040503050406030204" pitchFamily="18" charset="0"/>
      <p:regular r:id="rId40"/>
    </p:embeddedFont>
    <p:embeddedFont>
      <p:font typeface="UTM Caviar" panose="02040603050506020204" pitchFamily="18" charset="0"/>
      <p:regular r:id="rId41"/>
    </p:embeddedFont>
    <p:embeddedFont>
      <p:font typeface="UTM Duepuntozero" panose="02040603050506020204" pitchFamily="18" charset="0"/>
      <p:regular r:id="rId42"/>
      <p:bold r:id="rId43"/>
    </p:embeddedFont>
    <p:embeddedFont>
      <p:font typeface="VNI-Times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7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0D7"/>
    <a:srgbClr val="FCFCDE"/>
    <a:srgbClr val="02736A"/>
    <a:srgbClr val="FBFFE2"/>
    <a:srgbClr val="014540"/>
    <a:srgbClr val="FF6D6D"/>
    <a:srgbClr val="FF9999"/>
    <a:srgbClr val="FFAFAF"/>
    <a:srgbClr val="CC0066"/>
    <a:srgbClr val="FFE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54" y="-180"/>
      </p:cViewPr>
      <p:guideLst>
        <p:guide orient="horz" pos="2115"/>
        <p:guide pos="3817"/>
        <p:guide pos="1980"/>
        <p:guide pos="57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D44-B27F-4A13-BFCA-C5B8110331C9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3279-36AD-41C4-A996-A6E09D4E54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98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0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1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22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98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66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113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A7512-3A41-41A8-956D-9A9B819ECA3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1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93B16F9-9E85-4525-8D0B-52093B5330C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68406-596D-4ED6-8A52-F33AC6E4ECBD}"/>
              </a:ext>
            </a:extLst>
          </p:cNvPr>
          <p:cNvSpPr/>
          <p:nvPr userDrawn="1"/>
        </p:nvSpPr>
        <p:spPr>
          <a:xfrm>
            <a:off x="34400" y="0"/>
            <a:ext cx="7974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>
                <a:ln w="0"/>
                <a:solidFill>
                  <a:srgbClr val="02736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1AF67-0FF2-423A-A38C-19EE38A934D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09862" y="14499369"/>
            <a:ext cx="1759566" cy="1407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1071A-C613-4871-A868-F0D37332F84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332" y="15203161"/>
            <a:ext cx="1759566" cy="1407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2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emf"/><Relationship Id="rId5" Type="http://schemas.openxmlformats.org/officeDocument/2006/relationships/image" Target="../media/image12.emf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png"/><Relationship Id="rId18" Type="http://schemas.openxmlformats.org/officeDocument/2006/relationships/image" Target="../media/image9.emf"/><Relationship Id="rId3" Type="http://schemas.openxmlformats.org/officeDocument/2006/relationships/tags" Target="../tags/tag4.xml"/><Relationship Id="rId21" Type="http://schemas.openxmlformats.org/officeDocument/2006/relationships/image" Target="../media/image12.emf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8.emf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23" Type="http://schemas.openxmlformats.org/officeDocument/2006/relationships/image" Target="../media/image14.emf"/><Relationship Id="rId10" Type="http://schemas.openxmlformats.org/officeDocument/2006/relationships/tags" Target="../tags/tag11.xml"/><Relationship Id="rId19" Type="http://schemas.openxmlformats.org/officeDocument/2006/relationships/image" Target="../media/image10.e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5.png"/><Relationship Id="rId22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5" Type="http://schemas.openxmlformats.org/officeDocument/2006/relationships/image" Target="../media/image15.pn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10.xml"/><Relationship Id="rId1" Type="http://schemas.openxmlformats.org/officeDocument/2006/relationships/audio" Target="file:///D:\ca%20nhac\Nhac%20Do\Mua%20xuan%20tren%20thanh%20pho%20Ho%20Chi%20Minh.wma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emf"/><Relationship Id="rId5" Type="http://schemas.openxmlformats.org/officeDocument/2006/relationships/image" Target="../media/image6.png"/><Relationship Id="rId10" Type="http://schemas.openxmlformats.org/officeDocument/2006/relationships/image" Target="../media/image20.emf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9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04EA641-1237-4412-AD2E-109F4C54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4" y="-19050"/>
            <a:ext cx="9308525" cy="6858000"/>
          </a:xfrm>
          <a:prstGeom prst="rect">
            <a:avLst/>
          </a:prstGeom>
          <a:noFill/>
          <a:ln w="9525"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 prst="convex"/>
          </a:sp3d>
        </p:spPr>
      </p:pic>
      <p:pic>
        <p:nvPicPr>
          <p:cNvPr id="3075" name="Picture 2" descr="C:\Users\U2811\Desktop\NỘI  DUNG HỌP PHHS CUỐI NĂM\Ảnh trường-1923 (3).JPG">
            <a:extLst>
              <a:ext uri="{FF2B5EF4-FFF2-40B4-BE49-F238E27FC236}">
                <a16:creationId xmlns:a16="http://schemas.microsoft.com/office/drawing/2014/main" id="{32224FA5-6731-4E5A-AFB8-1436FF5E9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B88F61-92A1-4138-913F-5ACB2C917D87}"/>
              </a:ext>
            </a:extLst>
          </p:cNvPr>
          <p:cNvSpPr/>
          <p:nvPr/>
        </p:nvSpPr>
        <p:spPr>
          <a:xfrm>
            <a:off x="2049176" y="895876"/>
            <a:ext cx="8305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all" spc="0" normalizeH="0" baseline="0" noProof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 -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all" spc="0" normalizeH="0" baseline="0" noProof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</a:t>
            </a: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3077" name="WordArt 7">
            <a:extLst>
              <a:ext uri="{FF2B5EF4-FFF2-40B4-BE49-F238E27FC236}">
                <a16:creationId xmlns:a16="http://schemas.microsoft.com/office/drawing/2014/main" id="{B2D5D684-A6A0-4380-BD89-A5B817BCB7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4551" y="5373688"/>
            <a:ext cx="5768975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9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Trường Tiểu học Long Biên</a:t>
            </a:r>
            <a:endParaRPr kumimoji="0" lang="en-US" sz="5400" b="1" i="1" u="none" strike="noStrike" kern="10" cap="none" spc="0" normalizeH="0" baseline="0" noProof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1152158" y="107700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5258799" y="1077000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845AD2-04C7-4C74-BC2D-0E8C1CC2387F}"/>
              </a:ext>
            </a:extLst>
          </p:cNvPr>
          <p:cNvSpPr/>
          <p:nvPr/>
        </p:nvSpPr>
        <p:spPr>
          <a:xfrm>
            <a:off x="8540642" y="1077000"/>
            <a:ext cx="24978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3 )× 15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4252686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30BA3F-1CA9-479B-9D1D-6E766EEADADA}"/>
              </a:ext>
            </a:extLst>
          </p:cNvPr>
          <p:cNvCxnSpPr>
            <a:cxnSpLocks/>
          </p:cNvCxnSpPr>
          <p:nvPr/>
        </p:nvCxnSpPr>
        <p:spPr>
          <a:xfrm>
            <a:off x="8077200" y="1251163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847579" y="17152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135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866E4-598B-4A9E-842A-AA66440F8C33}"/>
              </a:ext>
            </a:extLst>
          </p:cNvPr>
          <p:cNvSpPr/>
          <p:nvPr/>
        </p:nvSpPr>
        <p:spPr>
          <a:xfrm>
            <a:off x="8314866" y="1599181"/>
            <a:ext cx="19527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 × 15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4906855" y="166390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9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45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567876" y="2957420"/>
            <a:ext cx="74895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1228566" y="225336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5272504" y="2181055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96E1-2F8F-43F1-B883-B31D8D26395A}"/>
              </a:ext>
            </a:extLst>
          </p:cNvPr>
          <p:cNvSpPr/>
          <p:nvPr/>
        </p:nvSpPr>
        <p:spPr>
          <a:xfrm>
            <a:off x="8698616" y="2175978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1448030" y="3715436"/>
            <a:ext cx="96375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 ( 15 : 3 ) =  ( 9 : 3 )× 15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2613292" y="45424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3038636" y="4255734"/>
            <a:ext cx="1969693" cy="290287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5820503-CF20-4759-BBD1-F2BF8782CB48}"/>
              </a:ext>
            </a:extLst>
          </p:cNvPr>
          <p:cNvSpPr/>
          <p:nvPr/>
        </p:nvSpPr>
        <p:spPr>
          <a:xfrm>
            <a:off x="2432648" y="4532972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3E02BD8-A3E1-4A9F-835D-CD5B4E324DF9}"/>
              </a:ext>
            </a:extLst>
          </p:cNvPr>
          <p:cNvGrpSpPr/>
          <p:nvPr/>
        </p:nvGrpSpPr>
        <p:grpSpPr>
          <a:xfrm>
            <a:off x="3936854" y="4260336"/>
            <a:ext cx="1073784" cy="272636"/>
            <a:chOff x="2984468" y="4284663"/>
            <a:chExt cx="2032000" cy="5334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0E8C662-96CD-4C1A-8E7D-BED3E80083ED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38DB22C-18CF-4707-B0C1-005B4F3E94E1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8F875A6-6B96-43B5-BF4F-503FB2E468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404614" y="521958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12E9CFB-7D60-430B-90EF-E58CCA1311CD}"/>
              </a:ext>
            </a:extLst>
          </p:cNvPr>
          <p:cNvSpPr/>
          <p:nvPr/>
        </p:nvSpPr>
        <p:spPr>
          <a:xfrm>
            <a:off x="8581597" y="3717446"/>
            <a:ext cx="145424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: 3)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5481769" y="3677208"/>
            <a:ext cx="881972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6288796" y="3685816"/>
            <a:ext cx="1800493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9AC19F-D47A-4521-9210-81F42E005478}"/>
              </a:ext>
            </a:extLst>
          </p:cNvPr>
          <p:cNvSpPr/>
          <p:nvPr/>
        </p:nvSpPr>
        <p:spPr>
          <a:xfrm>
            <a:off x="9955926" y="3710122"/>
            <a:ext cx="1112804" cy="646331"/>
          </a:xfrm>
          <a:prstGeom prst="rect">
            <a:avLst/>
          </a:prstGeom>
          <a:solidFill>
            <a:srgbClr val="FCFCDE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 15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60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/>
      <p:bldP spid="60" grpId="0"/>
      <p:bldP spid="60" grpId="1"/>
      <p:bldP spid="66" grpId="0"/>
      <p:bldP spid="66" grpId="1"/>
      <p:bldP spid="71" grpId="0"/>
      <p:bldP spid="72" grpId="0" animBg="1"/>
      <p:bldP spid="73" grpId="0" animBg="1"/>
      <p:bldP spid="74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>
              <a:alpha val="85000"/>
            </a:srgbClr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2986849" y="266700"/>
            <a:ext cx="59763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các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C0662A-4122-4A64-B82C-61B24A7A0466}"/>
              </a:ext>
            </a:extLst>
          </p:cNvPr>
          <p:cNvSpPr/>
          <p:nvPr/>
        </p:nvSpPr>
        <p:spPr>
          <a:xfrm>
            <a:off x="2844021" y="1049841"/>
            <a:ext cx="26132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5C5823-1E42-4755-AD5B-6CE74855D082}"/>
              </a:ext>
            </a:extLst>
          </p:cNvPr>
          <p:cNvSpPr/>
          <p:nvPr/>
        </p:nvSpPr>
        <p:spPr>
          <a:xfrm>
            <a:off x="6982963" y="1035737"/>
            <a:ext cx="26132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DBBCD7-33D5-4709-97C0-1EF66BA496A5}"/>
              </a:ext>
            </a:extLst>
          </p:cNvPr>
          <p:cNvCxnSpPr>
            <a:cxnSpLocks/>
          </p:cNvCxnSpPr>
          <p:nvPr/>
        </p:nvCxnSpPr>
        <p:spPr>
          <a:xfrm>
            <a:off x="6266817" y="1179615"/>
            <a:ext cx="0" cy="1390437"/>
          </a:xfrm>
          <a:prstGeom prst="line">
            <a:avLst/>
          </a:prstGeom>
          <a:ln w="28575">
            <a:solidFill>
              <a:srgbClr val="027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4BBFD0D-BBDE-4985-8D5B-3F56139AFE32}"/>
              </a:ext>
            </a:extLst>
          </p:cNvPr>
          <p:cNvSpPr/>
          <p:nvPr/>
        </p:nvSpPr>
        <p:spPr>
          <a:xfrm>
            <a:off x="2595821" y="1658543"/>
            <a:ext cx="19864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105 : 3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764CD9-67B2-4AD8-AF05-80761919CAA8}"/>
              </a:ext>
            </a:extLst>
          </p:cNvPr>
          <p:cNvSpPr/>
          <p:nvPr/>
        </p:nvSpPr>
        <p:spPr>
          <a:xfrm>
            <a:off x="6627448" y="1561417"/>
            <a:ext cx="17219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7 × 5 </a:t>
            </a:r>
          </a:p>
          <a:p>
            <a:pPr algn="just"/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 35</a:t>
            </a:r>
            <a:endParaRPr lang="en-US" sz="3600" b="1" cap="none" spc="0">
              <a:ln w="0"/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481FD2-FC72-437A-BDC6-793F757DD9FB}"/>
              </a:ext>
            </a:extLst>
          </p:cNvPr>
          <p:cNvSpPr/>
          <p:nvPr/>
        </p:nvSpPr>
        <p:spPr>
          <a:xfrm>
            <a:off x="2705590" y="2789960"/>
            <a:ext cx="7079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giá trị của 2 biểu th</a:t>
            </a:r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 trên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68EB2FD-C742-4AEE-B1FD-5EC59FA126A3}"/>
              </a:ext>
            </a:extLst>
          </p:cNvPr>
          <p:cNvSpPr/>
          <p:nvPr/>
        </p:nvSpPr>
        <p:spPr>
          <a:xfrm>
            <a:off x="2959194" y="221640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AF2723-63ED-4B13-9CB7-8FB218E5E6BC}"/>
              </a:ext>
            </a:extLst>
          </p:cNvPr>
          <p:cNvSpPr/>
          <p:nvPr/>
        </p:nvSpPr>
        <p:spPr>
          <a:xfrm>
            <a:off x="7001390" y="2087242"/>
            <a:ext cx="771630" cy="771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EDFACF-0CCF-435C-BFAF-9F3370C5965D}"/>
              </a:ext>
            </a:extLst>
          </p:cNvPr>
          <p:cNvSpPr/>
          <p:nvPr/>
        </p:nvSpPr>
        <p:spPr>
          <a:xfrm>
            <a:off x="2966875" y="3563036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( 7 × 15 ) : 3</a:t>
            </a:r>
            <a:r>
              <a:rPr lang="en-US" altLang="zh-CN" sz="36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 ( 15 : 3 )</a:t>
            </a:r>
            <a:endParaRPr lang="en-US" sz="3600" b="1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D0EBFC-3639-49F1-A718-51772ADCC72E}"/>
              </a:ext>
            </a:extLst>
          </p:cNvPr>
          <p:cNvSpPr/>
          <p:nvPr/>
        </p:nvSpPr>
        <p:spPr>
          <a:xfrm>
            <a:off x="4504561" y="4456360"/>
            <a:ext cx="31021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hết cho 3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3FA822-35EA-47B5-8089-E57B5ADCB691}"/>
              </a:ext>
            </a:extLst>
          </p:cNvPr>
          <p:cNvGrpSpPr/>
          <p:nvPr/>
        </p:nvGrpSpPr>
        <p:grpSpPr>
          <a:xfrm>
            <a:off x="5439613" y="4108478"/>
            <a:ext cx="1004821" cy="297370"/>
            <a:chOff x="2984468" y="4284663"/>
            <a:chExt cx="2032000" cy="5334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F6321B-A394-4235-AB42-861D287D2B56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7CD92F-9C60-46E4-8262-17A170DC02CC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86C6FE-F0B9-42C7-B4AA-CE128FA5C6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49577" y="240842"/>
            <a:ext cx="11234479" cy="24857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chia một tích hai thừa số cho một số, </a:t>
            </a:r>
            <a:b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cap="none" spc="0">
                <a:ln w="0"/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lấy một thừa số chia cho số đó (nếu chia hết) rồi nhân kết quả với thừa số kia.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B4314E-378D-40CD-9086-A430F5C2266F}"/>
              </a:ext>
            </a:extLst>
          </p:cNvPr>
          <p:cNvSpPr/>
          <p:nvPr/>
        </p:nvSpPr>
        <p:spPr>
          <a:xfrm>
            <a:off x="6973846" y="3537656"/>
            <a:ext cx="881972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 ×</a:t>
            </a:r>
            <a:endParaRPr lang="en-US" sz="3600" b="1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B52E30E-88E7-4F03-8E06-51BF8892FA05}"/>
              </a:ext>
            </a:extLst>
          </p:cNvPr>
          <p:cNvSpPr/>
          <p:nvPr/>
        </p:nvSpPr>
        <p:spPr>
          <a:xfrm>
            <a:off x="7773020" y="3557761"/>
            <a:ext cx="1800493" cy="646331"/>
          </a:xfrm>
          <a:prstGeom prst="rect">
            <a:avLst/>
          </a:prstGeom>
          <a:solidFill>
            <a:srgbClr val="FCF0D7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( 15 : 3 )</a:t>
            </a:r>
            <a:endParaRPr lang="en-US" sz="3600" b="1">
              <a:ln w="0"/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0CF54D8-8C14-4CB0-A7FA-30B39AFDE250}"/>
              </a:ext>
            </a:extLst>
          </p:cNvPr>
          <p:cNvSpPr/>
          <p:nvPr/>
        </p:nvSpPr>
        <p:spPr>
          <a:xfrm>
            <a:off x="3458748" y="4407720"/>
            <a:ext cx="40927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không chia hết cho 3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C30B45B-35D4-470F-8D08-9AF377F9D99E}"/>
              </a:ext>
            </a:extLst>
          </p:cNvPr>
          <p:cNvGrpSpPr/>
          <p:nvPr/>
        </p:nvGrpSpPr>
        <p:grpSpPr>
          <a:xfrm>
            <a:off x="4567030" y="4195423"/>
            <a:ext cx="1876225" cy="210425"/>
            <a:chOff x="2984468" y="4284663"/>
            <a:chExt cx="2032000" cy="5334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3E44957-7DF2-45B0-B4F4-33031A831664}"/>
                </a:ext>
              </a:extLst>
            </p:cNvPr>
            <p:cNvCxnSpPr/>
            <p:nvPr/>
          </p:nvCxnSpPr>
          <p:spPr>
            <a:xfrm>
              <a:off x="2986849" y="4284663"/>
              <a:ext cx="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DE04EB3-CEFD-4C6D-96DE-F4D7CDBCC375}"/>
                </a:ext>
              </a:extLst>
            </p:cNvPr>
            <p:cNvCxnSpPr>
              <a:cxnSpLocks/>
            </p:cNvCxnSpPr>
            <p:nvPr/>
          </p:nvCxnSpPr>
          <p:spPr>
            <a:xfrm>
              <a:off x="2984468" y="4803776"/>
              <a:ext cx="203200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35135-30A1-4415-8F4E-CFF835A1E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086" y="4360863"/>
              <a:ext cx="0" cy="45720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63FAA94-6677-40C3-B849-EA2E5CC36C7E}"/>
              </a:ext>
            </a:extLst>
          </p:cNvPr>
          <p:cNvSpPr/>
          <p:nvPr/>
        </p:nvSpPr>
        <p:spPr>
          <a:xfrm>
            <a:off x="3702982" y="5060869"/>
            <a:ext cx="53937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không tính (7 : 3 ) × 15 </a:t>
            </a:r>
            <a:endParaRPr lang="en-US" sz="3600" b="1" cap="none" spc="0">
              <a:ln w="0"/>
              <a:solidFill>
                <a:srgbClr val="0145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78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accel="24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5" grpId="1"/>
      <p:bldP spid="16" grpId="0"/>
      <p:bldP spid="16" grpId="1"/>
      <p:bldP spid="17" grpId="0"/>
      <p:bldP spid="17" grpId="1"/>
      <p:bldP spid="23" grpId="0"/>
      <p:bldP spid="23" grpId="1"/>
      <p:bldP spid="27" grpId="0"/>
      <p:bldP spid="27" grpId="1"/>
      <p:bldP spid="28" grpId="0"/>
      <p:bldP spid="28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2" grpId="0"/>
      <p:bldP spid="60" grpId="0"/>
      <p:bldP spid="60" grpId="1"/>
      <p:bldP spid="71" grpId="0"/>
      <p:bldP spid="73" grpId="0" animBg="1"/>
      <p:bldP spid="74" grpId="0" animBg="1"/>
      <p:bldP spid="45" grpId="0"/>
      <p:bldP spid="45" grpId="1"/>
      <p:bldP spid="50" grpId="0"/>
      <p:bldP spid="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232E6B-6320-499C-951F-AF7C6081B395}"/>
              </a:ext>
            </a:extLst>
          </p:cNvPr>
          <p:cNvGrpSpPr/>
          <p:nvPr/>
        </p:nvGrpSpPr>
        <p:grpSpPr>
          <a:xfrm flipH="1">
            <a:off x="-576103" y="-133350"/>
            <a:ext cx="10291601" cy="7048500"/>
            <a:chOff x="-3645316" y="-267816"/>
            <a:chExt cx="15965691" cy="71505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DA25FD-B01A-49E6-8279-D008CEA71177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F7974BC-FDD1-467D-BDC6-E739B4E5F025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A4C0C2-668E-4A2F-BC86-45077AF9123C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D80AB6-AB79-4C1A-8E49-C09EA249D5B0}"/>
              </a:ext>
            </a:extLst>
          </p:cNvPr>
          <p:cNvGrpSpPr/>
          <p:nvPr/>
        </p:nvGrpSpPr>
        <p:grpSpPr>
          <a:xfrm>
            <a:off x="2726214" y="-133350"/>
            <a:ext cx="10291601" cy="7048500"/>
            <a:chOff x="-3645316" y="-267816"/>
            <a:chExt cx="15965691" cy="715058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A01AF8-3A56-4BB8-AE00-AAA49FB25A85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DC124FD-45C3-47A8-8BE7-BB5A28F1F17C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CAB3DC1-DB6E-4F27-85E1-6A5877465415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B213C37-4BDE-4B2A-91AE-F1636E77D4A0}"/>
              </a:ext>
            </a:extLst>
          </p:cNvPr>
          <p:cNvSpPr/>
          <p:nvPr/>
        </p:nvSpPr>
        <p:spPr>
          <a:xfrm>
            <a:off x="228600" y="209550"/>
            <a:ext cx="11734800" cy="6381750"/>
          </a:xfrm>
          <a:prstGeom prst="rect">
            <a:avLst/>
          </a:prstGeom>
          <a:solidFill>
            <a:srgbClr val="FBFFE2"/>
          </a:solidFill>
          <a:ln w="57150" cmpd="thinThick">
            <a:solidFill>
              <a:srgbClr val="027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A783D8-48E9-4161-80AA-7D218EDF8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429" y="5142379"/>
            <a:ext cx="5152324" cy="28978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4E0C1FE-1EEB-4DA0-93EE-F48EF1AAC400}"/>
              </a:ext>
            </a:extLst>
          </p:cNvPr>
          <p:cNvSpPr/>
          <p:nvPr/>
        </p:nvSpPr>
        <p:spPr>
          <a:xfrm>
            <a:off x="4626688" y="376346"/>
            <a:ext cx="29386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0"/>
                <a:solidFill>
                  <a:srgbClr val="01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C644B57-39BC-47A9-A675-ECE843E6E274}"/>
              </a:ext>
            </a:extLst>
          </p:cNvPr>
          <p:cNvSpPr/>
          <p:nvPr/>
        </p:nvSpPr>
        <p:spPr>
          <a:xfrm>
            <a:off x="679953" y="1103814"/>
            <a:ext cx="10832094" cy="43915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chia một tích hai thừa số cho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số, ta có thể lấy một thừa số chia cho số đó (nếu chia hết) rồi nhân kết quả với </a:t>
            </a:r>
            <a:b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cap="none" spc="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kia.</a:t>
            </a:r>
          </a:p>
        </p:txBody>
      </p:sp>
    </p:spTree>
    <p:extLst>
      <p:ext uri="{BB962C8B-B14F-4D97-AF65-F5344CB8AC3E}">
        <p14:creationId xmlns:p14="http://schemas.microsoft.com/office/powerpoint/2010/main" val="359545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141CF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917011" y="4316123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3B21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96000" y="0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4400" i="1" dirty="0">
              <a:ln w="0">
                <a:noFill/>
              </a:ln>
              <a:solidFill>
                <a:srgbClr val="89898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" y="-208449"/>
            <a:ext cx="7188017" cy="7589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152400" y="228600"/>
            <a:ext cx="11906250" cy="1973669"/>
          </a:xfrm>
          <a:prstGeom prst="roundRect">
            <a:avLst/>
          </a:prstGeom>
          <a:solidFill>
            <a:srgbClr val="02736A"/>
          </a:solidFill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0D6A9-5341-46E2-92BC-3DB312E602E7}"/>
              </a:ext>
            </a:extLst>
          </p:cNvPr>
          <p:cNvSpPr/>
          <p:nvPr/>
        </p:nvSpPr>
        <p:spPr>
          <a:xfrm>
            <a:off x="476250" y="150124"/>
            <a:ext cx="11258550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Tính bằng hai cách</a:t>
            </a:r>
          </a:p>
          <a:p>
            <a:pPr algn="ctr">
              <a:lnSpc>
                <a:spcPct val="150000"/>
              </a:lnSpc>
            </a:pPr>
            <a:r>
              <a:rPr lang="pt-BR" sz="4000" b="1">
                <a:solidFill>
                  <a:srgbClr val="FFEB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(8 × 23) : 4			 b) (15 × 24) : 6</a:t>
            </a:r>
            <a:endParaRPr lang="en-US" sz="4000" b="1">
              <a:solidFill>
                <a:srgbClr val="FFEB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C072D6-CB5C-4FF0-BE68-9101178026B9}"/>
              </a:ext>
            </a:extLst>
          </p:cNvPr>
          <p:cNvSpPr/>
          <p:nvPr/>
        </p:nvSpPr>
        <p:spPr>
          <a:xfrm>
            <a:off x="333383" y="2254121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 × 23) : 4 = 184 : 4 = 46</a:t>
            </a:r>
          </a:p>
          <a:p>
            <a:pPr algn="ctr"/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(8 × 23) : 4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: 4) × 23 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× 23 = 46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548D6-CBBC-469F-8310-8BE7200ADD23}"/>
              </a:ext>
            </a:extLst>
          </p:cNvPr>
          <p:cNvSpPr/>
          <p:nvPr/>
        </p:nvSpPr>
        <p:spPr>
          <a:xfrm>
            <a:off x="6219832" y="2228195"/>
            <a:ext cx="5600693" cy="440120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× 24) : 6 </a:t>
            </a:r>
          </a:p>
          <a:p>
            <a:pPr algn="ctr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360 : 6 = 60</a:t>
            </a:r>
          </a:p>
          <a:p>
            <a:pPr algn="ctr"/>
            <a:r>
              <a:rPr lang="en-US" sz="4000" b="1">
                <a:solidFill>
                  <a:srgbClr val="120E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(15 × 24) : 6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(24 : 6) </a:t>
            </a:r>
          </a:p>
          <a:p>
            <a:pPr algn="just"/>
            <a:r>
              <a:rPr lang="en-US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15 × 4 = 60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DA5A1A9-565F-42E8-9318-13D1251EE730}"/>
              </a:ext>
            </a:extLst>
          </p:cNvPr>
          <p:cNvSpPr/>
          <p:nvPr/>
        </p:nvSpPr>
        <p:spPr>
          <a:xfrm>
            <a:off x="1989199" y="2636550"/>
            <a:ext cx="8334375" cy="31668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vi-VN" sz="3600" b="1">
                <a:solidFill>
                  <a:srgbClr val="CC0066"/>
                </a:solidFill>
                <a:latin typeface="+mj-lt"/>
              </a:rPr>
              <a:t>Cách 1: Thực hiện tính trong ngoặc trước, ngoài ngoặc sau.</a:t>
            </a:r>
            <a:endParaRPr lang="en-US" sz="3600" b="1">
              <a:solidFill>
                <a:srgbClr val="CC0066"/>
              </a:solidFill>
              <a:latin typeface="+mj-lt"/>
            </a:endParaRPr>
          </a:p>
          <a:p>
            <a:endParaRPr lang="vi-VN" sz="3600" b="1">
              <a:solidFill>
                <a:srgbClr val="CC0066"/>
              </a:solidFill>
              <a:latin typeface="+mj-lt"/>
            </a:endParaRPr>
          </a:p>
          <a:p>
            <a:r>
              <a:rPr lang="vi-VN" sz="3600" b="1">
                <a:solidFill>
                  <a:srgbClr val="002060"/>
                </a:solidFill>
                <a:latin typeface="+mj-lt"/>
              </a:rPr>
              <a:t>Cách 2: Áp dụng cách chia một</a:t>
            </a:r>
            <a:r>
              <a:rPr lang="en-US" sz="3600" b="1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</a:t>
            </a:r>
            <a:r>
              <a:rPr lang="vi-VN" sz="3600" b="1">
                <a:solidFill>
                  <a:srgbClr val="002060"/>
                </a:solidFill>
                <a:latin typeface="+mj-lt"/>
              </a:rPr>
              <a:t>cho một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số.</a:t>
            </a:r>
          </a:p>
        </p:txBody>
      </p:sp>
      <p:pic>
        <p:nvPicPr>
          <p:cNvPr id="21" name="图片 26">
            <a:extLst>
              <a:ext uri="{FF2B5EF4-FFF2-40B4-BE49-F238E27FC236}">
                <a16:creationId xmlns:a16="http://schemas.microsoft.com/office/drawing/2014/main" id="{A41C1AB7-48EA-481A-92AD-2C7C5F810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660777" flipH="1">
            <a:off x="9821710" y="4137860"/>
            <a:ext cx="2602172" cy="24781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3">
            <a:extLst>
              <a:ext uri="{FF2B5EF4-FFF2-40B4-BE49-F238E27FC236}">
                <a16:creationId xmlns:a16="http://schemas.microsoft.com/office/drawing/2014/main" id="{2406420B-0B69-4823-957A-E8D919ECEAE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900000">
            <a:off x="-364029" y="4050845"/>
            <a:ext cx="2203756" cy="2549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828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6" accel="40000" decel="5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8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42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4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7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2" dur="500"/>
                                            <p:tgtEl>
                                              <p:spTgt spid="1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5" dur="500"/>
                                            <p:tgtEl>
                                              <p:spTgt spid="17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17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1" dur="500"/>
                                            <p:tgtEl>
                                              <p:spTgt spid="17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6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9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2" dur="500"/>
                                            <p:tgtEl>
                                              <p:spTgt spid="1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7" dur="500"/>
                                            <p:tgtEl>
                                              <p:spTgt spid="19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0" dur="500"/>
                                            <p:tgtEl>
                                              <p:spTgt spid="19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19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6" dur="500"/>
                                            <p:tgtEl>
                                              <p:spTgt spid="19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/>
          <p:bldP spid="22" grpId="0" animBg="1"/>
          <p:bldP spid="22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A446E-DC97-48F1-9D08-0C83B0BBCB37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C485D-F7C5-46B1-9BFD-98ABABEC91F0}"/>
              </a:ext>
            </a:extLst>
          </p:cNvPr>
          <p:cNvSpPr/>
          <p:nvPr/>
        </p:nvSpPr>
        <p:spPr>
          <a:xfrm>
            <a:off x="0" y="5829300"/>
            <a:ext cx="12192000" cy="10287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88E134-4E8D-4028-803B-3E39E2CA715F}"/>
              </a:ext>
            </a:extLst>
          </p:cNvPr>
          <p:cNvSpPr/>
          <p:nvPr/>
        </p:nvSpPr>
        <p:spPr>
          <a:xfrm>
            <a:off x="0" y="48006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30008-7B25-4024-B26A-A0638F23389A}"/>
              </a:ext>
            </a:extLst>
          </p:cNvPr>
          <p:cNvSpPr/>
          <p:nvPr/>
        </p:nvSpPr>
        <p:spPr>
          <a:xfrm>
            <a:off x="0" y="1028700"/>
            <a:ext cx="12192000" cy="10287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54552-119B-4C1A-A9D1-FCA593A1E301}"/>
              </a:ext>
            </a:extLst>
          </p:cNvPr>
          <p:cNvSpPr/>
          <p:nvPr/>
        </p:nvSpPr>
        <p:spPr>
          <a:xfrm>
            <a:off x="0" y="2057400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5DB5D3-D20A-4120-AFAB-FB4F16F37A5E}"/>
              </a:ext>
            </a:extLst>
          </p:cNvPr>
          <p:cNvSpPr/>
          <p:nvPr/>
        </p:nvSpPr>
        <p:spPr>
          <a:xfrm>
            <a:off x="0" y="3771901"/>
            <a:ext cx="12192000" cy="10287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F6053E-ED52-4BCD-8A1C-6F3DB8073694}"/>
              </a:ext>
            </a:extLst>
          </p:cNvPr>
          <p:cNvSpPr/>
          <p:nvPr/>
        </p:nvSpPr>
        <p:spPr>
          <a:xfrm>
            <a:off x="0" y="2914651"/>
            <a:ext cx="12192000" cy="10287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BDD431-6047-4205-82B1-84A41E140455}"/>
              </a:ext>
            </a:extLst>
          </p:cNvPr>
          <p:cNvSpPr/>
          <p:nvPr/>
        </p:nvSpPr>
        <p:spPr>
          <a:xfrm>
            <a:off x="342900" y="186671"/>
            <a:ext cx="9048750" cy="2145268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/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Tính bằng cách thuận tiện nhất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BR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( 25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36 ) : 9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50D6A9-5341-46E2-92BC-3DB312E602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153953"/>
                <a:ext cx="11258550" cy="1828386"/>
              </a:xfrm>
              <a:prstGeom prst="rect">
                <a:avLst/>
              </a:prstGeom>
              <a:blipFill>
                <a:blip r:embed="rId3"/>
                <a:stretch>
                  <a:fillRect b="-1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31">
            <a:extLst>
              <a:ext uri="{FF2B5EF4-FFF2-40B4-BE49-F238E27FC236}">
                <a16:creationId xmlns:a16="http://schemas.microsoft.com/office/drawing/2014/main" id="{04A72487-2312-49B6-9D7F-E8B746389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84577" y="254283"/>
            <a:ext cx="2959773" cy="2638973"/>
          </a:xfrm>
          <a:prstGeom prst="rect">
            <a:avLst/>
          </a:prstGeom>
        </p:spPr>
      </p:pic>
      <p:pic>
        <p:nvPicPr>
          <p:cNvPr id="23" name="图片 1" descr="97e5c76d95dfebf73877221ff104468e">
            <a:extLst>
              <a:ext uri="{FF2B5EF4-FFF2-40B4-BE49-F238E27FC236}">
                <a16:creationId xmlns:a16="http://schemas.microsoft.com/office/drawing/2014/main" id="{61759C01-6D3D-4F85-A871-4C41296BB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16379"/>
            <a:ext cx="5734050" cy="573405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B29511C-A3D2-4BEF-AF5A-4FCB40B8C7B7}"/>
              </a:ext>
            </a:extLst>
          </p:cNvPr>
          <p:cNvSpPr/>
          <p:nvPr/>
        </p:nvSpPr>
        <p:spPr>
          <a:xfrm>
            <a:off x="5248275" y="3086099"/>
            <a:ext cx="4924425" cy="3371136"/>
          </a:xfrm>
          <a:prstGeom prst="roundRect">
            <a:avLst/>
          </a:prstGeom>
          <a:solidFill>
            <a:srgbClr val="FF9999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(25 × 36) : 9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(36 : 9)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 × 4 </a:t>
            </a:r>
          </a:p>
          <a:p>
            <a:pPr algn="just"/>
            <a:r>
              <a:rPr lang="pt-BR" sz="4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endParaRPr lang="en-US" sz="48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8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accel="40000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2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51D0C8-E8D8-4A58-8EBA-8FC233A37A79}"/>
              </a:ext>
            </a:extLst>
          </p:cNvPr>
          <p:cNvSpPr/>
          <p:nvPr/>
        </p:nvSpPr>
        <p:spPr>
          <a:xfrm>
            <a:off x="352425" y="313253"/>
            <a:ext cx="11487149" cy="623149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E11F4D55-55C2-4C7E-8B17-0F5EE9CA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33400"/>
            <a:ext cx="91440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en-US" sz="2800" b="1" u="sng">
                <a:solidFill>
                  <a:srgbClr val="0000CC"/>
                </a:solidFill>
                <a:latin typeface="VNI-Times" pitchFamily="2" charset="0"/>
              </a:rPr>
              <a:t>Baøi 3</a:t>
            </a:r>
            <a:r>
              <a:rPr lang="en-US" altLang="en-US" sz="2800" b="1">
                <a:solidFill>
                  <a:srgbClr val="0000CC"/>
                </a:solidFill>
                <a:latin typeface="VNI-Times" pitchFamily="2" charset="0"/>
              </a:rPr>
              <a:t>:</a:t>
            </a:r>
            <a:r>
              <a:rPr lang="en-US" altLang="en-US">
                <a:latin typeface="VNI-Times" pitchFamily="2" charset="0"/>
              </a:rPr>
              <a:t>  Moät cöûa haøng coù 5 taám vaûi, moãi taám daøi 30m. Cöûa haøng ñaõ baùn ñöôïc 1/5 soá vaûi. Hoûi cöûa haøng ñaõ baùn ñöôïc bao nhieâu meùt vaûi?</a:t>
            </a:r>
          </a:p>
        </p:txBody>
      </p:sp>
      <p:sp>
        <p:nvSpPr>
          <p:cNvPr id="172036" name="Rectangle 4">
            <a:extLst>
              <a:ext uri="{FF2B5EF4-FFF2-40B4-BE49-F238E27FC236}">
                <a16:creationId xmlns:a16="http://schemas.microsoft.com/office/drawing/2014/main" id="{2E911BDB-1E34-41D8-9266-780E3F85A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2133600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rgbClr val="0000CC"/>
                </a:solidFill>
                <a:latin typeface="VNI-Times" pitchFamily="2" charset="0"/>
              </a:rPr>
              <a:t>Toùm taét:</a:t>
            </a:r>
            <a:r>
              <a:rPr lang="en-US" altLang="en-US" sz="2800">
                <a:solidFill>
                  <a:srgbClr val="0000CC"/>
                </a:solidFill>
                <a:latin typeface="VNI-Times" pitchFamily="2" charset="0"/>
              </a:rPr>
              <a:t> </a:t>
            </a:r>
            <a:endParaRPr lang="en-US" altLang="en-US" sz="2800" i="1">
              <a:solidFill>
                <a:srgbClr val="0000CC"/>
              </a:solidFill>
              <a:latin typeface="VNI-Times" pitchFamily="2" charset="0"/>
            </a:endParaRPr>
          </a:p>
        </p:txBody>
      </p:sp>
      <p:sp>
        <p:nvSpPr>
          <p:cNvPr id="172037" name="Rectangle 5">
            <a:extLst>
              <a:ext uri="{FF2B5EF4-FFF2-40B4-BE49-F238E27FC236}">
                <a16:creationId xmlns:a16="http://schemas.microsoft.com/office/drawing/2014/main" id="{9F8C435E-CB84-4586-A63A-B390493F4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2971801"/>
            <a:ext cx="29956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NI-Times" pitchFamily="2" charset="0"/>
              </a:rPr>
              <a:t>Moãi taám vaûi: 30m</a:t>
            </a:r>
          </a:p>
        </p:txBody>
      </p:sp>
      <p:sp>
        <p:nvSpPr>
          <p:cNvPr id="172040" name="Rectangle 8">
            <a:extLst>
              <a:ext uri="{FF2B5EF4-FFF2-40B4-BE49-F238E27FC236}">
                <a16:creationId xmlns:a16="http://schemas.microsoft.com/office/drawing/2014/main" id="{ECEBC335-0691-4803-890C-8DF35129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62201"/>
            <a:ext cx="22685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NI-Times" pitchFamily="2" charset="0"/>
              </a:rPr>
              <a:t>Co ù5 taám vaûi</a:t>
            </a:r>
          </a:p>
        </p:txBody>
      </p:sp>
      <p:sp>
        <p:nvSpPr>
          <p:cNvPr id="172041" name="Rectangle 9">
            <a:extLst>
              <a:ext uri="{FF2B5EF4-FFF2-40B4-BE49-F238E27FC236}">
                <a16:creationId xmlns:a16="http://schemas.microsoft.com/office/drawing/2014/main" id="{D5B67F1E-BCEF-4D11-B208-A2C2A8969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86201"/>
            <a:ext cx="42116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VNI-Times" pitchFamily="2" charset="0"/>
              </a:rPr>
              <a:t>Baùn     soá vaûi = ... m vaûi?</a:t>
            </a:r>
          </a:p>
        </p:txBody>
      </p:sp>
      <p:sp>
        <p:nvSpPr>
          <p:cNvPr id="1047" name="Line 23">
            <a:extLst>
              <a:ext uri="{FF2B5EF4-FFF2-40B4-BE49-F238E27FC236}">
                <a16:creationId xmlns:a16="http://schemas.microsoft.com/office/drawing/2014/main" id="{C3C2C2E3-1A05-4DCA-9C92-967201A9A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738" y="2667000"/>
            <a:ext cx="0" cy="23050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CA1FAAA9-8CC6-4FBC-891E-59EB1D8D284E}"/>
              </a:ext>
            </a:extLst>
          </p:cNvPr>
          <p:cNvGrpSpPr>
            <a:grpSpLocks/>
          </p:cNvGrpSpPr>
          <p:nvPr/>
        </p:nvGrpSpPr>
        <p:grpSpPr bwMode="auto">
          <a:xfrm>
            <a:off x="2266950" y="3962400"/>
            <a:ext cx="444500" cy="973138"/>
            <a:chOff x="4331" y="2568"/>
            <a:chExt cx="280" cy="613"/>
          </a:xfrm>
        </p:grpSpPr>
        <p:sp>
          <p:nvSpPr>
            <p:cNvPr id="19467" name="Text Box 29">
              <a:extLst>
                <a:ext uri="{FF2B5EF4-FFF2-40B4-BE49-F238E27FC236}">
                  <a16:creationId xmlns:a16="http://schemas.microsoft.com/office/drawing/2014/main" id="{C4AD898B-76B3-45C7-A8ED-45AD88C32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2568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VNI-Times" pitchFamily="2" charset="0"/>
                </a:rPr>
                <a:t>1</a:t>
              </a:r>
            </a:p>
          </p:txBody>
        </p:sp>
        <p:sp>
          <p:nvSpPr>
            <p:cNvPr id="19468" name="Text Box 30">
              <a:extLst>
                <a:ext uri="{FF2B5EF4-FFF2-40B4-BE49-F238E27FC236}">
                  <a16:creationId xmlns:a16="http://schemas.microsoft.com/office/drawing/2014/main" id="{0D613FED-97A0-4109-8CEA-4DFC4AC56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2854"/>
              <a:ext cx="2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VNI-Times" pitchFamily="2" charset="0"/>
                </a:rPr>
                <a:t>5</a:t>
              </a:r>
            </a:p>
          </p:txBody>
        </p:sp>
        <p:sp>
          <p:nvSpPr>
            <p:cNvPr id="19469" name="Line 31">
              <a:extLst>
                <a:ext uri="{FF2B5EF4-FFF2-40B4-BE49-F238E27FC236}">
                  <a16:creationId xmlns:a16="http://schemas.microsoft.com/office/drawing/2014/main" id="{63F7E400-EED2-429A-8D32-871B46AFF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" y="2886"/>
              <a:ext cx="2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F15B042A-9F60-4F1D-9305-4F56B5E19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2360614"/>
            <a:ext cx="489743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 u="sng">
                <a:solidFill>
                  <a:srgbClr val="0000CC"/>
                </a:solidFill>
                <a:latin typeface="VNI-Times" pitchFamily="2" charset="0"/>
              </a:rPr>
              <a:t>Baøi giaûi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VNI-Times" pitchFamily="2" charset="0"/>
              </a:rPr>
              <a:t>Cöûa haøng coù soá meùt vaûi laø: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VNI-Times" pitchFamily="2" charset="0"/>
              </a:rPr>
              <a:t>30 </a:t>
            </a:r>
            <a:r>
              <a:rPr lang="en-US" altLang="en-US" sz="2800" i="1">
                <a:latin typeface=".VnArial" panose="020B7200000000000000" pitchFamily="34" charset="0"/>
              </a:rPr>
              <a:t>x</a:t>
            </a:r>
            <a:r>
              <a:rPr lang="en-US" altLang="en-US" sz="2800" i="1">
                <a:latin typeface="VNI-Times" pitchFamily="2" charset="0"/>
              </a:rPr>
              <a:t> 5 = 150 (m)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VNI-Times" pitchFamily="2" charset="0"/>
              </a:rPr>
              <a:t>Cöûa haøng ñaõ baùn soá meùt vaûi laø: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VNI-Times" pitchFamily="2" charset="0"/>
              </a:rPr>
              <a:t>150 : 5 = 30 (m)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VNI-Times" pitchFamily="2" charset="0"/>
              </a:rPr>
              <a:t>Ñaùp soá: 30 m</a:t>
            </a:r>
          </a:p>
        </p:txBody>
      </p:sp>
      <p:sp>
        <p:nvSpPr>
          <p:cNvPr id="1057" name="Text Box 33">
            <a:extLst>
              <a:ext uri="{FF2B5EF4-FFF2-40B4-BE49-F238E27FC236}">
                <a16:creationId xmlns:a16="http://schemas.microsoft.com/office/drawing/2014/main" id="{6DA52B7C-CB29-4839-B5F5-25669A094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5768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VNI-Times" pitchFamily="2" charset="0"/>
              </a:rPr>
              <a:t>(</a:t>
            </a:r>
            <a:r>
              <a:rPr lang="en-US" altLang="en-US" sz="2800" i="1">
                <a:solidFill>
                  <a:srgbClr val="FF0000"/>
                </a:solidFill>
                <a:latin typeface="VNI-Times" pitchFamily="2" charset="0"/>
              </a:rPr>
              <a:t>Baøi toaùn coøn coù theå giaûi baèng caùch khaùc)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2035" grpId="0"/>
      <p:bldP spid="172036" grpId="0"/>
      <p:bldP spid="172037" grpId="0"/>
      <p:bldP spid="172040" grpId="0"/>
      <p:bldP spid="172041" grpId="0"/>
      <p:bldP spid="174083" grpId="0" build="p"/>
      <p:bldP spid="10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99209B-1F4F-4D51-A1D4-24BC46B23343}"/>
              </a:ext>
            </a:extLst>
          </p:cNvPr>
          <p:cNvSpPr/>
          <p:nvPr/>
        </p:nvSpPr>
        <p:spPr>
          <a:xfrm>
            <a:off x="640822" y="313253"/>
            <a:ext cx="11053233" cy="6231493"/>
          </a:xfrm>
          <a:prstGeom prst="round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val="FFAFAF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>
              <a:solidFill>
                <a:srgbClr val="120E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CBF9AB5-5172-48AD-A9BA-B179B095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147" y="-361673"/>
            <a:ext cx="7257520" cy="32861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2400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Caùch 2: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                             Baøi giaûi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Soá taám vaûi cöûa haøng baùn ñöôïc laø: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5 : 5 = 1 (taám)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Soá meùt vaûi cöûa haøng baùn ñöôïc laø: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30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x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1= 30 (m)</a:t>
            </a:r>
          </a:p>
          <a:p>
            <a:pPr algn="r" eaLnBrk="1" hangingPunct="1">
              <a:defRPr/>
            </a:pPr>
            <a:r>
              <a:rPr lang="en-U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Ñaùp soá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: 30 m</a:t>
            </a:r>
          </a:p>
        </p:txBody>
      </p:sp>
      <p:sp>
        <p:nvSpPr>
          <p:cNvPr id="20483" name="Rectangle 11">
            <a:extLst>
              <a:ext uri="{FF2B5EF4-FFF2-40B4-BE49-F238E27FC236}">
                <a16:creationId xmlns:a16="http://schemas.microsoft.com/office/drawing/2014/main" id="{CE3A84D4-E51D-4239-A0BF-094384E0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349501"/>
            <a:ext cx="25844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20484" name="Rectangle 13">
            <a:extLst>
              <a:ext uri="{FF2B5EF4-FFF2-40B4-BE49-F238E27FC236}">
                <a16:creationId xmlns:a16="http://schemas.microsoft.com/office/drawing/2014/main" id="{F3F1FAB0-B491-4BCE-B590-9B9BBDBA0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4724401"/>
            <a:ext cx="32416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20485" name="Rectangle 15">
            <a:extLst>
              <a:ext uri="{FF2B5EF4-FFF2-40B4-BE49-F238E27FC236}">
                <a16:creationId xmlns:a16="http://schemas.microsoft.com/office/drawing/2014/main" id="{A6E11A0E-EB17-4F55-BFAA-B30FB586C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6065838"/>
            <a:ext cx="2041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460957E5-F67D-4324-98FB-E8ED15747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4365626"/>
            <a:ext cx="56911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latin typeface="VNI-Times" pitchFamily="2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13EFDF2-A980-4EFA-BC28-725D8285B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43" y="3237706"/>
            <a:ext cx="9404744" cy="268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2400" i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Caùch 3: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Baøi giaûi</a:t>
            </a:r>
          </a:p>
          <a:p>
            <a:pPr eaLnBrk="1" hangingPunct="1"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Neáu soá vaûi baùn ñöôïc chia ñeàu cho caùc taám vaûi thì moãi taám vaûi baùn ñi laø: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30 : 5 = 6 (m)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Toång soá meùt vaûi cöûa haøng baùn ñi laø: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6 </a:t>
            </a: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x</a:t>
            </a: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5 = 30 (m)</a:t>
            </a:r>
          </a:p>
          <a:p>
            <a:pPr algn="r" eaLnBrk="1" hangingPunct="1">
              <a:defRPr/>
            </a:pPr>
            <a:r>
              <a:rPr lang="en-US" sz="2400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 Ñaùp soá</a:t>
            </a: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: 30 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4083" grpId="0" build="p"/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66697" y="3933147"/>
            <a:ext cx="3897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>
                <a:ln w="0">
                  <a:noFill/>
                </a:ln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VẬN DỤNG</a:t>
            </a:r>
            <a:endParaRPr lang="en-US" altLang="zh-CN" sz="5400" b="1" dirty="0">
              <a:ln w="0">
                <a:noFill/>
              </a:ln>
              <a:solidFill>
                <a:srgbClr val="FA0B4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69631" y="-25833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A0B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4400" i="1" dirty="0">
              <a:ln w="0">
                <a:noFill/>
              </a:ln>
              <a:solidFill>
                <a:srgbClr val="FA0B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-1319104" y="1213011"/>
            <a:ext cx="8399229" cy="56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 descr="27eb00efd058674f3bcf7e8c0524fed5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450" y="2781299"/>
            <a:ext cx="5308602" cy="530859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27 ) : 7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2091561" y="3609200"/>
            <a:ext cx="677621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( 14 : 7 )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2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 = 54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22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4896 0.0703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3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5365B05-59B6-4300-86B2-3A0795AE83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18" y="5023330"/>
            <a:ext cx="4889518" cy="275003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8829B4-B113-4562-8F8A-33D272688B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6997" y="-639134"/>
            <a:ext cx="5238452" cy="2946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BD6AC-2E0F-449B-AE89-8CC50EDC7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219" y="-418860"/>
            <a:ext cx="6988716" cy="3930691"/>
          </a:xfrm>
          <a:prstGeom prst="rect">
            <a:avLst/>
          </a:prstGeom>
        </p:spPr>
      </p:pic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8027881" y="335379"/>
            <a:ext cx="2586713" cy="29172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lum contrast="20000"/>
          </a:blip>
          <a:stretch>
            <a:fillRect/>
          </a:stretch>
        </p:blipFill>
        <p:spPr>
          <a:xfrm rot="20166082">
            <a:off x="2599449" y="659924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155777" y="943447"/>
            <a:ext cx="9875181" cy="6130252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PA_文本框 10"/>
          <p:cNvSpPr txBox="1"/>
          <p:nvPr>
            <p:custDataLst>
              <p:tags r:id="rId4"/>
            </p:custDataLst>
          </p:nvPr>
        </p:nvSpPr>
        <p:spPr>
          <a:xfrm>
            <a:off x="3834404" y="4898890"/>
            <a:ext cx="6356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120E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aviar" panose="02040603050506020204" pitchFamily="18" charset="0"/>
                <a:ea typeface="微软雅黑" panose="020B0503020204020204" pitchFamily="34" charset="-122"/>
              </a:rPr>
              <a:t>Toán lớp 4 – tr.79</a:t>
            </a:r>
            <a:endParaRPr lang="zh-CN" altLang="en-US" sz="6000" b="1" dirty="0">
              <a:ln w="0">
                <a:noFill/>
              </a:ln>
              <a:solidFill>
                <a:srgbClr val="120E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aviar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PA_文本框 11"/>
          <p:cNvSpPr txBox="1"/>
          <p:nvPr>
            <p:custDataLst>
              <p:tags r:id="rId5"/>
            </p:custDataLst>
          </p:nvPr>
        </p:nvSpPr>
        <p:spPr>
          <a:xfrm>
            <a:off x="3253926" y="2486857"/>
            <a:ext cx="703590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CHIA MỘT TÍCH</a:t>
            </a:r>
          </a:p>
          <a:p>
            <a:pPr algn="ctr"/>
            <a:r>
              <a:rPr lang="en-US" altLang="zh-CN" sz="8800" b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E14628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CHO MỘT SỐ</a:t>
            </a:r>
            <a:endParaRPr lang="zh-CN" altLang="en-US" sz="8800" b="1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E14628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lum contrast="20000"/>
          </a:blip>
          <a:stretch>
            <a:fillRect/>
          </a:stretch>
        </p:blipFill>
        <p:spPr>
          <a:xfrm>
            <a:off x="4882121" y="1044322"/>
            <a:ext cx="1067084" cy="841749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514517" y="1414659"/>
            <a:ext cx="4833378" cy="5562962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lum contrast="20000"/>
          </a:blip>
          <a:stretch>
            <a:fillRect/>
          </a:stretch>
        </p:blipFill>
        <p:spPr>
          <a:xfrm>
            <a:off x="10229727" y="3894628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lum contrast="20000"/>
          </a:blip>
          <a:stretch>
            <a:fillRect/>
          </a:stretch>
        </p:blipFill>
        <p:spPr>
          <a:xfrm>
            <a:off x="8557375" y="5457839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lum contrast="20000"/>
          </a:blip>
          <a:stretch>
            <a:fillRect/>
          </a:stretch>
        </p:blipFill>
        <p:spPr>
          <a:xfrm>
            <a:off x="4385807" y="1570376"/>
            <a:ext cx="1261650" cy="11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1" presetID="49" presetClass="entr" presetSubtype="0" decel="10000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15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D94C3-1C94-4E14-8941-2ACDFDFEE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450" y="838200"/>
            <a:ext cx="3810000" cy="381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E10EAD-E666-4730-B9AC-760C57007C3E}"/>
              </a:ext>
            </a:extLst>
          </p:cNvPr>
          <p:cNvSpPr/>
          <p:nvPr/>
        </p:nvSpPr>
        <p:spPr>
          <a:xfrm>
            <a:off x="-571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DF3A96-324D-47FA-A3F2-3051A7184242}"/>
              </a:ext>
            </a:extLst>
          </p:cNvPr>
          <p:cNvSpPr/>
          <p:nvPr/>
        </p:nvSpPr>
        <p:spPr>
          <a:xfrm>
            <a:off x="10477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3A09A-C5C6-498D-9512-138A4F2FD439}"/>
              </a:ext>
            </a:extLst>
          </p:cNvPr>
          <p:cNvSpPr/>
          <p:nvPr/>
        </p:nvSpPr>
        <p:spPr>
          <a:xfrm>
            <a:off x="2171700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0F8FD-253F-42FB-A8BC-F364CDC9A0B7}"/>
              </a:ext>
            </a:extLst>
          </p:cNvPr>
          <p:cNvSpPr/>
          <p:nvPr/>
        </p:nvSpPr>
        <p:spPr>
          <a:xfrm>
            <a:off x="32861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0A243-A3E3-4ACC-9669-8343FF8CAFD7}"/>
              </a:ext>
            </a:extLst>
          </p:cNvPr>
          <p:cNvSpPr/>
          <p:nvPr/>
        </p:nvSpPr>
        <p:spPr>
          <a:xfrm>
            <a:off x="44005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F654C-7323-43C6-B8D6-8C9ADFEE33D9}"/>
              </a:ext>
            </a:extLst>
          </p:cNvPr>
          <p:cNvSpPr/>
          <p:nvPr/>
        </p:nvSpPr>
        <p:spPr>
          <a:xfrm>
            <a:off x="5505450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0E62A-7B31-412E-8331-7AFBE272F2D3}"/>
              </a:ext>
            </a:extLst>
          </p:cNvPr>
          <p:cNvSpPr/>
          <p:nvPr/>
        </p:nvSpPr>
        <p:spPr>
          <a:xfrm>
            <a:off x="66198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B9E861-EC67-4795-8583-210E0E12AD85}"/>
              </a:ext>
            </a:extLst>
          </p:cNvPr>
          <p:cNvSpPr/>
          <p:nvPr/>
        </p:nvSpPr>
        <p:spPr>
          <a:xfrm>
            <a:off x="7743825" y="0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0E6A5A-1E86-44F2-BE5B-B346E7EC1128}"/>
              </a:ext>
            </a:extLst>
          </p:cNvPr>
          <p:cNvSpPr/>
          <p:nvPr/>
        </p:nvSpPr>
        <p:spPr>
          <a:xfrm>
            <a:off x="8858250" y="0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3C4B4-E904-49BE-A503-973B775F7316}"/>
              </a:ext>
            </a:extLst>
          </p:cNvPr>
          <p:cNvSpPr/>
          <p:nvPr/>
        </p:nvSpPr>
        <p:spPr>
          <a:xfrm>
            <a:off x="9953625" y="0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39C0E-7C54-4018-BABE-CC1FFCB617D2}"/>
              </a:ext>
            </a:extLst>
          </p:cNvPr>
          <p:cNvSpPr/>
          <p:nvPr/>
        </p:nvSpPr>
        <p:spPr>
          <a:xfrm>
            <a:off x="11077575" y="0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4838BB-B068-4CEF-BAEF-0C40E8B12A99}"/>
              </a:ext>
            </a:extLst>
          </p:cNvPr>
          <p:cNvSpPr/>
          <p:nvPr/>
        </p:nvSpPr>
        <p:spPr>
          <a:xfrm>
            <a:off x="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148FDF-6F2A-4318-8124-90971B716187}"/>
              </a:ext>
            </a:extLst>
          </p:cNvPr>
          <p:cNvSpPr/>
          <p:nvPr/>
        </p:nvSpPr>
        <p:spPr>
          <a:xfrm>
            <a:off x="11239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562FAD-D738-4D38-9274-A5E69F3BA73E}"/>
              </a:ext>
            </a:extLst>
          </p:cNvPr>
          <p:cNvSpPr/>
          <p:nvPr/>
        </p:nvSpPr>
        <p:spPr>
          <a:xfrm>
            <a:off x="2247900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4713B-A3D8-48A2-836C-293CADF91060}"/>
              </a:ext>
            </a:extLst>
          </p:cNvPr>
          <p:cNvSpPr/>
          <p:nvPr/>
        </p:nvSpPr>
        <p:spPr>
          <a:xfrm>
            <a:off x="33623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DFF091-385C-44A7-81FC-C6217CB27A0D}"/>
              </a:ext>
            </a:extLst>
          </p:cNvPr>
          <p:cNvSpPr/>
          <p:nvPr/>
        </p:nvSpPr>
        <p:spPr>
          <a:xfrm>
            <a:off x="44767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2609FE-9317-4A40-9C13-5D5730DF050C}"/>
              </a:ext>
            </a:extLst>
          </p:cNvPr>
          <p:cNvSpPr/>
          <p:nvPr/>
        </p:nvSpPr>
        <p:spPr>
          <a:xfrm>
            <a:off x="5581650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78FB81A-38A5-4E24-AE8F-D44927C866EF}"/>
              </a:ext>
            </a:extLst>
          </p:cNvPr>
          <p:cNvSpPr/>
          <p:nvPr/>
        </p:nvSpPr>
        <p:spPr>
          <a:xfrm>
            <a:off x="669607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00B4CA-9955-4069-A32F-3AEB2920CEBD}"/>
              </a:ext>
            </a:extLst>
          </p:cNvPr>
          <p:cNvSpPr/>
          <p:nvPr/>
        </p:nvSpPr>
        <p:spPr>
          <a:xfrm>
            <a:off x="7820025" y="4076701"/>
            <a:ext cx="1123950" cy="27813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6FC448-3CB2-421B-A125-C566F7C4DAA2}"/>
              </a:ext>
            </a:extLst>
          </p:cNvPr>
          <p:cNvSpPr/>
          <p:nvPr/>
        </p:nvSpPr>
        <p:spPr>
          <a:xfrm>
            <a:off x="8934450" y="4076701"/>
            <a:ext cx="1123950" cy="2781300"/>
          </a:xfrm>
          <a:prstGeom prst="rect">
            <a:avLst/>
          </a:prstGeom>
          <a:solidFill>
            <a:srgbClr val="FBF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F117D3-9284-49F0-B6FC-2A206ED8C514}"/>
              </a:ext>
            </a:extLst>
          </p:cNvPr>
          <p:cNvSpPr/>
          <p:nvPr/>
        </p:nvSpPr>
        <p:spPr>
          <a:xfrm>
            <a:off x="10029825" y="4076701"/>
            <a:ext cx="1123950" cy="2781300"/>
          </a:xfrm>
          <a:prstGeom prst="rect">
            <a:avLst/>
          </a:prstGeom>
          <a:solidFill>
            <a:srgbClr val="F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03CED-47CB-41AC-90B2-BDAB76227E5A}"/>
              </a:ext>
            </a:extLst>
          </p:cNvPr>
          <p:cNvSpPr/>
          <p:nvPr/>
        </p:nvSpPr>
        <p:spPr>
          <a:xfrm>
            <a:off x="11134725" y="4076701"/>
            <a:ext cx="1123950" cy="2781300"/>
          </a:xfrm>
          <a:prstGeom prst="rect">
            <a:avLst/>
          </a:prstGeom>
          <a:solidFill>
            <a:srgbClr val="FFA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A75659-FD4B-49E1-A514-664561B0B306}"/>
              </a:ext>
            </a:extLst>
          </p:cNvPr>
          <p:cNvSpPr/>
          <p:nvPr/>
        </p:nvSpPr>
        <p:spPr>
          <a:xfrm>
            <a:off x="1047750" y="914400"/>
            <a:ext cx="9944100" cy="5372100"/>
          </a:xfrm>
          <a:prstGeom prst="ellipse">
            <a:avLst/>
          </a:prstGeom>
          <a:solidFill>
            <a:srgbClr val="FF6D6D"/>
          </a:solidFill>
          <a:ln w="5715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图片 3">
            <a:extLst>
              <a:ext uri="{FF2B5EF4-FFF2-40B4-BE49-F238E27FC236}">
                <a16:creationId xmlns:a16="http://schemas.microsoft.com/office/drawing/2014/main" id="{AD93A494-630C-4BFB-B4D4-23AAA9C25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30" y="2903076"/>
            <a:ext cx="4201170" cy="42152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B148CA9-DCD7-40B7-A3A7-37F056EB4B52}"/>
              </a:ext>
            </a:extLst>
          </p:cNvPr>
          <p:cNvSpPr/>
          <p:nvPr/>
        </p:nvSpPr>
        <p:spPr>
          <a:xfrm>
            <a:off x="3333751" y="2600234"/>
            <a:ext cx="5327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24 ) : 6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AA55C5-ED71-4CD7-BBB7-33DC0EAFD240}"/>
              </a:ext>
            </a:extLst>
          </p:cNvPr>
          <p:cNvSpPr/>
          <p:nvPr/>
        </p:nvSpPr>
        <p:spPr>
          <a:xfrm>
            <a:off x="2151593" y="1762036"/>
            <a:ext cx="7736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0145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giá trị của biểu thức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5EFF63D-B285-4644-A8EF-DBCC19A67CE7}"/>
              </a:ext>
            </a:extLst>
          </p:cNvPr>
          <p:cNvSpPr/>
          <p:nvPr/>
        </p:nvSpPr>
        <p:spPr>
          <a:xfrm>
            <a:off x="1976144" y="3609200"/>
            <a:ext cx="70070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pt-BR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( 24 : 6 ) </a:t>
            </a:r>
          </a:p>
          <a:p>
            <a:pPr algn="ctr"/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= 25 </a:t>
            </a:r>
            <a:r>
              <a:rPr lang="pt-BR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4</a:t>
            </a:r>
            <a:r>
              <a:rPr lang="pt-BR" sz="7200" b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7200" b="1" cap="none" spc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6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5664 -0.008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10064246" y="1009933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111827" y="1175484"/>
            <a:ext cx="1602106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632" y="652924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066" y="87389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17" y="355113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3929027" y="1343470"/>
            <a:ext cx="39821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C66AF3-3409-4289-945A-CA30D50BEB30}"/>
              </a:ext>
            </a:extLst>
          </p:cNvPr>
          <p:cNvSpPr/>
          <p:nvPr/>
        </p:nvSpPr>
        <p:spPr>
          <a:xfrm>
            <a:off x="1742389" y="3122805"/>
            <a:ext cx="81412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40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BT 2, 3 vào vở</a:t>
            </a:r>
          </a:p>
          <a:p>
            <a:pPr marL="857250" indent="-857250" algn="just">
              <a:buFont typeface="Wingdings" panose="05000000000000000000" pitchFamily="2" charset="2"/>
              <a:buChar char="ü"/>
            </a:pPr>
            <a:r>
              <a:rPr lang="en-US" sz="4000" b="1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Chia hai số có tận cùng là các chữ số 0 (trang 80)</a:t>
            </a:r>
            <a:endParaRPr lang="en-US" sz="4000" b="1" cap="none" spc="0">
              <a:ln w="0"/>
              <a:solidFill>
                <a:srgbClr val="FBFF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E88174-0B89-4EBE-A137-9475669F746C}"/>
              </a:ext>
            </a:extLst>
          </p:cNvPr>
          <p:cNvSpPr/>
          <p:nvPr/>
        </p:nvSpPr>
        <p:spPr>
          <a:xfrm>
            <a:off x="8944276" y="1026569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9876816-95B9-477E-98EE-AB0E9A560669}"/>
              </a:ext>
            </a:extLst>
          </p:cNvPr>
          <p:cNvSpPr/>
          <p:nvPr/>
        </p:nvSpPr>
        <p:spPr>
          <a:xfrm>
            <a:off x="777922" y="1009934"/>
            <a:ext cx="1910687" cy="5227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180" y="-181980"/>
            <a:ext cx="4852949" cy="68578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6" y="194579"/>
            <a:ext cx="4859046" cy="685780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8FBE360-889C-467F-9A98-7753B2ABE774}"/>
              </a:ext>
            </a:extLst>
          </p:cNvPr>
          <p:cNvSpPr/>
          <p:nvPr/>
        </p:nvSpPr>
        <p:spPr>
          <a:xfrm>
            <a:off x="0" y="0"/>
            <a:ext cx="12192000" cy="80299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84628E-FE84-4434-BADC-52FBFB0BBC37}"/>
              </a:ext>
            </a:extLst>
          </p:cNvPr>
          <p:cNvSpPr/>
          <p:nvPr/>
        </p:nvSpPr>
        <p:spPr>
          <a:xfrm>
            <a:off x="0" y="6237026"/>
            <a:ext cx="12192000" cy="62097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 descr="6">
            <a:extLst>
              <a:ext uri="{FF2B5EF4-FFF2-40B4-BE49-F238E27FC236}">
                <a16:creationId xmlns:a16="http://schemas.microsoft.com/office/drawing/2014/main" id="{2F746A37-4D64-4328-AFFD-076CE4DC80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0A22C83-F331-4AFD-BB11-736681872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94" y="20955"/>
            <a:ext cx="1436235" cy="1436235"/>
          </a:xfrm>
          <a:prstGeom prst="rect">
            <a:avLst/>
          </a:prstGeom>
        </p:spPr>
      </p:pic>
      <p:pic>
        <p:nvPicPr>
          <p:cNvPr id="18" name="图片 17" descr="6">
            <a:extLst>
              <a:ext uri="{FF2B5EF4-FFF2-40B4-BE49-F238E27FC236}">
                <a16:creationId xmlns:a16="http://schemas.microsoft.com/office/drawing/2014/main" id="{26199365-E1F6-4B51-9BA1-156B25D72D1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39" name="图片 19">
            <a:extLst>
              <a:ext uri="{FF2B5EF4-FFF2-40B4-BE49-F238E27FC236}">
                <a16:creationId xmlns:a16="http://schemas.microsoft.com/office/drawing/2014/main" id="{F8100D97-DD8C-484D-B47C-B535CECAC8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3" y="-181980"/>
            <a:ext cx="2456474" cy="245647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E150D1-6697-4083-83E8-208325AE1A31}"/>
              </a:ext>
            </a:extLst>
          </p:cNvPr>
          <p:cNvSpPr/>
          <p:nvPr/>
        </p:nvSpPr>
        <p:spPr>
          <a:xfrm>
            <a:off x="2650024" y="2304339"/>
            <a:ext cx="63690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>
                <a:ln w="0"/>
                <a:solidFill>
                  <a:srgbClr val="FBFF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032">
            <a:extLst>
              <a:ext uri="{FF2B5EF4-FFF2-40B4-BE49-F238E27FC236}">
                <a16:creationId xmlns:a16="http://schemas.microsoft.com/office/drawing/2014/main" id="{6AFD4F06-A217-4D1C-843E-418DB3BB1C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0032">
            <a:extLst>
              <a:ext uri="{FF2B5EF4-FFF2-40B4-BE49-F238E27FC236}">
                <a16:creationId xmlns:a16="http://schemas.microsoft.com/office/drawing/2014/main" id="{3D9208C7-B127-4FBA-A780-2655BC5293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0032">
            <a:extLst>
              <a:ext uri="{FF2B5EF4-FFF2-40B4-BE49-F238E27FC236}">
                <a16:creationId xmlns:a16="http://schemas.microsoft.com/office/drawing/2014/main" id="{6F3601F7-D604-4571-8F87-B9CDDC4390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3" descr="0032">
            <a:extLst>
              <a:ext uri="{FF2B5EF4-FFF2-40B4-BE49-F238E27FC236}">
                <a16:creationId xmlns:a16="http://schemas.microsoft.com/office/drawing/2014/main" id="{E2186E6A-121D-4703-9392-67BC844CC5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4" descr="0032">
            <a:extLst>
              <a:ext uri="{FF2B5EF4-FFF2-40B4-BE49-F238E27FC236}">
                <a16:creationId xmlns:a16="http://schemas.microsoft.com/office/drawing/2014/main" id="{299AA11D-849B-4F0C-A051-1906C83D7B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102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7" name="Picture 15" descr="103">
            <a:extLst>
              <a:ext uri="{FF2B5EF4-FFF2-40B4-BE49-F238E27FC236}">
                <a16:creationId xmlns:a16="http://schemas.microsoft.com/office/drawing/2014/main" id="{B2FD9D51-E3A7-4D84-8BFA-93D0F66E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6" descr="103">
            <a:extLst>
              <a:ext uri="{FF2B5EF4-FFF2-40B4-BE49-F238E27FC236}">
                <a16:creationId xmlns:a16="http://schemas.microsoft.com/office/drawing/2014/main" id="{EAD31FC2-5CDD-4C27-A1AF-38099E99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7" descr="103">
            <a:extLst>
              <a:ext uri="{FF2B5EF4-FFF2-40B4-BE49-F238E27FC236}">
                <a16:creationId xmlns:a16="http://schemas.microsoft.com/office/drawing/2014/main" id="{0B6C7D3D-CA09-4AD7-B804-9C0BB9BCD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7150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8" descr="103">
            <a:extLst>
              <a:ext uri="{FF2B5EF4-FFF2-40B4-BE49-F238E27FC236}">
                <a16:creationId xmlns:a16="http://schemas.microsoft.com/office/drawing/2014/main" id="{0C445087-30C4-4057-B294-4DFDAF767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38800"/>
            <a:ext cx="1504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1" name="Mua xuan tren thanh pho Ho Chi Minh.wma">
            <a:hlinkClick r:id="" action="ppaction://media"/>
            <a:extLst>
              <a:ext uri="{FF2B5EF4-FFF2-40B4-BE49-F238E27FC236}">
                <a16:creationId xmlns:a16="http://schemas.microsoft.com/office/drawing/2014/main" id="{9E5DA0B3-BCE9-472D-940B-CFB823FF334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C:\Users\U2811\Desktop\NỘI  DUNG HỌP PHHS CUỐI NĂM\NHÀI - BÀI VIẾT HỌP PH - 20-21\Ảnh họp PH cuối năm\Ảnh trường-1923 (2).JPG">
            <a:extLst>
              <a:ext uri="{FF2B5EF4-FFF2-40B4-BE49-F238E27FC236}">
                <a16:creationId xmlns:a16="http://schemas.microsoft.com/office/drawing/2014/main" id="{DB2BB64B-C199-4DE3-A8D1-36E7454D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1" name="WordArt 6">
            <a:extLst>
              <a:ext uri="{FF2B5EF4-FFF2-40B4-BE49-F238E27FC236}">
                <a16:creationId xmlns:a16="http://schemas.microsoft.com/office/drawing/2014/main" id="{AFD4FBD0-17F0-4831-B31C-072F027136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4413" y="304801"/>
            <a:ext cx="7772400" cy="18018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 TẠM BiỆT CÁC EM!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 CƯC LUYỆN  TẬP TDTT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1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 THỰC HIỆN TỐT THÔNG ĐIỆP 5K NHÉ!</a:t>
            </a:r>
            <a:endParaRPr kumimoji="0" lang="en-US" sz="3600" b="0" i="1" u="none" strike="noStrike" kern="10" cap="none" spc="0" normalizeH="0" baseline="0" noProof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80" fill="hold"/>
                                        <p:tgtEl>
                                          <p:spTgt spid="166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4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E3492-A000-4579-A37D-4D88BEF52E47}"/>
              </a:ext>
            </a:extLst>
          </p:cNvPr>
          <p:cNvGrpSpPr/>
          <p:nvPr/>
        </p:nvGrpSpPr>
        <p:grpSpPr>
          <a:xfrm flipH="1">
            <a:off x="-1185701" y="-146291"/>
            <a:ext cx="15965691" cy="7150581"/>
            <a:chOff x="-3645316" y="-267816"/>
            <a:chExt cx="15965691" cy="715058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F4BD52-95D9-4179-A042-E3AE42D98E6F}"/>
                </a:ext>
              </a:extLst>
            </p:cNvPr>
            <p:cNvSpPr/>
            <p:nvPr/>
          </p:nvSpPr>
          <p:spPr>
            <a:xfrm>
              <a:off x="125836" y="-267816"/>
              <a:ext cx="12194539" cy="7044055"/>
            </a:xfrm>
            <a:prstGeom prst="ellipse">
              <a:avLst/>
            </a:prstGeom>
            <a:solidFill>
              <a:srgbClr val="FBFF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CACDB6-F09B-421C-BCB1-C8DA66ED6A50}"/>
                </a:ext>
              </a:extLst>
            </p:cNvPr>
            <p:cNvSpPr/>
            <p:nvPr/>
          </p:nvSpPr>
          <p:spPr>
            <a:xfrm>
              <a:off x="-1822724" y="-161290"/>
              <a:ext cx="12194539" cy="7044055"/>
            </a:xfrm>
            <a:prstGeom prst="ellipse">
              <a:avLst/>
            </a:prstGeom>
            <a:solidFill>
              <a:srgbClr val="FFEB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8C39F9-754E-4D96-8CEA-7D6058DAB7A3}"/>
                </a:ext>
              </a:extLst>
            </p:cNvPr>
            <p:cNvSpPr/>
            <p:nvPr/>
          </p:nvSpPr>
          <p:spPr>
            <a:xfrm>
              <a:off x="-3645316" y="-166642"/>
              <a:ext cx="12194539" cy="7044055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图片 2" descr="6">
            <a:extLst>
              <a:ext uri="{FF2B5EF4-FFF2-40B4-BE49-F238E27FC236}">
                <a16:creationId xmlns:a16="http://schemas.microsoft.com/office/drawing/2014/main" id="{B40E9513-3B6F-4594-ADA5-519CB3FE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>
            <a:extLst>
              <a:ext uri="{FF2B5EF4-FFF2-40B4-BE49-F238E27FC236}">
                <a16:creationId xmlns:a16="http://schemas.microsoft.com/office/drawing/2014/main" id="{42D65C05-D0EB-4629-8E5F-ADC8267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6" name="图片 4" descr="6">
            <a:extLst>
              <a:ext uri="{FF2B5EF4-FFF2-40B4-BE49-F238E27FC236}">
                <a16:creationId xmlns:a16="http://schemas.microsoft.com/office/drawing/2014/main" id="{BAE3DE54-539F-4E2B-9886-F8514E7F19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 flipH="1" flipV="1">
            <a:off x="0" y="0"/>
            <a:ext cx="3137535" cy="1704340"/>
          </a:xfrm>
          <a:prstGeom prst="rect">
            <a:avLst/>
          </a:prstGeom>
        </p:spPr>
      </p:pic>
      <p:sp>
        <p:nvSpPr>
          <p:cNvPr id="7" name="Freeform 8">
            <a:extLst>
              <a:ext uri="{FF2B5EF4-FFF2-40B4-BE49-F238E27FC236}">
                <a16:creationId xmlns:a16="http://schemas.microsoft.com/office/drawing/2014/main" id="{733E6863-5C69-4674-80ED-F5EF09DADAB0}"/>
              </a:ext>
            </a:extLst>
          </p:cNvPr>
          <p:cNvSpPr/>
          <p:nvPr/>
        </p:nvSpPr>
        <p:spPr bwMode="auto">
          <a:xfrm flipV="1">
            <a:off x="6188900" y="-33655"/>
            <a:ext cx="5785094" cy="2381250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PA_文本框 11">
            <a:extLst>
              <a:ext uri="{FF2B5EF4-FFF2-40B4-BE49-F238E27FC236}">
                <a16:creationId xmlns:a16="http://schemas.microsoft.com/office/drawing/2014/main" id="{2038AFF3-B53B-4853-8EE5-B3AD95CA61B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43670" y="257790"/>
            <a:ext cx="40190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>
                <a:ln w="381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glow rad="228600">
                    <a:srgbClr val="FF9999"/>
                  </a:glow>
                </a:effectLst>
                <a:latin typeface="UTM Duepuntozero" panose="02040603050506020204" pitchFamily="18" charset="0"/>
                <a:ea typeface="微软雅黑" panose="020B0503020204020204" pitchFamily="34" charset="-122"/>
              </a:rPr>
              <a:t>Mục tiêu</a:t>
            </a:r>
            <a:endParaRPr lang="zh-CN" altLang="en-US" sz="8800" b="1" dirty="0">
              <a:ln w="38100">
                <a:solidFill>
                  <a:schemeClr val="bg1"/>
                </a:solidFill>
              </a:ln>
              <a:solidFill>
                <a:srgbClr val="FF9999"/>
              </a:solidFill>
              <a:effectLst>
                <a:glow rad="228600">
                  <a:srgbClr val="FF9999"/>
                </a:glow>
              </a:effectLst>
              <a:latin typeface="UTM Duepuntozer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6B168D-37B9-4609-9E0E-80041D2589EC}"/>
              </a:ext>
            </a:extLst>
          </p:cNvPr>
          <p:cNvSpPr/>
          <p:nvPr/>
        </p:nvSpPr>
        <p:spPr>
          <a:xfrm>
            <a:off x="1315084" y="2009140"/>
            <a:ext cx="9747634" cy="676910"/>
          </a:xfrm>
          <a:prstGeom prst="roundRect">
            <a:avLst/>
          </a:prstGeom>
          <a:solidFill>
            <a:srgbClr val="FBFFE2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cách chia một tích cho một số.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9CFE33-7A4C-49D2-80AF-2D2383B4E14F}"/>
              </a:ext>
            </a:extLst>
          </p:cNvPr>
          <p:cNvSpPr/>
          <p:nvPr/>
        </p:nvSpPr>
        <p:spPr>
          <a:xfrm>
            <a:off x="1315083" y="3036570"/>
            <a:ext cx="9747635" cy="1353820"/>
          </a:xfrm>
          <a:prstGeom prst="roundRect">
            <a:avLst/>
          </a:prstGeom>
          <a:solidFill>
            <a:srgbClr val="FFEBCC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Vận dụng chia một tích cho một số trong một vài tr</a:t>
            </a:r>
            <a:r>
              <a:rPr lang="vi-VN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hợp cụ thể.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E72262-4245-4CDD-A777-B4D119214782}"/>
              </a:ext>
            </a:extLst>
          </p:cNvPr>
          <p:cNvSpPr/>
          <p:nvPr/>
        </p:nvSpPr>
        <p:spPr>
          <a:xfrm>
            <a:off x="1315084" y="4666614"/>
            <a:ext cx="9747634" cy="1704339"/>
          </a:xfrm>
          <a:prstGeom prst="roundRect">
            <a:avLst/>
          </a:prstGeom>
          <a:solidFill>
            <a:srgbClr val="FFAFAF"/>
          </a:solidFill>
          <a:ln w="28575">
            <a:solidFill>
              <a:schemeClr val="bg1"/>
            </a:solidFill>
            <a:prstDash val="sys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0273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thích môn học, rèn tính cẩn thận trong tính toán.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FBA916-6A2F-48D9-814E-E81936F52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360341"/>
            <a:ext cx="3135320" cy="1763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C65F8-ED94-4A6A-B768-3C6971023A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56" y="4364859"/>
            <a:ext cx="5760732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C1A017-430C-4492-A562-A0B683DD3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90" y="4870394"/>
            <a:ext cx="4889518" cy="2750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6BB10D-CF52-44BC-8E2E-2F0A838B0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19231" y="-589395"/>
            <a:ext cx="5238452" cy="29462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FF5D75-C233-4EA1-9006-6697FBC017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014" y="-365201"/>
            <a:ext cx="6988716" cy="3930691"/>
          </a:xfrm>
          <a:prstGeom prst="rect">
            <a:avLst/>
          </a:prstGeom>
        </p:spPr>
      </p:pic>
      <p:sp>
        <p:nvSpPr>
          <p:cNvPr id="73" name="Freeform 5"/>
          <p:cNvSpPr/>
          <p:nvPr/>
        </p:nvSpPr>
        <p:spPr bwMode="auto">
          <a:xfrm rot="20696166">
            <a:off x="1831628" y="-60341"/>
            <a:ext cx="10580784" cy="6688138"/>
          </a:xfrm>
          <a:custGeom>
            <a:avLst/>
            <a:gdLst>
              <a:gd name="T0" fmla="*/ 1687 w 3366"/>
              <a:gd name="T1" fmla="*/ 0 h 2194"/>
              <a:gd name="T2" fmla="*/ 1293 w 3366"/>
              <a:gd name="T3" fmla="*/ 313 h 2194"/>
              <a:gd name="T4" fmla="*/ 1075 w 3366"/>
              <a:gd name="T5" fmla="*/ 255 h 2194"/>
              <a:gd name="T6" fmla="*/ 631 w 3366"/>
              <a:gd name="T7" fmla="*/ 699 h 2194"/>
              <a:gd name="T8" fmla="*/ 639 w 3366"/>
              <a:gd name="T9" fmla="*/ 779 h 2194"/>
              <a:gd name="T10" fmla="*/ 0 w 3366"/>
              <a:gd name="T11" fmla="*/ 1485 h 2194"/>
              <a:gd name="T12" fmla="*/ 709 w 3366"/>
              <a:gd name="T13" fmla="*/ 2194 h 2194"/>
              <a:gd name="T14" fmla="*/ 1263 w 3366"/>
              <a:gd name="T15" fmla="*/ 1927 h 2194"/>
              <a:gd name="T16" fmla="*/ 1716 w 3366"/>
              <a:gd name="T17" fmla="*/ 2121 h 2194"/>
              <a:gd name="T18" fmla="*/ 2143 w 3366"/>
              <a:gd name="T19" fmla="*/ 1954 h 2194"/>
              <a:gd name="T20" fmla="*/ 2657 w 3366"/>
              <a:gd name="T21" fmla="*/ 2174 h 2194"/>
              <a:gd name="T22" fmla="*/ 3366 w 3366"/>
              <a:gd name="T23" fmla="*/ 1465 h 2194"/>
              <a:gd name="T24" fmla="*/ 2837 w 3366"/>
              <a:gd name="T25" fmla="*/ 780 h 2194"/>
              <a:gd name="T26" fmla="*/ 2266 w 3366"/>
              <a:gd name="T27" fmla="*/ 260 h 2194"/>
              <a:gd name="T28" fmla="*/ 2077 w 3366"/>
              <a:gd name="T29" fmla="*/ 293 h 2194"/>
              <a:gd name="T30" fmla="*/ 1687 w 3366"/>
              <a:gd name="T31" fmla="*/ 0 h 2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66" h="2194">
                <a:moveTo>
                  <a:pt x="1687" y="0"/>
                </a:moveTo>
                <a:cubicBezTo>
                  <a:pt x="1495" y="0"/>
                  <a:pt x="1335" y="133"/>
                  <a:pt x="1293" y="313"/>
                </a:cubicBezTo>
                <a:cubicBezTo>
                  <a:pt x="1229" y="276"/>
                  <a:pt x="1155" y="255"/>
                  <a:pt x="1075" y="255"/>
                </a:cubicBezTo>
                <a:cubicBezTo>
                  <a:pt x="830" y="255"/>
                  <a:pt x="631" y="454"/>
                  <a:pt x="631" y="699"/>
                </a:cubicBezTo>
                <a:cubicBezTo>
                  <a:pt x="631" y="726"/>
                  <a:pt x="634" y="753"/>
                  <a:pt x="639" y="779"/>
                </a:cubicBezTo>
                <a:cubicBezTo>
                  <a:pt x="280" y="814"/>
                  <a:pt x="0" y="1117"/>
                  <a:pt x="0" y="1485"/>
                </a:cubicBezTo>
                <a:cubicBezTo>
                  <a:pt x="0" y="1876"/>
                  <a:pt x="317" y="2194"/>
                  <a:pt x="709" y="2194"/>
                </a:cubicBezTo>
                <a:cubicBezTo>
                  <a:pt x="933" y="2194"/>
                  <a:pt x="1133" y="2089"/>
                  <a:pt x="1263" y="1927"/>
                </a:cubicBezTo>
                <a:cubicBezTo>
                  <a:pt x="1377" y="2047"/>
                  <a:pt x="1538" y="2121"/>
                  <a:pt x="1716" y="2121"/>
                </a:cubicBezTo>
                <a:cubicBezTo>
                  <a:pt x="1881" y="2121"/>
                  <a:pt x="2031" y="2058"/>
                  <a:pt x="2143" y="1954"/>
                </a:cubicBezTo>
                <a:cubicBezTo>
                  <a:pt x="2272" y="2089"/>
                  <a:pt x="2454" y="2174"/>
                  <a:pt x="2657" y="2174"/>
                </a:cubicBezTo>
                <a:cubicBezTo>
                  <a:pt x="3048" y="2174"/>
                  <a:pt x="3366" y="1857"/>
                  <a:pt x="3366" y="1465"/>
                </a:cubicBezTo>
                <a:cubicBezTo>
                  <a:pt x="3366" y="1136"/>
                  <a:pt x="3141" y="860"/>
                  <a:pt x="2837" y="780"/>
                </a:cubicBezTo>
                <a:cubicBezTo>
                  <a:pt x="2810" y="488"/>
                  <a:pt x="2565" y="260"/>
                  <a:pt x="2266" y="260"/>
                </a:cubicBezTo>
                <a:cubicBezTo>
                  <a:pt x="2200" y="260"/>
                  <a:pt x="2136" y="272"/>
                  <a:pt x="2077" y="293"/>
                </a:cubicBezTo>
                <a:cubicBezTo>
                  <a:pt x="2028" y="124"/>
                  <a:pt x="1872" y="0"/>
                  <a:pt x="1687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953999" y="3197854"/>
            <a:ext cx="1509230" cy="1165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9" name="组合 58"/>
          <p:cNvGrpSpPr/>
          <p:nvPr/>
        </p:nvGrpSpPr>
        <p:grpSpPr>
          <a:xfrm>
            <a:off x="3124408" y="144710"/>
            <a:ext cx="4072048" cy="2987985"/>
            <a:chOff x="-305675" y="289331"/>
            <a:chExt cx="4072048" cy="2987985"/>
          </a:xfrm>
        </p:grpSpPr>
        <p:sp>
          <p:nvSpPr>
            <p:cNvPr id="10" name="椭圆 9"/>
            <p:cNvSpPr/>
            <p:nvPr/>
          </p:nvSpPr>
          <p:spPr>
            <a:xfrm>
              <a:off x="1083107" y="612701"/>
              <a:ext cx="2598057" cy="2598057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940" y="289331"/>
              <a:ext cx="2267902" cy="2557721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-305675" y="630438"/>
              <a:ext cx="1433406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600" b="1" i="1">
                  <a:ln w="0">
                    <a:noFill/>
                  </a:ln>
                  <a:solidFill>
                    <a:srgbClr val="AA5C3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16600" b="1" i="1" dirty="0">
                <a:ln w="0">
                  <a:noFill/>
                </a:ln>
                <a:solidFill>
                  <a:srgbClr val="AA5C3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56849" y="2178364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51536" y="2388456"/>
              <a:ext cx="26356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047532" y="-111494"/>
            <a:ext cx="3446135" cy="5941833"/>
            <a:chOff x="7124642" y="-288737"/>
            <a:chExt cx="3446135" cy="5941833"/>
          </a:xfrm>
        </p:grpSpPr>
        <p:sp>
          <p:nvSpPr>
            <p:cNvPr id="20" name="椭圆 19"/>
            <p:cNvSpPr/>
            <p:nvPr/>
          </p:nvSpPr>
          <p:spPr>
            <a:xfrm>
              <a:off x="7916539" y="696805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7321670" y="388127"/>
              <a:ext cx="3211979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7124642" y="-28873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2"/>
            <p:cNvSpPr/>
            <p:nvPr/>
          </p:nvSpPr>
          <p:spPr>
            <a:xfrm>
              <a:off x="7861253" y="2262468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5940" y="2472560"/>
              <a:ext cx="2475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KHÁM PHÁ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790268" y="2949249"/>
            <a:ext cx="3721153" cy="3885737"/>
            <a:chOff x="2113540" y="2933335"/>
            <a:chExt cx="3721153" cy="3885737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585633" y="4172194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898989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b="1" dirty="0">
                <a:solidFill>
                  <a:srgbClr val="898989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6" name="圆角矩形 52"/>
            <p:cNvSpPr/>
            <p:nvPr/>
          </p:nvSpPr>
          <p:spPr>
            <a:xfrm>
              <a:off x="2316053" y="535401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253845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LUYỆN TẬP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655251" y="1804927"/>
            <a:ext cx="2992171" cy="4152022"/>
            <a:chOff x="7537530" y="1944097"/>
            <a:chExt cx="2992171" cy="4152022"/>
          </a:xfrm>
        </p:grpSpPr>
        <p:sp>
          <p:nvSpPr>
            <p:cNvPr id="24" name="椭圆 23"/>
            <p:cNvSpPr/>
            <p:nvPr/>
          </p:nvSpPr>
          <p:spPr>
            <a:xfrm>
              <a:off x="7916539" y="3498062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0">
              <a:lum contrast="20000"/>
            </a:blip>
            <a:stretch>
              <a:fillRect/>
            </a:stretch>
          </p:blipFill>
          <p:spPr>
            <a:xfrm rot="21092159">
              <a:off x="7537530" y="3770931"/>
              <a:ext cx="2848638" cy="191452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文本框 26"/>
            <p:cNvSpPr txBox="1"/>
            <p:nvPr/>
          </p:nvSpPr>
          <p:spPr>
            <a:xfrm>
              <a:off x="8089154" y="1944097"/>
              <a:ext cx="124906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3B2172"/>
                  </a:solidFill>
                  <a:effectLst/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pPr algn="ctr"/>
              <a:r>
                <a:rPr lang="en-US" altLang="zh-CN" b="1">
                  <a:solidFill>
                    <a:srgbClr val="FA0B4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b="1" dirty="0">
                <a:solidFill>
                  <a:srgbClr val="FA0B4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圆角矩形 52"/>
            <p:cNvSpPr/>
            <p:nvPr/>
          </p:nvSpPr>
          <p:spPr>
            <a:xfrm>
              <a:off x="7820177" y="5055351"/>
              <a:ext cx="2709524" cy="902974"/>
            </a:xfrm>
            <a:custGeom>
              <a:avLst/>
              <a:gdLst>
                <a:gd name="connsiteX0" fmla="*/ 0 w 2532914"/>
                <a:gd name="connsiteY0" fmla="*/ 361508 h 723016"/>
                <a:gd name="connsiteX1" fmla="*/ 361508 w 2532914"/>
                <a:gd name="connsiteY1" fmla="*/ 0 h 723016"/>
                <a:gd name="connsiteX2" fmla="*/ 2171406 w 2532914"/>
                <a:gd name="connsiteY2" fmla="*/ 0 h 723016"/>
                <a:gd name="connsiteX3" fmla="*/ 2532914 w 2532914"/>
                <a:gd name="connsiteY3" fmla="*/ 361508 h 723016"/>
                <a:gd name="connsiteX4" fmla="*/ 2532914 w 2532914"/>
                <a:gd name="connsiteY4" fmla="*/ 361508 h 723016"/>
                <a:gd name="connsiteX5" fmla="*/ 2171406 w 2532914"/>
                <a:gd name="connsiteY5" fmla="*/ 723016 h 723016"/>
                <a:gd name="connsiteX6" fmla="*/ 361508 w 2532914"/>
                <a:gd name="connsiteY6" fmla="*/ 723016 h 723016"/>
                <a:gd name="connsiteX7" fmla="*/ 0 w 2532914"/>
                <a:gd name="connsiteY7" fmla="*/ 361508 h 723016"/>
                <a:gd name="connsiteX0-1" fmla="*/ 0 w 2532914"/>
                <a:gd name="connsiteY0-2" fmla="*/ 361508 h 723016"/>
                <a:gd name="connsiteX1-3" fmla="*/ 361508 w 2532914"/>
                <a:gd name="connsiteY1-4" fmla="*/ 0 h 723016"/>
                <a:gd name="connsiteX2-5" fmla="*/ 2258492 w 2532914"/>
                <a:gd name="connsiteY2-6" fmla="*/ 0 h 723016"/>
                <a:gd name="connsiteX3-7" fmla="*/ 2532914 w 2532914"/>
                <a:gd name="connsiteY3-8" fmla="*/ 361508 h 723016"/>
                <a:gd name="connsiteX4-9" fmla="*/ 2532914 w 2532914"/>
                <a:gd name="connsiteY4-10" fmla="*/ 361508 h 723016"/>
                <a:gd name="connsiteX5-11" fmla="*/ 2171406 w 2532914"/>
                <a:gd name="connsiteY5-12" fmla="*/ 723016 h 723016"/>
                <a:gd name="connsiteX6-13" fmla="*/ 361508 w 2532914"/>
                <a:gd name="connsiteY6-14" fmla="*/ 723016 h 723016"/>
                <a:gd name="connsiteX7-15" fmla="*/ 0 w 2532914"/>
                <a:gd name="connsiteY7-16" fmla="*/ 361508 h 723016"/>
                <a:gd name="connsiteX0-17" fmla="*/ 8392 w 2541306"/>
                <a:gd name="connsiteY0-18" fmla="*/ 361508 h 723016"/>
                <a:gd name="connsiteX1-19" fmla="*/ 369900 w 2541306"/>
                <a:gd name="connsiteY1-20" fmla="*/ 0 h 723016"/>
                <a:gd name="connsiteX2-21" fmla="*/ 2266884 w 2541306"/>
                <a:gd name="connsiteY2-22" fmla="*/ 0 h 723016"/>
                <a:gd name="connsiteX3-23" fmla="*/ 2541306 w 2541306"/>
                <a:gd name="connsiteY3-24" fmla="*/ 361508 h 723016"/>
                <a:gd name="connsiteX4-25" fmla="*/ 2541306 w 2541306"/>
                <a:gd name="connsiteY4-26" fmla="*/ 361508 h 723016"/>
                <a:gd name="connsiteX5-27" fmla="*/ 2179798 w 2541306"/>
                <a:gd name="connsiteY5-28" fmla="*/ 723016 h 723016"/>
                <a:gd name="connsiteX6-29" fmla="*/ 210243 w 2541306"/>
                <a:gd name="connsiteY6-30" fmla="*/ 693987 h 723016"/>
                <a:gd name="connsiteX7-31" fmla="*/ 8392 w 2541306"/>
                <a:gd name="connsiteY7-32" fmla="*/ 361508 h 723016"/>
                <a:gd name="connsiteX0-33" fmla="*/ 47051 w 2579965"/>
                <a:gd name="connsiteY0-34" fmla="*/ 361508 h 723016"/>
                <a:gd name="connsiteX1-35" fmla="*/ 408559 w 2579965"/>
                <a:gd name="connsiteY1-36" fmla="*/ 0 h 723016"/>
                <a:gd name="connsiteX2-37" fmla="*/ 2305543 w 2579965"/>
                <a:gd name="connsiteY2-38" fmla="*/ 0 h 723016"/>
                <a:gd name="connsiteX3-39" fmla="*/ 2579965 w 2579965"/>
                <a:gd name="connsiteY3-40" fmla="*/ 361508 h 723016"/>
                <a:gd name="connsiteX4-41" fmla="*/ 2579965 w 2579965"/>
                <a:gd name="connsiteY4-42" fmla="*/ 361508 h 723016"/>
                <a:gd name="connsiteX5-43" fmla="*/ 2218457 w 2579965"/>
                <a:gd name="connsiteY5-44" fmla="*/ 723016 h 723016"/>
                <a:gd name="connsiteX6-45" fmla="*/ 248902 w 2579965"/>
                <a:gd name="connsiteY6-46" fmla="*/ 693987 h 723016"/>
                <a:gd name="connsiteX7-47" fmla="*/ 47051 w 2579965"/>
                <a:gd name="connsiteY7-48" fmla="*/ 361508 h 723016"/>
                <a:gd name="connsiteX0-49" fmla="*/ 172854 w 2503917"/>
                <a:gd name="connsiteY0-50" fmla="*/ 693987 h 723016"/>
                <a:gd name="connsiteX1-51" fmla="*/ 332511 w 2503917"/>
                <a:gd name="connsiteY1-52" fmla="*/ 0 h 723016"/>
                <a:gd name="connsiteX2-53" fmla="*/ 2229495 w 2503917"/>
                <a:gd name="connsiteY2-54" fmla="*/ 0 h 723016"/>
                <a:gd name="connsiteX3-55" fmla="*/ 2503917 w 2503917"/>
                <a:gd name="connsiteY3-56" fmla="*/ 361508 h 723016"/>
                <a:gd name="connsiteX4-57" fmla="*/ 2503917 w 2503917"/>
                <a:gd name="connsiteY4-58" fmla="*/ 361508 h 723016"/>
                <a:gd name="connsiteX5-59" fmla="*/ 2142409 w 2503917"/>
                <a:gd name="connsiteY5-60" fmla="*/ 723016 h 723016"/>
                <a:gd name="connsiteX6-61" fmla="*/ 172854 w 2503917"/>
                <a:gd name="connsiteY6-62" fmla="*/ 693987 h 723016"/>
                <a:gd name="connsiteX0-63" fmla="*/ 172854 w 2503917"/>
                <a:gd name="connsiteY0-64" fmla="*/ 693987 h 723016"/>
                <a:gd name="connsiteX1-65" fmla="*/ 332511 w 2503917"/>
                <a:gd name="connsiteY1-66" fmla="*/ 0 h 723016"/>
                <a:gd name="connsiteX2-67" fmla="*/ 2229495 w 2503917"/>
                <a:gd name="connsiteY2-68" fmla="*/ 0 h 723016"/>
                <a:gd name="connsiteX3-69" fmla="*/ 2503917 w 2503917"/>
                <a:gd name="connsiteY3-70" fmla="*/ 361508 h 723016"/>
                <a:gd name="connsiteX4-71" fmla="*/ 2142409 w 2503917"/>
                <a:gd name="connsiteY4-72" fmla="*/ 723016 h 723016"/>
                <a:gd name="connsiteX5-73" fmla="*/ 172854 w 2503917"/>
                <a:gd name="connsiteY5-74" fmla="*/ 693987 h 723016"/>
                <a:gd name="connsiteX0-75" fmla="*/ 172854 w 2430178"/>
                <a:gd name="connsiteY0-76" fmla="*/ 693987 h 723016"/>
                <a:gd name="connsiteX1-77" fmla="*/ 332511 w 2430178"/>
                <a:gd name="connsiteY1-78" fmla="*/ 0 h 723016"/>
                <a:gd name="connsiteX2-79" fmla="*/ 2229495 w 2430178"/>
                <a:gd name="connsiteY2-80" fmla="*/ 0 h 723016"/>
                <a:gd name="connsiteX3-81" fmla="*/ 2142409 w 2430178"/>
                <a:gd name="connsiteY3-82" fmla="*/ 723016 h 723016"/>
                <a:gd name="connsiteX4-83" fmla="*/ 172854 w 2430178"/>
                <a:gd name="connsiteY4-84" fmla="*/ 693987 h 723016"/>
                <a:gd name="connsiteX0-85" fmla="*/ 172854 w 2548372"/>
                <a:gd name="connsiteY0-86" fmla="*/ 693987 h 723129"/>
                <a:gd name="connsiteX1-87" fmla="*/ 332511 w 2548372"/>
                <a:gd name="connsiteY1-88" fmla="*/ 0 h 723129"/>
                <a:gd name="connsiteX2-89" fmla="*/ 2229495 w 2548372"/>
                <a:gd name="connsiteY2-90" fmla="*/ 0 h 723129"/>
                <a:gd name="connsiteX3-91" fmla="*/ 2142409 w 2548372"/>
                <a:gd name="connsiteY3-92" fmla="*/ 723016 h 723129"/>
                <a:gd name="connsiteX4-93" fmla="*/ 172854 w 2548372"/>
                <a:gd name="connsiteY4-94" fmla="*/ 693987 h 723129"/>
                <a:gd name="connsiteX0-95" fmla="*/ 172854 w 2570805"/>
                <a:gd name="connsiteY0-96" fmla="*/ 693987 h 723016"/>
                <a:gd name="connsiteX1-97" fmla="*/ 332511 w 2570805"/>
                <a:gd name="connsiteY1-98" fmla="*/ 0 h 723016"/>
                <a:gd name="connsiteX2-99" fmla="*/ 2229495 w 2570805"/>
                <a:gd name="connsiteY2-100" fmla="*/ 0 h 723016"/>
                <a:gd name="connsiteX3-101" fmla="*/ 2142409 w 2570805"/>
                <a:gd name="connsiteY3-102" fmla="*/ 723016 h 723016"/>
                <a:gd name="connsiteX4-103" fmla="*/ 172854 w 2570805"/>
                <a:gd name="connsiteY4-104" fmla="*/ 693987 h 723016"/>
                <a:gd name="connsiteX0-105" fmla="*/ 172854 w 2589743"/>
                <a:gd name="connsiteY0-106" fmla="*/ 848805 h 877834"/>
                <a:gd name="connsiteX1-107" fmla="*/ 332511 w 2589743"/>
                <a:gd name="connsiteY1-108" fmla="*/ 154818 h 877834"/>
                <a:gd name="connsiteX2-109" fmla="*/ 2229495 w 2589743"/>
                <a:gd name="connsiteY2-110" fmla="*/ 154818 h 877834"/>
                <a:gd name="connsiteX3-111" fmla="*/ 2142409 w 2589743"/>
                <a:gd name="connsiteY3-112" fmla="*/ 877834 h 877834"/>
                <a:gd name="connsiteX4-113" fmla="*/ 172854 w 2589743"/>
                <a:gd name="connsiteY4-114" fmla="*/ 848805 h 877834"/>
                <a:gd name="connsiteX0-115" fmla="*/ 270426 w 2687315"/>
                <a:gd name="connsiteY0-116" fmla="*/ 848805 h 877834"/>
                <a:gd name="connsiteX1-117" fmla="*/ 430083 w 2687315"/>
                <a:gd name="connsiteY1-118" fmla="*/ 154818 h 877834"/>
                <a:gd name="connsiteX2-119" fmla="*/ 2327067 w 2687315"/>
                <a:gd name="connsiteY2-120" fmla="*/ 154818 h 877834"/>
                <a:gd name="connsiteX3-121" fmla="*/ 2239981 w 2687315"/>
                <a:gd name="connsiteY3-122" fmla="*/ 877834 h 877834"/>
                <a:gd name="connsiteX4-123" fmla="*/ 270426 w 2687315"/>
                <a:gd name="connsiteY4-124" fmla="*/ 848805 h 877834"/>
                <a:gd name="connsiteX0-125" fmla="*/ 292635 w 2709524"/>
                <a:gd name="connsiteY0-126" fmla="*/ 873945 h 902974"/>
                <a:gd name="connsiteX1-127" fmla="*/ 452292 w 2709524"/>
                <a:gd name="connsiteY1-128" fmla="*/ 179958 h 902974"/>
                <a:gd name="connsiteX2-129" fmla="*/ 2349276 w 2709524"/>
                <a:gd name="connsiteY2-130" fmla="*/ 179958 h 902974"/>
                <a:gd name="connsiteX3-131" fmla="*/ 2262190 w 2709524"/>
                <a:gd name="connsiteY3-132" fmla="*/ 902974 h 902974"/>
                <a:gd name="connsiteX4-133" fmla="*/ 292635 w 2709524"/>
                <a:gd name="connsiteY4-134" fmla="*/ 873945 h 9029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09524" h="902974">
                  <a:moveTo>
                    <a:pt x="292635" y="873945"/>
                  </a:moveTo>
                  <a:cubicBezTo>
                    <a:pt x="-9015" y="753442"/>
                    <a:pt x="-238093" y="281558"/>
                    <a:pt x="452292" y="179958"/>
                  </a:cubicBezTo>
                  <a:cubicBezTo>
                    <a:pt x="1142677" y="78358"/>
                    <a:pt x="1673405" y="-168384"/>
                    <a:pt x="2349276" y="179958"/>
                  </a:cubicBezTo>
                  <a:cubicBezTo>
                    <a:pt x="3025147" y="528300"/>
                    <a:pt x="2604963" y="787310"/>
                    <a:pt x="2262190" y="902974"/>
                  </a:cubicBezTo>
                  <a:lnTo>
                    <a:pt x="292635" y="873945"/>
                  </a:lnTo>
                  <a:close/>
                </a:path>
              </a:pathLst>
            </a:custGeom>
            <a:gradFill>
              <a:gsLst>
                <a:gs pos="0">
                  <a:srgbClr val="02736A"/>
                </a:gs>
                <a:gs pos="100000">
                  <a:srgbClr val="02453E"/>
                </a:gs>
              </a:gsLst>
              <a:path path="circle">
                <a:fillToRect l="50000" t="50000" r="50000" b="50000"/>
              </a:path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87688" y="5251027"/>
              <a:ext cx="179247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ln w="0">
                    <a:noFill/>
                  </a:ln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DẶN DÒ</a:t>
              </a:r>
              <a:endParaRPr lang="zh-CN" altLang="en-US" sz="3200" b="1" dirty="0">
                <a:ln w="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-1886869" y="-520590"/>
            <a:ext cx="8471251" cy="95538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6917425" y="4092383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>
                <a:ln w="0">
                  <a:noFill/>
                </a:ln>
                <a:solidFill>
                  <a:srgbClr val="F9371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6000" b="1" dirty="0">
              <a:ln w="0">
                <a:noFill/>
              </a:ln>
              <a:solidFill>
                <a:srgbClr val="F9371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66151" y="-278044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F937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4400" i="1" dirty="0">
              <a:ln w="0">
                <a:noFill/>
              </a:ln>
              <a:solidFill>
                <a:srgbClr val="F937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030855" y="-437049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3" grpId="0"/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68005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3"/>
                <a:stretch>
                  <a:fillRect l="-2757" t="-500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5">
            <a:extLst>
              <a:ext uri="{FF2B5EF4-FFF2-40B4-BE49-F238E27FC236}">
                <a16:creationId xmlns:a16="http://schemas.microsoft.com/office/drawing/2014/main" id="{59EEB169-BB41-41FE-BCC8-23BEB8745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89" y="2182086"/>
            <a:ext cx="2507644" cy="45858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5B028E-69B8-4FBD-AF04-40B5A1B6BC10}"/>
              </a:ext>
            </a:extLst>
          </p:cNvPr>
          <p:cNvGrpSpPr/>
          <p:nvPr/>
        </p:nvGrpSpPr>
        <p:grpSpPr>
          <a:xfrm>
            <a:off x="398372" y="2182086"/>
            <a:ext cx="9993657" cy="3979333"/>
            <a:chOff x="483843" y="2016053"/>
            <a:chExt cx="9993657" cy="39793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1"/>
            <a:stretch/>
          </p:blipFill>
          <p:spPr>
            <a:xfrm>
              <a:off x="3047975" y="2016053"/>
              <a:ext cx="7429525" cy="397933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9CA15D-CFC1-4067-A2C4-50AEA737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3843" y="2988276"/>
              <a:ext cx="4899666" cy="275573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50 : ( 2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5) = 50 : 2 : 5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25 : 5 = 5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177" y="4005719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286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54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0C798C-432B-4D70-9F38-3B7EC6D629AB}"/>
              </a:ext>
            </a:extLst>
          </p:cNvPr>
          <p:cNvGrpSpPr/>
          <p:nvPr/>
        </p:nvGrpSpPr>
        <p:grpSpPr>
          <a:xfrm>
            <a:off x="615168" y="3340294"/>
            <a:ext cx="8846332" cy="4391703"/>
            <a:chOff x="615168" y="3340294"/>
            <a:chExt cx="8846332" cy="43917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FD642F-8C69-4351-BF85-9BB67BB31B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76"/>
            <a:stretch/>
          </p:blipFill>
          <p:spPr>
            <a:xfrm>
              <a:off x="2035277" y="3340294"/>
              <a:ext cx="7426223" cy="351770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826AD8-237E-4B1A-A04F-90213CFB5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07603">
              <a:off x="-264050" y="4592537"/>
              <a:ext cx="4018678" cy="22602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/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solidFill>
                <a:srgbClr val="FFEBCC"/>
              </a:solidFill>
              <a:ln w="38100">
                <a:solidFill>
                  <a:srgbClr val="FFAFA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6000" b="1" i="1" smtClean="0">
                        <a:solidFill>
                          <a:srgbClr val="02736A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6000" b="1">
                    <a:solidFill>
                      <a:srgbClr val="02736A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?</a:t>
                </a:r>
                <a:endParaRPr lang="zh-CN" altLang="en-US" sz="6000" b="1" dirty="0">
                  <a:solidFill>
                    <a:srgbClr val="02736A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圆角矩形标注 11">
                <a:extLst>
                  <a:ext uri="{FF2B5EF4-FFF2-40B4-BE49-F238E27FC236}">
                    <a16:creationId xmlns:a16="http://schemas.microsoft.com/office/drawing/2014/main" id="{D7B069D1-1DB4-4829-B4B5-866459A03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8" y="412602"/>
                <a:ext cx="5549900" cy="1308396"/>
              </a:xfrm>
              <a:prstGeom prst="wedgeRoundRectCallout">
                <a:avLst>
                  <a:gd name="adj1" fmla="val 51868"/>
                  <a:gd name="adj2" fmla="val 130485"/>
                  <a:gd name="adj3" fmla="val 16667"/>
                </a:avLst>
              </a:prstGeom>
              <a:blipFill>
                <a:blip r:embed="rId6"/>
                <a:stretch>
                  <a:fillRect l="-2754" t="-752"/>
                </a:stretch>
              </a:blipFill>
              <a:ln w="38100">
                <a:solidFill>
                  <a:srgbClr val="FFAFAF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/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noFill/>
              <a:ln w="28575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42 : ( 7 </a:t>
                </a:r>
                <a14:m>
                  <m:oMath xmlns:m="http://schemas.openxmlformats.org/officeDocument/2006/math">
                    <m:r>
                      <a:rPr lang="en-US" altLang="zh-CN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3) = 42 : 7 : 3</a:t>
                </a:r>
              </a:p>
              <a:p>
                <a:r>
                  <a:rPr lang="en-US" altLang="zh-CN" sz="44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		        = 6 : 3 = 2</a:t>
                </a:r>
                <a:endParaRPr lang="en-US" sz="4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DA7D66D-91C6-4980-900F-89C3D4140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502" y="4925060"/>
                <a:ext cx="6202632" cy="1704339"/>
              </a:xfrm>
              <a:prstGeom prst="roundRect">
                <a:avLst/>
              </a:prstGeom>
              <a:blipFill>
                <a:blip r:embed="rId7"/>
                <a:stretch>
                  <a:fillRect l="-2652" b="-9677"/>
                </a:stretch>
              </a:blipFill>
              <a:ln w="28575">
                <a:noFill/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062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11">
            <a:extLst>
              <a:ext uri="{FF2B5EF4-FFF2-40B4-BE49-F238E27FC236}">
                <a16:creationId xmlns:a16="http://schemas.microsoft.com/office/drawing/2014/main" id="{D7B069D1-1DB4-4829-B4B5-866459A0325B}"/>
              </a:ext>
            </a:extLst>
          </p:cNvPr>
          <p:cNvSpPr/>
          <p:nvPr/>
        </p:nvSpPr>
        <p:spPr>
          <a:xfrm>
            <a:off x="483918" y="412602"/>
            <a:ext cx="5549900" cy="1308396"/>
          </a:xfrm>
          <a:prstGeom prst="wedgeRoundRectCallout">
            <a:avLst>
              <a:gd name="adj1" fmla="val 71776"/>
              <a:gd name="adj2" fmla="val 104277"/>
              <a:gd name="adj3" fmla="val 16667"/>
            </a:avLst>
          </a:prstGeom>
          <a:solidFill>
            <a:srgbClr val="FFEBCC"/>
          </a:solidFill>
          <a:ln w="38100">
            <a:solidFill>
              <a:srgbClr val="FFAFA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>
                <a:solidFill>
                  <a:srgbClr val="02736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( 9 × 15 </a:t>
            </a:r>
            <a:r>
              <a:rPr lang="en-US" altLang="zh-CN" sz="6000" b="1">
                <a:solidFill>
                  <a:srgbClr val="02736A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: 3 = ?</a:t>
            </a:r>
            <a:endParaRPr lang="zh-CN" altLang="en-US" sz="6000" b="1" dirty="0">
              <a:solidFill>
                <a:srgbClr val="02736A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33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5509846" y="1833390"/>
            <a:ext cx="6435969" cy="3786373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FC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339">
            <a:off x="8651" y="21274"/>
            <a:ext cx="9075498" cy="89887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7120204" y="4037891"/>
            <a:ext cx="3621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ln w="0">
                  <a:noFill/>
                </a:ln>
                <a:solidFill>
                  <a:srgbClr val="96BA2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KHÁM PHÁ</a:t>
            </a:r>
            <a:endParaRPr lang="en-US" altLang="zh-CN" sz="4800" b="1" dirty="0">
              <a:ln w="0">
                <a:noFill/>
              </a:ln>
              <a:solidFill>
                <a:srgbClr val="96BA2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15828" y="-359889"/>
            <a:ext cx="2771913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4400" i="1" dirty="0">
                <a:ln w="0">
                  <a:noFill/>
                </a:ln>
                <a:solidFill>
                  <a:srgbClr val="96BA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4400" i="1" dirty="0">
              <a:ln w="0">
                <a:noFill/>
              </a:ln>
              <a:solidFill>
                <a:srgbClr val="96BA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418832" y="2434711"/>
            <a:ext cx="1776058" cy="9449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1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469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613</TotalTime>
  <Words>976</Words>
  <Application>Microsoft Office PowerPoint</Application>
  <PresentationFormat>Widescreen</PresentationFormat>
  <Paragraphs>158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.VnArial</vt:lpstr>
      <vt:lpstr>VNI-Times</vt:lpstr>
      <vt:lpstr>Cambria Math</vt:lpstr>
      <vt:lpstr>Calibri</vt:lpstr>
      <vt:lpstr>UTM Duepuntozero</vt:lpstr>
      <vt:lpstr>UTM Caviar</vt:lpstr>
      <vt:lpstr>微软雅黑</vt:lpstr>
      <vt:lpstr>Calibri Light</vt:lpstr>
      <vt:lpstr>Wingdings</vt:lpstr>
      <vt:lpstr>等线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mot tich cho mot so</dc:title>
  <dc:subject>9Slide.vn</dc:subject>
  <dc:creator>Administrator</dc:creator>
  <cp:keywords>Thy Tho</cp:keywords>
  <dc:description>9Slide.vn</dc:description>
  <cp:lastModifiedBy>9Slide</cp:lastModifiedBy>
  <cp:revision>77</cp:revision>
  <dcterms:created xsi:type="dcterms:W3CDTF">2016-09-24T16:29:00Z</dcterms:created>
  <dcterms:modified xsi:type="dcterms:W3CDTF">2021-12-07T08:20:56Z</dcterms:modified>
  <cp:category>9Slide.vn</cp:category>
  <cp:version>Z17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