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9"/>
  </p:notesMasterIdLst>
  <p:sldIdLst>
    <p:sldId id="317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56" r:id="rId10"/>
    <p:sldId id="353" r:id="rId11"/>
    <p:sldId id="322" r:id="rId12"/>
    <p:sldId id="347" r:id="rId13"/>
    <p:sldId id="351" r:id="rId14"/>
    <p:sldId id="352" r:id="rId15"/>
    <p:sldId id="342" r:id="rId16"/>
    <p:sldId id="349" r:id="rId17"/>
    <p:sldId id="327" r:id="rId18"/>
  </p:sldIdLst>
  <p:sldSz cx="12161838" cy="6858000"/>
  <p:notesSz cx="6858000" cy="9144000"/>
  <p:embeddedFontLst>
    <p:embeddedFont>
      <p:font typeface=".VnBlack" panose="020B7200000000000000" pitchFamily="34" charset="0"/>
      <p:regular r:id="rId20"/>
    </p:embeddedFont>
    <p:embeddedFont>
      <p:font typeface="Bebas Neu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osis" panose="02010803020202060003" pitchFamily="2" charset="0"/>
      <p:regular r:id="rId26"/>
      <p:bold r:id="rId27"/>
    </p:embeddedFont>
    <p:embeddedFont>
      <p:font typeface="Fira Sans Extra Condensed Medium" panose="020B0604020202020204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Quicksand" panose="020B0604020202020204" charset="0"/>
      <p:regular r:id="rId34"/>
      <p:bold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Source Sans Pro" panose="020B0503030403020204" pitchFamily="34" charset="0"/>
      <p:regular r:id="rId38"/>
      <p:bold r:id="rId39"/>
      <p:italic r:id="rId40"/>
      <p:boldItalic r:id="rId41"/>
    </p:embeddedFont>
    <p:embeddedFont>
      <p:font typeface="Titan On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D60093"/>
    <a:srgbClr val="FF9933"/>
    <a:srgbClr val="FFDC79"/>
    <a:srgbClr val="A3FF75"/>
    <a:srgbClr val="000000"/>
    <a:srgbClr val="FFAB81"/>
    <a:srgbClr val="FF99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5820" autoAdjust="0"/>
  </p:normalViewPr>
  <p:slideViewPr>
    <p:cSldViewPr>
      <p:cViewPr varScale="1">
        <p:scale>
          <a:sx n="59" d="100"/>
          <a:sy n="59" d="100"/>
        </p:scale>
        <p:origin x="1194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6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728E6-DC27-47BB-8730-A70528C87F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8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</a:p>
          <a:p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6A4F9-AED9-460F-8B7C-1ABE1BC696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47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Enter hoặc click chuôt bất kì để tới bài học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728E6-DC27-47BB-8730-A70528C87F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0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mũi tên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39215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5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4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5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6.xml"/><Relationship Id="rId5" Type="http://schemas.openxmlformats.org/officeDocument/2006/relationships/image" Target="../media/image7.jpg"/><Relationship Id="rId10" Type="http://schemas.openxmlformats.org/officeDocument/2006/relationships/image" Target="../media/image10.gif"/><Relationship Id="rId4" Type="http://schemas.openxmlformats.org/officeDocument/2006/relationships/slide" Target="slide7.xml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" b="29504"/>
          <a:stretch/>
        </p:blipFill>
        <p:spPr bwMode="auto">
          <a:xfrm>
            <a:off x="670719" y="1066799"/>
            <a:ext cx="10879623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8919" y="1351489"/>
            <a:ext cx="856176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21 </a:t>
            </a:r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8786" y="1975251"/>
            <a:ext cx="199933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>
                <a:solidFill>
                  <a:srgbClr val="660066"/>
                </a:solidFill>
                <a:latin typeface="HP001 4 hàng" panose="020B0603050302020204" pitchFamily="34" charset="0"/>
              </a:rPr>
              <a:t>TǨn</a:t>
            </a:r>
            <a:endParaRPr lang="en-US" sz="32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4922" y="2584851"/>
            <a:ext cx="6705597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Luyện</a:t>
            </a:r>
            <a:r>
              <a:rPr lang="en-US" sz="32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tập</a:t>
            </a:r>
            <a:endParaRPr lang="en-US" sz="32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989148" y="3797454"/>
            <a:ext cx="2875784" cy="1620252"/>
          </a:xfrm>
          <a:prstGeom prst="cloud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pic>
        <p:nvPicPr>
          <p:cNvPr id="16" name="Picture 8" descr="Transportation and Special Education Students –">
            <a:extLst>
              <a:ext uri="{FF2B5EF4-FFF2-40B4-BE49-F238E27FC236}">
                <a16:creationId xmlns:a16="http://schemas.microsoft.com/office/drawing/2014/main" id="{D9293177-B6AC-48B7-ABB6-2A5A3FC3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" y="5393019"/>
            <a:ext cx="2315003" cy="130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ransportation Animation Clip Art - Transportasyon Cartoon - (899x627) Png  Clipart Download">
            <a:extLst>
              <a:ext uri="{FF2B5EF4-FFF2-40B4-BE49-F238E27FC236}">
                <a16:creationId xmlns:a16="http://schemas.microsoft.com/office/drawing/2014/main" id="{F98C05F8-9B2B-4D10-BD87-E14D37870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-5710" r="-5766" b="43550"/>
          <a:stretch/>
        </p:blipFill>
        <p:spPr bwMode="auto">
          <a:xfrm>
            <a:off x="9862885" y="194327"/>
            <a:ext cx="2044901" cy="17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319" y="770867"/>
            <a:ext cx="6113894" cy="710800"/>
          </a:xfrm>
        </p:spPr>
        <p:txBody>
          <a:bodyPr/>
          <a:lstStyle/>
          <a:p>
            <a:pPr algn="ctr"/>
            <a:r>
              <a:rPr lang="en-US" sz="4800"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4038" y="1447800"/>
            <a:ext cx="3581400" cy="4343400"/>
            <a:chOff x="554038" y="1447800"/>
            <a:chExt cx="3581400" cy="4343400"/>
          </a:xfrm>
        </p:grpSpPr>
        <p:pic>
          <p:nvPicPr>
            <p:cNvPr id="1028" name="Picture 4" descr="Sticker giấy note hình pin Pao và các bạn trang trí planner | Shopee Việt  Nam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447800"/>
              <a:ext cx="3581400" cy="434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06524" y="3235291"/>
              <a:ext cx="32764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Ôn tập các phép tính trong bảng nhân 2, nhân 5, chia 2, chia 5.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80719" y="1752026"/>
            <a:ext cx="3404704" cy="4270816"/>
            <a:chOff x="4480719" y="1752026"/>
            <a:chExt cx="3404704" cy="4270816"/>
          </a:xfrm>
        </p:grpSpPr>
        <p:pic>
          <p:nvPicPr>
            <p:cNvPr id="1026" name="Picture 2" descr="Sticker giấy note hình pin Pao và các bạn trang trí planner | Shopee Việt  Nam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480719" y="1752026"/>
              <a:ext cx="3404704" cy="427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80719" y="3084255"/>
              <a:ext cx="32764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Ôn luyện tính nhẩm các phép tính trong bảng nhân 2, nhân 5, chia 2, chia 5.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885423" y="1638012"/>
            <a:ext cx="3834296" cy="4153187"/>
            <a:chOff x="7885423" y="1638012"/>
            <a:chExt cx="3834296" cy="4153187"/>
          </a:xfrm>
        </p:grpSpPr>
        <p:pic>
          <p:nvPicPr>
            <p:cNvPr id="1030" name="Picture 6" descr="Sticker giấy note hình pin Pao và các bạn trang trí planner | Shopee Việt  Nam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14691" y="3048000"/>
              <a:ext cx="32764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Vận dụng các bảng nhân 2, nhân 5, chia 2, chia 5 giải bài toán liên quan.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99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7483617C-C7B2-40AD-B78D-8F0393086B6E}"/>
              </a:ext>
            </a:extLst>
          </p:cNvPr>
          <p:cNvSpPr/>
          <p:nvPr/>
        </p:nvSpPr>
        <p:spPr>
          <a:xfrm>
            <a:off x="916505" y="430557"/>
            <a:ext cx="668614" cy="65579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33ACA7-F0AC-4E9D-A0F3-14A64882FACD}"/>
              </a:ext>
            </a:extLst>
          </p:cNvPr>
          <p:cNvGrpSpPr/>
          <p:nvPr/>
        </p:nvGrpSpPr>
        <p:grpSpPr>
          <a:xfrm>
            <a:off x="1889919" y="486506"/>
            <a:ext cx="1329207" cy="606507"/>
            <a:chOff x="1870518" y="1440653"/>
            <a:chExt cx="1024872" cy="38215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53D104-EB65-4A6F-A0C0-F7D6A2F673D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47" name="Rectangle: Rounded Corners 7">
                <a:extLst>
                  <a:ext uri="{FF2B5EF4-FFF2-40B4-BE49-F238E27FC236}">
                    <a16:creationId xmlns:a16="http://schemas.microsoft.com/office/drawing/2014/main" id="{9955F52C-3580-418F-B2FF-100252ECB88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338B87A-B9B1-4133-BE75-8D3B08714A3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35312" cy="329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Số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D59E97-9854-4347-A0EF-24F2EC3BC628}"/>
                </a:ext>
              </a:extLst>
            </p:cNvPr>
            <p:cNvSpPr txBox="1"/>
            <p:nvPr/>
          </p:nvSpPr>
          <p:spPr>
            <a:xfrm>
              <a:off x="2630642" y="1440653"/>
              <a:ext cx="264748" cy="32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49" name="Table 17">
            <a:extLst>
              <a:ext uri="{FF2B5EF4-FFF2-40B4-BE49-F238E27FC236}">
                <a16:creationId xmlns:a16="http://schemas.microsoft.com/office/drawing/2014/main" id="{1CB35F16-973B-40BE-ABC4-8AEBB0541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820548"/>
              </p:ext>
            </p:extLst>
          </p:nvPr>
        </p:nvGraphicFramePr>
        <p:xfrm>
          <a:off x="1842868" y="1576387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6CD801AA-1DB5-4D55-B226-C01861920ACE}"/>
              </a:ext>
            </a:extLst>
          </p:cNvPr>
          <p:cNvSpPr txBox="1"/>
          <p:nvPr/>
        </p:nvSpPr>
        <p:spPr>
          <a:xfrm>
            <a:off x="947735" y="1576387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Table 17">
            <a:extLst>
              <a:ext uri="{FF2B5EF4-FFF2-40B4-BE49-F238E27FC236}">
                <a16:creationId xmlns:a16="http://schemas.microsoft.com/office/drawing/2014/main" id="{355DA05B-C828-4D5F-9800-55A1EA5EE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176554"/>
              </p:ext>
            </p:extLst>
          </p:nvPr>
        </p:nvGraphicFramePr>
        <p:xfrm>
          <a:off x="1842868" y="3790980"/>
          <a:ext cx="9148763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676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A7F980E5-C97D-477A-8804-78F8800950E1}"/>
              </a:ext>
            </a:extLst>
          </p:cNvPr>
          <p:cNvSpPr txBox="1"/>
          <p:nvPr/>
        </p:nvSpPr>
        <p:spPr>
          <a:xfrm>
            <a:off x="947735" y="379098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A3BE51-13CA-4E0E-9A8E-FAD58E60E5C1}"/>
              </a:ext>
            </a:extLst>
          </p:cNvPr>
          <p:cNvSpPr txBox="1"/>
          <p:nvPr/>
        </p:nvSpPr>
        <p:spPr>
          <a:xfrm>
            <a:off x="5418969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989F8E-60B7-448E-90C9-16AFA57FC263}"/>
              </a:ext>
            </a:extLst>
          </p:cNvPr>
          <p:cNvSpPr txBox="1"/>
          <p:nvPr/>
        </p:nvSpPr>
        <p:spPr>
          <a:xfrm>
            <a:off x="6537445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E0FC89-6A60-413E-9C43-400664B348E9}"/>
              </a:ext>
            </a:extLst>
          </p:cNvPr>
          <p:cNvSpPr txBox="1"/>
          <p:nvPr/>
        </p:nvSpPr>
        <p:spPr>
          <a:xfrm>
            <a:off x="7719320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AC2E3B-5213-457E-B28E-16E4CF2093B3}"/>
              </a:ext>
            </a:extLst>
          </p:cNvPr>
          <p:cNvSpPr txBox="1"/>
          <p:nvPr/>
        </p:nvSpPr>
        <p:spPr>
          <a:xfrm>
            <a:off x="8894068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2E5687-A42C-4F38-982A-04572A320536}"/>
              </a:ext>
            </a:extLst>
          </p:cNvPr>
          <p:cNvSpPr txBox="1"/>
          <p:nvPr/>
        </p:nvSpPr>
        <p:spPr>
          <a:xfrm>
            <a:off x="9995173" y="2793987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17810E3-4EC3-400F-8244-9E47A939681A}"/>
              </a:ext>
            </a:extLst>
          </p:cNvPr>
          <p:cNvSpPr txBox="1"/>
          <p:nvPr/>
        </p:nvSpPr>
        <p:spPr>
          <a:xfrm>
            <a:off x="5418969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317064-3953-45A8-8CC8-AB4BA93A88D5}"/>
              </a:ext>
            </a:extLst>
          </p:cNvPr>
          <p:cNvSpPr txBox="1"/>
          <p:nvPr/>
        </p:nvSpPr>
        <p:spPr>
          <a:xfrm>
            <a:off x="6537445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D8A3D5-CE45-40F4-B040-73B87B525707}"/>
              </a:ext>
            </a:extLst>
          </p:cNvPr>
          <p:cNvSpPr txBox="1"/>
          <p:nvPr/>
        </p:nvSpPr>
        <p:spPr>
          <a:xfrm>
            <a:off x="7719320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80FF19-7047-4DC5-9286-37CC415F4B7E}"/>
              </a:ext>
            </a:extLst>
          </p:cNvPr>
          <p:cNvSpPr txBox="1"/>
          <p:nvPr/>
        </p:nvSpPr>
        <p:spPr>
          <a:xfrm>
            <a:off x="8894068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0DE3E3-176C-43B8-9009-F6E60335CC6D}"/>
              </a:ext>
            </a:extLst>
          </p:cNvPr>
          <p:cNvSpPr txBox="1"/>
          <p:nvPr/>
        </p:nvSpPr>
        <p:spPr>
          <a:xfrm>
            <a:off x="9995173" y="5017361"/>
            <a:ext cx="78488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4211"/>
          <a:stretch/>
        </p:blipFill>
        <p:spPr>
          <a:xfrm>
            <a:off x="4058225" y="2651213"/>
            <a:ext cx="7667845" cy="3809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92842-70C4-4724-862B-F32392E1B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775" y="340894"/>
            <a:ext cx="4076909" cy="229556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A438B21-1F8F-4E23-A388-A71D0A73FC76}"/>
              </a:ext>
            </a:extLst>
          </p:cNvPr>
          <p:cNvSpPr/>
          <p:nvPr/>
        </p:nvSpPr>
        <p:spPr>
          <a:xfrm>
            <a:off x="442119" y="340893"/>
            <a:ext cx="685800" cy="6989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E72B5-399F-419D-9819-99CB69CB1BD1}"/>
              </a:ext>
            </a:extLst>
          </p:cNvPr>
          <p:cNvSpPr txBox="1"/>
          <p:nvPr/>
        </p:nvSpPr>
        <p:spPr>
          <a:xfrm>
            <a:off x="1280319" y="406419"/>
            <a:ext cx="630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có 20 quả vải, bà chia đều cho 2 cháu. Hỏi mỗi cháu được bao nhiêu quả vải?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3BF21-0CA7-43E5-AF35-AB462A30376E}"/>
              </a:ext>
            </a:extLst>
          </p:cNvPr>
          <p:cNvSpPr txBox="1"/>
          <p:nvPr/>
        </p:nvSpPr>
        <p:spPr>
          <a:xfrm>
            <a:off x="6530559" y="3571452"/>
            <a:ext cx="299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3226F-06B9-480E-B763-8F71CB6984D8}"/>
              </a:ext>
            </a:extLst>
          </p:cNvPr>
          <p:cNvSpPr txBox="1"/>
          <p:nvPr/>
        </p:nvSpPr>
        <p:spPr>
          <a:xfrm>
            <a:off x="4244357" y="4199271"/>
            <a:ext cx="6263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Mĕ cháu đư</a:t>
            </a:r>
            <a:r>
              <a:rPr lang="el-GR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ϑ</a:t>
            </a:r>
            <a:r>
              <a:rPr lang="vi-VN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 số quả vải là: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89201A-D867-4695-95FB-A34418F91561}"/>
              </a:ext>
            </a:extLst>
          </p:cNvPr>
          <p:cNvSpPr txBox="1"/>
          <p:nvPr/>
        </p:nvSpPr>
        <p:spPr>
          <a:xfrm>
            <a:off x="4464243" y="4827091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20 : 2 = 10 (quả)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44C6F-A9A2-4ECB-8E1D-6D50150F99E6}"/>
              </a:ext>
            </a:extLst>
          </p:cNvPr>
          <p:cNvSpPr txBox="1"/>
          <p:nvPr/>
        </p:nvSpPr>
        <p:spPr>
          <a:xfrm>
            <a:off x="6191024" y="5426619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Đáp số: 10 quả vải.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D14C0-76A0-44F8-961C-B69527408B6C}"/>
              </a:ext>
            </a:extLst>
          </p:cNvPr>
          <p:cNvSpPr txBox="1"/>
          <p:nvPr/>
        </p:nvSpPr>
        <p:spPr>
          <a:xfrm>
            <a:off x="594518" y="2757223"/>
            <a:ext cx="37396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 dirty="0">
                <a:effectLst/>
                <a:latin typeface="Times New Roman" pitchFamily="18" charset="0"/>
                <a:cs typeface="Times New Roman" pitchFamily="18" charset="0"/>
              </a:rPr>
              <a:t>Tóm tắt</a:t>
            </a:r>
          </a:p>
          <a:p>
            <a:pPr algn="just">
              <a:lnSpc>
                <a:spcPct val="150000"/>
              </a:lnSpc>
            </a:pPr>
            <a:r>
              <a:rPr lang="en-US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 cháu    </a:t>
            </a:r>
            <a:r>
              <a:rPr lang="vi-VN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20 quả vải    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cháu: </a:t>
            </a:r>
            <a:r>
              <a:rPr lang="vi-VN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quả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vải?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43BF21-0CA7-43E5-AF35-AB462A30376E}"/>
              </a:ext>
            </a:extLst>
          </p:cNvPr>
          <p:cNvSpPr txBox="1"/>
          <p:nvPr/>
        </p:nvSpPr>
        <p:spPr>
          <a:xfrm>
            <a:off x="4148550" y="2920425"/>
            <a:ext cx="299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3200" b="1" dirty="0">
                <a:solidFill>
                  <a:srgbClr val="660066"/>
                </a:solidFill>
                <a:latin typeface="HP001 4 hàng" pitchFamily="34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660066"/>
              </a:solidFill>
              <a:latin typeface="HP001 4 hàng" pitchFamily="34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347119" y="83820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08703" y="838200"/>
            <a:ext cx="2767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93487" y="1295400"/>
            <a:ext cx="4773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5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77D1D07-832C-485F-8536-37CA2C6F04D8}"/>
              </a:ext>
            </a:extLst>
          </p:cNvPr>
          <p:cNvSpPr/>
          <p:nvPr/>
        </p:nvSpPr>
        <p:spPr>
          <a:xfrm>
            <a:off x="594519" y="443814"/>
            <a:ext cx="609600" cy="66832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391301-7CBF-4CF5-ACFA-D7798CEE3888}"/>
              </a:ext>
            </a:extLst>
          </p:cNvPr>
          <p:cNvGrpSpPr/>
          <p:nvPr/>
        </p:nvGrpSpPr>
        <p:grpSpPr>
          <a:xfrm>
            <a:off x="1363856" y="527362"/>
            <a:ext cx="1370409" cy="584776"/>
            <a:chOff x="1870518" y="1440653"/>
            <a:chExt cx="1038564" cy="43427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7606A8-FF8E-49AD-AE7B-6789CB7EE74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34275"/>
              <a:chOff x="1870518" y="1440654"/>
              <a:chExt cx="758382" cy="434275"/>
            </a:xfrm>
          </p:grpSpPr>
          <p:sp>
            <p:nvSpPr>
              <p:cNvPr id="20" name="Rectangle: Rounded Corners 6">
                <a:extLst>
                  <a:ext uri="{FF2B5EF4-FFF2-40B4-BE49-F238E27FC236}">
                    <a16:creationId xmlns:a16="http://schemas.microsoft.com/office/drawing/2014/main" id="{E625AE4A-650D-4360-A4D1-A852DAF794A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3C15FB-77F1-4EFD-933A-D23296360A4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67954" cy="434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A4AB5A-2D35-408D-BFF0-A7AE90410C7C}"/>
                </a:ext>
              </a:extLst>
            </p:cNvPr>
            <p:cNvSpPr txBox="1"/>
            <p:nvPr/>
          </p:nvSpPr>
          <p:spPr>
            <a:xfrm>
              <a:off x="2630642" y="1440653"/>
              <a:ext cx="278440" cy="434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60A372-A651-4B1A-83A5-35B2BFB505E9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EBA441-1CAF-4DC1-AC5B-8BC3E7AE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FCCE316-0BF9-4C11-824D-E5E028F5C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B66DB2-8CE1-48F6-9C8A-7C967E055C81}"/>
                </a:ext>
              </a:extLst>
            </p:cNvPr>
            <p:cNvSpPr txBox="1"/>
            <p:nvPr/>
          </p:nvSpPr>
          <p:spPr>
            <a:xfrm>
              <a:off x="1397623" y="1760777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a)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2FE524-5C97-4D6C-8DC4-60A67B1C97AA}"/>
                </a:ext>
              </a:extLst>
            </p:cNvPr>
            <p:cNvSpPr txBox="1"/>
            <p:nvPr/>
          </p:nvSpPr>
          <p:spPr>
            <a:xfrm>
              <a:off x="1397623" y="389891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b)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652AD0C-F2CB-4F8E-9381-88C9F42A39B9}"/>
              </a:ext>
            </a:extLst>
          </p:cNvPr>
          <p:cNvSpPr txBox="1"/>
          <p:nvPr/>
        </p:nvSpPr>
        <p:spPr>
          <a:xfrm>
            <a:off x="5832493" y="2218218"/>
            <a:ext cx="441146" cy="707886"/>
          </a:xfrm>
          <a:prstGeom prst="rect">
            <a:avLst/>
          </a:prstGeom>
          <a:solidFill>
            <a:schemeClr val="tx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EBD52B-55B3-4C12-8C1C-A587587E8A1B}"/>
              </a:ext>
            </a:extLst>
          </p:cNvPr>
          <p:cNvSpPr txBox="1"/>
          <p:nvPr/>
        </p:nvSpPr>
        <p:spPr>
          <a:xfrm>
            <a:off x="8672536" y="2218218"/>
            <a:ext cx="697627" cy="707886"/>
          </a:xfrm>
          <a:prstGeom prst="rect">
            <a:avLst/>
          </a:prstGeom>
          <a:solidFill>
            <a:schemeClr val="tx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F0B09-83BA-4746-A9E1-34D9EB4E397D}"/>
              </a:ext>
            </a:extLst>
          </p:cNvPr>
          <p:cNvSpPr txBox="1"/>
          <p:nvPr/>
        </p:nvSpPr>
        <p:spPr>
          <a:xfrm>
            <a:off x="6023468" y="4560569"/>
            <a:ext cx="697627" cy="707886"/>
          </a:xfrm>
          <a:prstGeom prst="rect">
            <a:avLst/>
          </a:prstGeom>
          <a:solidFill>
            <a:schemeClr val="tx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6C69DA-EB71-4D69-8B67-83EE1512DE53}"/>
              </a:ext>
            </a:extLst>
          </p:cNvPr>
          <p:cNvSpPr txBox="1"/>
          <p:nvPr/>
        </p:nvSpPr>
        <p:spPr>
          <a:xfrm>
            <a:off x="8963615" y="4560569"/>
            <a:ext cx="697627" cy="707886"/>
          </a:xfrm>
          <a:prstGeom prst="rect">
            <a:avLst/>
          </a:prstGeom>
          <a:solidFill>
            <a:schemeClr val="tx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 txBox="1">
            <a:spLocks/>
          </p:cNvSpPr>
          <p:nvPr/>
        </p:nvSpPr>
        <p:spPr>
          <a:xfrm>
            <a:off x="518319" y="2209800"/>
            <a:ext cx="10838718" cy="357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34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7F29173-8642-4E2B-AECC-99D1A0EB4A89}"/>
              </a:ext>
            </a:extLst>
          </p:cNvPr>
          <p:cNvSpPr txBox="1"/>
          <p:nvPr/>
        </p:nvSpPr>
        <p:spPr>
          <a:xfrm flipH="1">
            <a:off x="3021496" y="740676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BA850B-F3A9-4299-AB3B-128F04205DB6}"/>
              </a:ext>
            </a:extLst>
          </p:cNvPr>
          <p:cNvSpPr txBox="1"/>
          <p:nvPr/>
        </p:nvSpPr>
        <p:spPr>
          <a:xfrm>
            <a:off x="996694" y="2177432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Người chơi bắt đầu từ vị trí </a:t>
            </a:r>
            <a:r>
              <a:rPr lang="vi-VN" sz="2400" b="1" dirty="0">
                <a:solidFill>
                  <a:srgbClr val="002060"/>
                </a:solidFill>
              </a:rPr>
              <a:t>xuất phát</a:t>
            </a:r>
            <a:r>
              <a:rPr lang="vi-VN" sz="2400" dirty="0">
                <a:solidFill>
                  <a:srgbClr val="002060"/>
                </a:solidFill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Nêu kết quả của phép tính tại ô đi đến, nếu nêu sai kết quả thì phải quay về ô xuất phát trước đó.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có người đến được </a:t>
            </a:r>
            <a:r>
              <a:rPr lang="vi-VN" sz="2400" b="1" dirty="0">
                <a:solidFill>
                  <a:srgbClr val="002060"/>
                </a:solidFill>
              </a:rPr>
              <a:t>kho báu</a:t>
            </a:r>
            <a:r>
              <a:rPr lang="vi-VN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BBBB178D-D38B-46AE-BD22-4EF6952FD2D9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822F52-0213-4078-827F-01BCA2EC8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901" y="3520026"/>
            <a:ext cx="647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44444E-6 L -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uild="p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2CB40D7-4253-4DC5-A39E-C3C207990C8A}"/>
              </a:ext>
            </a:extLst>
          </p:cNvPr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5FDADD-90F3-4B27-A06A-1D0A06BB58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080F63-BAB2-4330-A372-085C8EE2D8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939" y="228600"/>
            <a:ext cx="661457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Times New Roman" pitchFamily="18" charset="0"/>
                <a:cs typeface="Times New Roman" pitchFamily="18" charset="0"/>
              </a:rPr>
              <a:t>Định hướng học tập</a:t>
            </a:r>
            <a:endParaRPr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oàn thành bài</a:t>
            </a:r>
            <a:endParaRPr sz="4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 lại bài đã học </a:t>
            </a:r>
            <a:endParaRPr sz="4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" sz="4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uẩn bị bài mới</a:t>
            </a:r>
            <a:endParaRPr sz="4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1914" y="4317552"/>
            <a:ext cx="2761751" cy="2430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C9FBA-EB93-420A-8819-C31CB7776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pic>
        <p:nvPicPr>
          <p:cNvPr id="7" name="20 NK PowerSkill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87" y="3577910"/>
            <a:ext cx="1605743" cy="599418"/>
          </a:xfrm>
          <a:prstGeom prst="rect">
            <a:avLst/>
          </a:prstGeom>
        </p:spPr>
      </p:pic>
      <p:pic>
        <p:nvPicPr>
          <p:cNvPr id="10" name="17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89" y="4422927"/>
            <a:ext cx="3000185" cy="1419310"/>
          </a:xfrm>
          <a:prstGeom prst="rect">
            <a:avLst/>
          </a:prstGeom>
        </p:spPr>
      </p:pic>
      <p:pic>
        <p:nvPicPr>
          <p:cNvPr id="20" name="11 NK PowerSkill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21" y="5361662"/>
            <a:ext cx="1605743" cy="1605743"/>
          </a:xfrm>
          <a:prstGeom prst="rect">
            <a:avLst/>
          </a:prstGeom>
        </p:spPr>
      </p:pic>
      <p:pic>
        <p:nvPicPr>
          <p:cNvPr id="21" name="10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3" y="4698700"/>
            <a:ext cx="1382468" cy="1689684"/>
          </a:xfrm>
          <a:prstGeom prst="rect">
            <a:avLst/>
          </a:prstGeom>
        </p:spPr>
      </p:pic>
      <p:pic>
        <p:nvPicPr>
          <p:cNvPr id="48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55" y="5543542"/>
            <a:ext cx="1600310" cy="597389"/>
          </a:xfrm>
          <a:prstGeom prst="rect">
            <a:avLst/>
          </a:prstGeom>
        </p:spPr>
      </p:pic>
      <p:sp>
        <p:nvSpPr>
          <p:cNvPr id="38" name="Ghé thăm Fb.com/nkpowerskills">
            <a:hlinkClick r:id="rId6" action="ppaction://hlinksldjump"/>
          </p:cNvPr>
          <p:cNvSpPr/>
          <p:nvPr/>
        </p:nvSpPr>
        <p:spPr>
          <a:xfrm>
            <a:off x="8156183" y="4014412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  <a:endParaRPr lang="en-US" sz="2800" kern="12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Ghé thăm Fb.com/nkpowerskills">
            <a:hlinkClick r:id="rId4" action="ppaction://hlinksldjump"/>
          </p:cNvPr>
          <p:cNvSpPr/>
          <p:nvPr/>
        </p:nvSpPr>
        <p:spPr>
          <a:xfrm>
            <a:off x="5888871" y="3102747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  <a:endParaRPr lang="en-US" sz="2800" kern="12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22" name="Ghé thăm Fb.com/nkpowerskills">
            <a:hlinkClick r:id="rId8" action="ppaction://hlinksldjump"/>
          </p:cNvPr>
          <p:cNvSpPr/>
          <p:nvPr/>
        </p:nvSpPr>
        <p:spPr>
          <a:xfrm>
            <a:off x="3025794" y="5268513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  <a:endParaRPr lang="en-US" sz="2800" kern="1200" dirty="0">
              <a:solidFill>
                <a:prstClr val="black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Ghé thăm Fb.com/nkpowerskills">
            <a:hlinkClick r:id="rId11" action="ppaction://hlinksldjump"/>
          </p:cNvPr>
          <p:cNvSpPr/>
          <p:nvPr/>
        </p:nvSpPr>
        <p:spPr>
          <a:xfrm>
            <a:off x="6347778" y="5145868"/>
            <a:ext cx="415636" cy="38566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466B6-EECF-4B15-9391-FF82A7FA6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pic>
        <p:nvPicPr>
          <p:cNvPr id="5" name="01 NK PowerSkill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8666" y="4431769"/>
            <a:ext cx="2761751" cy="24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1 0.08518 L -0.01971 0.08518 C -0.02741 0.07593 -0.03485 0.0662 -0.04269 0.05787 C -0.04634 0.05417 -0.05078 0.05324 -0.05417 0.04884 C -0.05809 0.04398 -0.06044 0.03542 -0.06435 0.03079 C -0.06566 0.0294 -0.06683 0.02755 -0.06827 0.02639 C -0.07075 0.02384 -0.07349 0.02222 -0.07584 0.01944 C -0.0855 0.0081 -0.07441 0.01574 -0.08354 0.01042 C -0.08563 0.00509 -0.08889 -0.00556 -0.09242 -0.00995 C -0.09359 -0.01134 -0.09503 -0.01134 -0.09633 -0.01227 C -0.1009 -0.02037 -0.10116 -0.02176 -0.10652 -0.02801 C -0.1086 -0.03032 -0.11095 -0.03218 -0.11291 -0.03472 C -0.11474 -0.0375 -0.11618 -0.04097 -0.118 -0.04375 C -0.11957 -0.0463 -0.12153 -0.04792 -0.12309 -0.05069 C -0.12923 -0.06134 -0.12453 -0.06134 -0.13458 -0.06875 C -0.13967 -0.07245 -0.14541 -0.07407 -0.14985 -0.08009 C -0.15155 -0.08218 -0.15312 -0.08519 -0.15494 -0.08681 C -0.1603 -0.09167 -0.1603 -0.0912 -0.16382 -0.0912 L -0.16382 -0.0912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95 -0.10741 L -0.16095 -0.10741 L -0.19306 -0.10995 C -0.19959 -0.11065 -0.20598 -0.11319 -0.21251 -0.1125 C -0.22608 -0.11088 -0.25284 -0.10255 -0.25284 -0.10255 C -0.25571 -0.09931 -0.2595 -0.09769 -0.2612 -0.09259 C -0.26589 -0.0787 -0.26576 -0.07708 -0.27373 -0.06551 C -0.27595 -0.0625 -0.27869 -0.06111 -0.28078 -0.0581 C -0.2843 -0.05278 -0.28678 -0.0456 -0.29043 -0.04074 C -0.29239 -0.03819 -0.29435 -0.03611 -0.29605 -0.03333 L -0.30297 -0.02083 L -0.30297 -0.02083 " pathEditMode="relative" ptsTypes="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4 -0.03333 L -0.3044 -0.03333 C -0.30388 -0.0537 -0.3027 -0.1088 -0.30153 -0.13218 C -0.30127 -0.13796 -0.30062 -0.14375 -0.30009 -0.14954 C -0.30114 -0.18148 -0.30179 -0.21366 -0.30297 -0.2456 C -0.30323 -0.25139 -0.30401 -0.25718 -0.3044 -0.26296 C -0.30492 -0.26944 -0.30518 -0.27616 -0.30584 -0.28264 C -0.3061 -0.28681 -0.30714 -0.29491 -0.30714 -0.29491 L -0.30714 -0.29491 " pathEditMode="relative" ptsTypes="AAA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63 -0.28287 L -0.31263 -0.28287 C -0.32751 -0.28194 -0.34265 -0.28495 -0.35727 -0.28032 C -0.37123 -0.27593 -0.38585 -0.26968 -0.3976 -0.25556 C -0.39904 -0.25394 -0.40034 -0.25185 -0.40178 -0.25069 C -0.40452 -0.24861 -0.40739 -0.24745 -0.41013 -0.24583 C -0.4348 -0.21296 -0.40217 -0.25463 -0.41992 -0.23588 C -0.43089 -0.22407 -0.42815 -0.22407 -0.43807 -0.21111 C -0.44394 -0.20347 -0.45099 -0.19815 -0.45608 -0.18889 C -0.45895 -0.18403 -0.46182 -0.1794 -0.46443 -0.17407 C -0.46887 -0.16528 -0.47253 -0.15556 -0.47696 -0.14699 C -0.47905 -0.14306 -0.48192 -0.14074 -0.48401 -0.13704 C -0.48701 -0.13171 -0.48949 -0.12546 -0.49237 -0.11991 C -0.50085 -0.10301 -0.49707 -0.11458 -0.50764 -0.09028 C -0.51064 -0.0831 -0.51338 -0.07546 -0.51599 -0.06806 C -0.52644 -0.03727 -0.51612 -0.06644 -0.52161 -0.04329 C -0.52317 -0.03634 -0.52526 -0.03009 -0.52709 -0.02361 C -0.52852 -0.01852 -0.53126 -0.01412 -0.53126 -0.0088 L -0.53126 -0.00116 L -0.53126 -0.00116 " pathEditMode="relative" ptsTypes="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2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50" y="292589"/>
            <a:ext cx="4450259" cy="445025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8" y="3312263"/>
            <a:ext cx="3325502" cy="2850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43" y="3626007"/>
            <a:ext cx="3325502" cy="2850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666" y="3312263"/>
            <a:ext cx="3691537" cy="316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FC2DD-F1CC-47F4-8CB6-9E2C42AC9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D92216-FCC3-4D26-AF85-F4EBFD256C02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06 NK PowerSkills">
            <a:extLst>
              <a:ext uri="{FF2B5EF4-FFF2-40B4-BE49-F238E27FC236}">
                <a16:creationId xmlns:a16="http://schemas.microsoft.com/office/drawing/2014/main" id="{0519E1D4-6D4F-41C1-B962-BE1DDD3AA65E}"/>
              </a:ext>
            </a:extLst>
          </p:cNvPr>
          <p:cNvSpPr txBox="1"/>
          <p:nvPr/>
        </p:nvSpPr>
        <p:spPr>
          <a:xfrm>
            <a:off x="1104723" y="315149"/>
            <a:ext cx="10151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10 : 2 = ?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04673770-2183-4A8A-9B73-A788D1700CCA}"/>
              </a:ext>
            </a:extLst>
          </p:cNvPr>
          <p:cNvSpPr/>
          <p:nvPr/>
        </p:nvSpPr>
        <p:spPr>
          <a:xfrm>
            <a:off x="1015590" y="3114448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5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3E781805-1287-4714-A0C7-85702D4DC0AF}"/>
              </a:ext>
            </a:extLst>
          </p:cNvPr>
          <p:cNvSpPr/>
          <p:nvPr/>
        </p:nvSpPr>
        <p:spPr>
          <a:xfrm>
            <a:off x="6357839" y="451221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4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5817D775-56AD-4E1F-A805-28DCC7E5EC88}"/>
              </a:ext>
            </a:extLst>
          </p:cNvPr>
          <p:cNvSpPr/>
          <p:nvPr/>
        </p:nvSpPr>
        <p:spPr>
          <a:xfrm>
            <a:off x="1006466" y="451221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10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492E9E4A-8665-4108-9C6E-B32BF7EDBB1F}"/>
              </a:ext>
            </a:extLst>
          </p:cNvPr>
          <p:cNvSpPr/>
          <p:nvPr/>
        </p:nvSpPr>
        <p:spPr>
          <a:xfrm>
            <a:off x="6357839" y="3126302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spcBef>
                <a:spcPts val="1800"/>
              </a:spcBef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2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3F516631-9474-4FD5-9A71-FDD2683DE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43B399F2-5798-41AD-BFA3-327EF28DA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84" y="3554400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1614DD77-18B0-43B6-94C2-28E66D64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32" y="4916812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D53B9B4E-2417-4FC6-90D9-1AF51CC6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98" y="354025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3BC42124-045F-48B7-B659-13568564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16" y="4901337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01 NK PowerSkills">
            <a:extLst>
              <a:ext uri="{FF2B5EF4-FFF2-40B4-BE49-F238E27FC236}">
                <a16:creationId xmlns:a16="http://schemas.microsoft.com/office/drawing/2014/main" id="{0A5E9D9A-7DB6-409D-B36B-D310CBF0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3639" y="1271483"/>
            <a:ext cx="3901740" cy="39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E4069-A31E-4D56-BFC2-98CF2BF89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597838-9E7A-4D6A-90A3-9250A933E3DA}"/>
              </a:ext>
            </a:extLst>
          </p:cNvPr>
          <p:cNvSpPr/>
          <p:nvPr/>
        </p:nvSpPr>
        <p:spPr>
          <a:xfrm>
            <a:off x="1096691" y="129780"/>
            <a:ext cx="10474872" cy="1853125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Đ Ghé thăm Fb.com/nkpowerskills">
            <a:extLst>
              <a:ext uri="{FF2B5EF4-FFF2-40B4-BE49-F238E27FC236}">
                <a16:creationId xmlns:a16="http://schemas.microsoft.com/office/drawing/2014/main" id="{AA064A24-0FE7-4737-ACD4-3F1628BA57BD}"/>
              </a:ext>
            </a:extLst>
          </p:cNvPr>
          <p:cNvSpPr/>
          <p:nvPr/>
        </p:nvSpPr>
        <p:spPr>
          <a:xfrm>
            <a:off x="6749039" y="4418347"/>
            <a:ext cx="4814492" cy="137160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40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10E484AD-4C57-4736-B7AA-E1314E904062}"/>
              </a:ext>
            </a:extLst>
          </p:cNvPr>
          <p:cNvSpPr/>
          <p:nvPr/>
        </p:nvSpPr>
        <p:spPr>
          <a:xfrm>
            <a:off x="6757071" y="2410773"/>
            <a:ext cx="4780239" cy="137160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13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id="{EC8DE428-3A17-426B-9214-0BA6EC64078F}"/>
              </a:ext>
            </a:extLst>
          </p:cNvPr>
          <p:cNvSpPr/>
          <p:nvPr/>
        </p:nvSpPr>
        <p:spPr>
          <a:xfrm>
            <a:off x="1161511" y="2549573"/>
            <a:ext cx="4814492" cy="137160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25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37515D32-905B-4226-9A70-58006CCB6B96}"/>
              </a:ext>
            </a:extLst>
          </p:cNvPr>
          <p:cNvSpPr/>
          <p:nvPr/>
        </p:nvSpPr>
        <p:spPr>
          <a:xfrm>
            <a:off x="1096690" y="4407571"/>
            <a:ext cx="4814492" cy="1371600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20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AB27C7E-2DF1-401A-9B9E-E06C3BCA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633" y="5031703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C7A34889-9D20-4F2D-A3F4-DCD22C088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40" y="281199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id="{A32A0225-5988-42E0-B904-B557A7CD4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60" y="488920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F27AC3AB-9C59-4219-95B2-D197938A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26" y="2851914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01 NK PowerSkills">
            <a:extLst>
              <a:ext uri="{FF2B5EF4-FFF2-40B4-BE49-F238E27FC236}">
                <a16:creationId xmlns:a16="http://schemas.microsoft.com/office/drawing/2014/main" id="{3D72AD05-0CBD-4A44-AC84-EE1726EA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4851" y="2399612"/>
            <a:ext cx="3490608" cy="34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1FE761-EB04-4E06-BF71-737A4916B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sp>
        <p:nvSpPr>
          <p:cNvPr id="27" name="06 NK PowerSkills">
            <a:extLst>
              <a:ext uri="{FF2B5EF4-FFF2-40B4-BE49-F238E27FC236}">
                <a16:creationId xmlns:a16="http://schemas.microsoft.com/office/drawing/2014/main" id="{1F4F5114-78BD-41FA-9B41-B058EAB16D4F}"/>
              </a:ext>
            </a:extLst>
          </p:cNvPr>
          <p:cNvSpPr txBox="1"/>
          <p:nvPr/>
        </p:nvSpPr>
        <p:spPr>
          <a:xfrm>
            <a:off x="4066933" y="625016"/>
            <a:ext cx="3818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5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5 x 8 = ?</a:t>
            </a:r>
            <a:endParaRPr lang="en-US" sz="5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BC28ECA9-0C9A-497D-8DAA-46AF4F439B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35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F6B6AF-6D92-4EB7-9B75-C1752064D518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06 NK PowerSkills">
            <a:extLst>
              <a:ext uri="{FF2B5EF4-FFF2-40B4-BE49-F238E27FC236}">
                <a16:creationId xmlns:a16="http://schemas.microsoft.com/office/drawing/2014/main" id="{01C54CDA-63B5-44BB-A934-F2E7B86E7115}"/>
              </a:ext>
            </a:extLst>
          </p:cNvPr>
          <p:cNvSpPr txBox="1"/>
          <p:nvPr/>
        </p:nvSpPr>
        <p:spPr>
          <a:xfrm>
            <a:off x="1263708" y="782391"/>
            <a:ext cx="10151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0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Viết tích thành tổng rồi tính</a:t>
            </a:r>
            <a:endParaRPr lang="en-US" sz="60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  <a:p>
            <a:pPr algn="ctr" defTabSz="912114">
              <a:buClrTx/>
              <a:defRPr/>
            </a:pPr>
            <a:r>
              <a:rPr lang="en-US" sz="60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6 x 4</a:t>
            </a:r>
          </a:p>
        </p:txBody>
      </p:sp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B09BA0E0-301D-47B0-A58C-16BEE4C2743D}"/>
              </a:ext>
            </a:extLst>
          </p:cNvPr>
          <p:cNvSpPr/>
          <p:nvPr/>
        </p:nvSpPr>
        <p:spPr>
          <a:xfrm>
            <a:off x="6728694" y="3128329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4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6 + 6 + 6 + 6=24</a:t>
            </a:r>
            <a:endParaRPr lang="en-US" sz="4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D95038DD-6245-4D4B-8990-8F54CEB8039E}"/>
              </a:ext>
            </a:extLst>
          </p:cNvPr>
          <p:cNvSpPr/>
          <p:nvPr/>
        </p:nvSpPr>
        <p:spPr>
          <a:xfrm>
            <a:off x="1104722" y="452609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4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6 + 6 + 6= 18 </a:t>
            </a:r>
            <a:endParaRPr lang="en-US" sz="4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65DCF56-CAA8-4395-94DB-AB42735F0055}"/>
              </a:ext>
            </a:extLst>
          </p:cNvPr>
          <p:cNvSpPr/>
          <p:nvPr/>
        </p:nvSpPr>
        <p:spPr>
          <a:xfrm>
            <a:off x="6719570" y="4526094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4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4 x 6 = 24</a:t>
            </a:r>
            <a:endParaRPr lang="en-US" sz="4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64CB10FA-4AB0-4758-9496-5F90898E5A9A}"/>
              </a:ext>
            </a:extLst>
          </p:cNvPr>
          <p:cNvSpPr/>
          <p:nvPr/>
        </p:nvSpPr>
        <p:spPr>
          <a:xfrm>
            <a:off x="1104722" y="3140182"/>
            <a:ext cx="4979608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2114">
              <a:buClrTx/>
              <a:defRPr/>
            </a:pPr>
            <a:r>
              <a:rPr lang="en-US" sz="44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4+4+4+4+4+4= 24 </a:t>
            </a:r>
            <a:endParaRPr lang="en-US" sz="44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B7AA3C7E-60CB-4185-B7DA-F76A66EC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89" y="3568280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60EF1ABC-1FA7-463A-A7BA-7DAF1A3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16" y="4930692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wrong icon">
            <a:extLst>
              <a:ext uri="{FF2B5EF4-FFF2-40B4-BE49-F238E27FC236}">
                <a16:creationId xmlns:a16="http://schemas.microsoft.com/office/drawing/2014/main" id="{E1C37BCA-6A76-478F-9334-13F056058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82" y="355413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BF062DB0-4393-48A9-908B-04E7E853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320" y="491521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1 NK PowerSkills">
            <a:extLst>
              <a:ext uri="{FF2B5EF4-FFF2-40B4-BE49-F238E27FC236}">
                <a16:creationId xmlns:a16="http://schemas.microsoft.com/office/drawing/2014/main" id="{77ABEE7C-6D9F-4AC5-86EE-F3544D83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9026" y="1167866"/>
            <a:ext cx="3490608" cy="34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47B60A-3FEF-4EB3-A01A-B38D8C410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1410FB3B-2099-4380-A1EE-71000DC56B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8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8483"/>
            <a:ext cx="12160417" cy="68402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3CCEEA-6464-4FED-B943-3F45C64D8ADE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Đ Ghé thăm Fb.com/nkpowerskills">
            <a:extLst>
              <a:ext uri="{FF2B5EF4-FFF2-40B4-BE49-F238E27FC236}">
                <a16:creationId xmlns:a16="http://schemas.microsoft.com/office/drawing/2014/main" id="{2961D8FF-8CD1-4DAB-B064-7ACB90EBB33C}"/>
              </a:ext>
            </a:extLst>
          </p:cNvPr>
          <p:cNvSpPr/>
          <p:nvPr/>
        </p:nvSpPr>
        <p:spPr>
          <a:xfrm>
            <a:off x="1121879" y="4591751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9 x 3 = 27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Ghé thăm Fb.com/nkpowerskills">
            <a:extLst>
              <a:ext uri="{FF2B5EF4-FFF2-40B4-BE49-F238E27FC236}">
                <a16:creationId xmlns:a16="http://schemas.microsoft.com/office/drawing/2014/main" id="{830D369C-76F2-4772-8FDB-39CB4EE48B5F}"/>
              </a:ext>
            </a:extLst>
          </p:cNvPr>
          <p:cNvSpPr/>
          <p:nvPr/>
        </p:nvSpPr>
        <p:spPr>
          <a:xfrm>
            <a:off x="6464127" y="3076699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9 x 2 = 18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Ghé thăm Fb.com/nkpowerskills">
            <a:extLst>
              <a:ext uri="{FF2B5EF4-FFF2-40B4-BE49-F238E27FC236}">
                <a16:creationId xmlns:a16="http://schemas.microsoft.com/office/drawing/2014/main" id="{CE25BE44-7463-4D82-BBCF-50142BDA4330}"/>
              </a:ext>
            </a:extLst>
          </p:cNvPr>
          <p:cNvSpPr/>
          <p:nvPr/>
        </p:nvSpPr>
        <p:spPr>
          <a:xfrm>
            <a:off x="1104722" y="3142458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3 x 9 = 27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Ghé thăm Fb.com/nkpowerskills">
            <a:extLst>
              <a:ext uri="{FF2B5EF4-FFF2-40B4-BE49-F238E27FC236}">
                <a16:creationId xmlns:a16="http://schemas.microsoft.com/office/drawing/2014/main" id="{C5F56C54-4BE8-4033-812E-B03B99177159}"/>
              </a:ext>
            </a:extLst>
          </p:cNvPr>
          <p:cNvSpPr/>
          <p:nvPr/>
        </p:nvSpPr>
        <p:spPr>
          <a:xfrm>
            <a:off x="6464127" y="4603605"/>
            <a:ext cx="4814492" cy="129260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66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9 x 3 = 30</a:t>
            </a:r>
            <a:endParaRPr lang="en-US" sz="66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4" descr="Káº¿t quáº£ hÃ¬nh áº£nh cho right icon">
            <a:extLst>
              <a:ext uri="{FF2B5EF4-FFF2-40B4-BE49-F238E27FC236}">
                <a16:creationId xmlns:a16="http://schemas.microsoft.com/office/drawing/2014/main" id="{59850A7F-FEC9-4DDA-9F95-C7A8894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73" y="5031703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wrong icon">
            <a:extLst>
              <a:ext uri="{FF2B5EF4-FFF2-40B4-BE49-F238E27FC236}">
                <a16:creationId xmlns:a16="http://schemas.microsoft.com/office/drawing/2014/main" id="{EBC1D1A5-602D-4BEF-B7EE-345CF9BE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89" y="3547056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wrong icon">
            <a:extLst>
              <a:ext uri="{FF2B5EF4-FFF2-40B4-BE49-F238E27FC236}">
                <a16:creationId xmlns:a16="http://schemas.microsoft.com/office/drawing/2014/main" id="{760A6A09-AF11-4CD8-AC73-317A6E5D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087" y="501756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wrong icon">
            <a:extLst>
              <a:ext uri="{FF2B5EF4-FFF2-40B4-BE49-F238E27FC236}">
                <a16:creationId xmlns:a16="http://schemas.microsoft.com/office/drawing/2014/main" id="{F9B35FE6-8D30-4425-A7BF-AA0AEF57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73" y="353158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01 NK PowerSkills">
            <a:extLst>
              <a:ext uri="{FF2B5EF4-FFF2-40B4-BE49-F238E27FC236}">
                <a16:creationId xmlns:a16="http://schemas.microsoft.com/office/drawing/2014/main" id="{FDAF6822-873F-4D14-81E9-79C9FDAA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0167" y="1481336"/>
            <a:ext cx="3490608" cy="34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3F0575-FCD7-4EC3-88DC-B2CF7422B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4781" y="6915372"/>
            <a:ext cx="6628380" cy="1938890"/>
          </a:xfrm>
          <a:prstGeom prst="rect">
            <a:avLst/>
          </a:prstGeom>
        </p:spPr>
      </p:pic>
      <p:sp>
        <p:nvSpPr>
          <p:cNvPr id="28" name="06 NK PowerSkills">
            <a:extLst>
              <a:ext uri="{FF2B5EF4-FFF2-40B4-BE49-F238E27FC236}">
                <a16:creationId xmlns:a16="http://schemas.microsoft.com/office/drawing/2014/main" id="{E9560294-39E8-4F77-95AC-CC8B3C87FC07}"/>
              </a:ext>
            </a:extLst>
          </p:cNvPr>
          <p:cNvSpPr txBox="1"/>
          <p:nvPr/>
        </p:nvSpPr>
        <p:spPr>
          <a:xfrm>
            <a:off x="1204119" y="511840"/>
            <a:ext cx="10074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0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Viết tổng thành tích rồi tính</a:t>
            </a:r>
          </a:p>
          <a:p>
            <a:pPr algn="ctr" defTabSz="912114">
              <a:buClrTx/>
              <a:defRPr/>
            </a:pPr>
            <a:r>
              <a:rPr lang="en-US" sz="6000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Times New Roman" panose="02020603050405020304" pitchFamily="18" charset="0"/>
              </a:rPr>
              <a:t>9 + 9 + 9</a:t>
            </a:r>
            <a:endParaRPr lang="en-US" sz="60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hlinkClick r:id="rId9" action="ppaction://hlinksldjump"/>
            <a:extLst>
              <a:ext uri="{FF2B5EF4-FFF2-40B4-BE49-F238E27FC236}">
                <a16:creationId xmlns:a16="http://schemas.microsoft.com/office/drawing/2014/main" id="{5238D4B7-E2C8-4264-8321-6E1DA8B7B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95" y="5739750"/>
            <a:ext cx="967671" cy="9676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40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45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Tiết 5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1295400" y="1123163"/>
            <a:ext cx="11795919" cy="768985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 PHÉP NHÂN, PHÉP CHIA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C0943F2-4703-4E15-87EF-2C8C648313B2}"/>
              </a:ext>
            </a:extLst>
          </p:cNvPr>
          <p:cNvSpPr/>
          <p:nvPr/>
        </p:nvSpPr>
        <p:spPr>
          <a:xfrm>
            <a:off x="9048491" y="5294093"/>
            <a:ext cx="2747427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SGK/30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493</Words>
  <Application>Microsoft Office PowerPoint</Application>
  <PresentationFormat>Custom</PresentationFormat>
  <Paragraphs>132</Paragraphs>
  <Slides>17</Slides>
  <Notes>12</Notes>
  <HiddenSlides>4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Roboto Condensed Light</vt:lpstr>
      <vt:lpstr>Fira Sans Extra Condensed Medium</vt:lpstr>
      <vt:lpstr>Source Sans Pro</vt:lpstr>
      <vt:lpstr>HP001 4 hàng</vt:lpstr>
      <vt:lpstr>Quicksand</vt:lpstr>
      <vt:lpstr>Arial</vt:lpstr>
      <vt:lpstr>.VnBlack</vt:lpstr>
      <vt:lpstr>Calibri</vt:lpstr>
      <vt:lpstr>Titan One</vt:lpstr>
      <vt:lpstr>Dosis</vt:lpstr>
      <vt:lpstr>Bebas Neue</vt:lpstr>
      <vt:lpstr>Times New Roman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45 LUYỆN TẬP CHUNG Tiết 5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hướng học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88</cp:revision>
  <dcterms:modified xsi:type="dcterms:W3CDTF">2022-02-20T14:56:52Z</dcterms:modified>
</cp:coreProperties>
</file>