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6"/>
  </p:notesMasterIdLst>
  <p:sldIdLst>
    <p:sldId id="257" r:id="rId2"/>
    <p:sldId id="264" r:id="rId3"/>
    <p:sldId id="291" r:id="rId4"/>
    <p:sldId id="277" r:id="rId5"/>
    <p:sldId id="278" r:id="rId6"/>
    <p:sldId id="282" r:id="rId7"/>
    <p:sldId id="292" r:id="rId8"/>
    <p:sldId id="283" r:id="rId9"/>
    <p:sldId id="284" r:id="rId10"/>
    <p:sldId id="287" r:id="rId11"/>
    <p:sldId id="288" r:id="rId12"/>
    <p:sldId id="290" r:id="rId13"/>
    <p:sldId id="28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990099"/>
    <a:srgbClr val="009900"/>
    <a:srgbClr val="CC0066"/>
    <a:srgbClr val="660033"/>
    <a:srgbClr val="FF0000"/>
    <a:srgbClr val="FF6600"/>
    <a:srgbClr val="9900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3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6597D-5207-4824-AB93-2F1A4B8A5D28}"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EFC65-E261-435B-ADE2-58CF90971BF7}" type="slidenum">
              <a:rPr lang="en-US" smtClean="0"/>
              <a:t>‹#›</a:t>
            </a:fld>
            <a:endParaRPr lang="en-US"/>
          </a:p>
        </p:txBody>
      </p:sp>
    </p:spTree>
    <p:extLst>
      <p:ext uri="{BB962C8B-B14F-4D97-AF65-F5344CB8AC3E}">
        <p14:creationId xmlns:p14="http://schemas.microsoft.com/office/powerpoint/2010/main" val="38676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24943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46642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428296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90370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E66825-C4D3-4236-8CB2-9727E1EE163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48686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E66825-C4D3-4236-8CB2-9727E1EE1632}"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34453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E66825-C4D3-4236-8CB2-9727E1EE1632}"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44893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E66825-C4D3-4236-8CB2-9727E1EE1632}"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15081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66825-C4D3-4236-8CB2-9727E1EE1632}"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374019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E66825-C4D3-4236-8CB2-9727E1EE1632}"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246518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E66825-C4D3-4236-8CB2-9727E1EE1632}"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353756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66825-C4D3-4236-8CB2-9727E1EE1632}"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2BE9C-03B3-46EE-8F42-94EFC13E6631}" type="slidenum">
              <a:rPr lang="en-US" smtClean="0"/>
              <a:t>‹#›</a:t>
            </a:fld>
            <a:endParaRPr lang="en-US"/>
          </a:p>
        </p:txBody>
      </p:sp>
    </p:spTree>
    <p:extLst>
      <p:ext uri="{BB962C8B-B14F-4D97-AF65-F5344CB8AC3E}">
        <p14:creationId xmlns:p14="http://schemas.microsoft.com/office/powerpoint/2010/main" val="186778332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00"/>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26" name="Picture 2" descr="Trọn bộ background powerpoint đẹp và chuyên nghiệp nhất cho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2"/>
            <a:ext cx="12192000" cy="6868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52755" y="747177"/>
            <a:ext cx="8409709" cy="1870364"/>
          </a:xfrm>
          <a:prstGeom prst="rect">
            <a:avLst/>
          </a:prstGeom>
          <a:noFill/>
        </p:spPr>
        <p:txBody>
          <a:bodyPr wrap="square" rtlCol="0">
            <a:prstTxWarp prst="textArchUp">
              <a:avLst>
                <a:gd name="adj" fmla="val 11441101"/>
              </a:avLst>
            </a:prstTxWarp>
            <a:spAutoFit/>
          </a:bodyPr>
          <a:lstStyle/>
          <a:p>
            <a:pPr algn="ctr"/>
            <a:r>
              <a:rPr lang="en-US" sz="4800" dirty="0">
                <a:solidFill>
                  <a:srgbClr val="FF0000"/>
                </a:solidFill>
                <a:effectLst>
                  <a:glow rad="139700">
                    <a:schemeClr val="accent5">
                      <a:satMod val="175000"/>
                      <a:alpha val="40000"/>
                    </a:schemeClr>
                  </a:glow>
                </a:effectLst>
              </a:rPr>
              <a:t>TRƯỜNG TIỂU HỌC LÊ QUÝ ĐÔN</a:t>
            </a:r>
          </a:p>
        </p:txBody>
      </p:sp>
      <p:sp>
        <p:nvSpPr>
          <p:cNvPr id="9" name="WordArt 39">
            <a:extLst>
              <a:ext uri="{FF2B5EF4-FFF2-40B4-BE49-F238E27FC236}">
                <a16:creationId xmlns:a16="http://schemas.microsoft.com/office/drawing/2014/main" id="{BA42514B-29D1-4484-B177-4F622F80B740}"/>
              </a:ext>
            </a:extLst>
          </p:cNvPr>
          <p:cNvSpPr>
            <a:spLocks noChangeArrowheads="1" noChangeShapeType="1" noTextEdit="1"/>
          </p:cNvSpPr>
          <p:nvPr/>
        </p:nvSpPr>
        <p:spPr bwMode="auto">
          <a:xfrm>
            <a:off x="2300354" y="1682359"/>
            <a:ext cx="10259499" cy="262265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prstTxWarp prst="textPlain">
              <a:avLst>
                <a:gd name="adj" fmla="val 50361"/>
              </a:avLst>
            </a:prstTxWarp>
            <a:sp3d extrusionH="57150">
              <a:bevelT w="38100" h="38100" prst="angle"/>
            </a:sp3d>
          </a:bodyPr>
          <a:lstStyle/>
          <a:p>
            <a:pPr>
              <a:lnSpc>
                <a:spcPct val="120000"/>
              </a:lnSpc>
              <a:defRPr/>
            </a:pPr>
            <a:r>
              <a:rPr lang="en-US" sz="6000" b="1" kern="10">
                <a:ln w="12700" cap="rnd">
                  <a:solidFill>
                    <a:srgbClr val="008000"/>
                  </a:solidFill>
                  <a:prstDash val="sysDot"/>
                  <a:round/>
                  <a:headEnd/>
                  <a:tailEnd/>
                </a:ln>
                <a:solidFill>
                  <a:srgbClr val="0000FF"/>
                </a:solidFill>
                <a:effectLst/>
                <a:latin typeface="Arial"/>
                <a:cs typeface="Arial"/>
              </a:rPr>
              <a:t>         TẬP LÀM VĂN</a:t>
            </a:r>
            <a:endParaRPr lang="en-US" sz="4400" b="1" kern="10">
              <a:ln w="12700" cap="rnd">
                <a:solidFill>
                  <a:srgbClr val="008000"/>
                </a:solidFill>
                <a:prstDash val="sysDot"/>
                <a:round/>
                <a:headEnd/>
                <a:tailEnd/>
              </a:ln>
              <a:solidFill>
                <a:srgbClr val="0000FF"/>
              </a:solidFill>
              <a:effectLst/>
              <a:latin typeface="Arial"/>
              <a:cs typeface="Arial"/>
            </a:endParaRPr>
          </a:p>
          <a:p>
            <a:pPr>
              <a:lnSpc>
                <a:spcPct val="120000"/>
              </a:lnSpc>
              <a:defRPr/>
            </a:pPr>
            <a:r>
              <a:rPr lang="en-US" sz="4400" b="1" kern="10">
                <a:ln w="12700" cap="rnd">
                  <a:solidFill>
                    <a:srgbClr val="008000"/>
                  </a:solidFill>
                  <a:prstDash val="sysDot"/>
                  <a:round/>
                  <a:headEnd/>
                  <a:tailEnd/>
                </a:ln>
                <a:solidFill>
                  <a:srgbClr val="0000FF"/>
                </a:solidFill>
                <a:effectLst/>
                <a:latin typeface="Arial"/>
                <a:cs typeface="Arial"/>
              </a:rPr>
              <a:t> </a:t>
            </a:r>
            <a:r>
              <a:rPr lang="en-US" sz="4400" b="1" kern="10">
                <a:ln w="12700" cap="rnd">
                  <a:solidFill>
                    <a:srgbClr val="008000"/>
                  </a:solidFill>
                  <a:prstDash val="sysDot"/>
                  <a:round/>
                  <a:headEnd/>
                  <a:tailEnd/>
                </a:ln>
                <a:solidFill>
                  <a:srgbClr val="FF0000"/>
                </a:solidFill>
                <a:effectLst/>
                <a:latin typeface="Arial"/>
                <a:cs typeface="Arial"/>
              </a:rPr>
              <a:t>Nói, viết về một người lao động trí óc</a:t>
            </a:r>
          </a:p>
        </p:txBody>
      </p:sp>
    </p:spTree>
    <p:extLst>
      <p:ext uri="{BB962C8B-B14F-4D97-AF65-F5344CB8AC3E}">
        <p14:creationId xmlns:p14="http://schemas.microsoft.com/office/powerpoint/2010/main" val="41689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ình nền PowerPoint đẹp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935659" y="545062"/>
            <a:ext cx="8547975" cy="4154984"/>
          </a:xfrm>
          <a:prstGeom prst="rect">
            <a:avLst/>
          </a:prstGeom>
        </p:spPr>
        <p:txBody>
          <a:bodyPr wrap="square">
            <a:spAutoFit/>
          </a:bodyPr>
          <a:lstStyle/>
          <a:p>
            <a:pPr indent="457200" algn="just">
              <a:lnSpc>
                <a:spcPct val="120000"/>
              </a:lnSpc>
            </a:pP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Người lao động trí óc mà em muốn kể là người mẹ yêu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quý </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nhất trên đời của em. Mẹ là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giáo viên trường Trung học Cơ sở</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Mẹ đã có hơn hai mươi năm</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dạy học</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rồi. Công việc hằng ngày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 mẹ </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 soạn giáo án, đọc sách, chấm bài.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Mẹ giảng bài rất nhiệt tình. Bài giảng của mẹ luôn lôi cuốn học sinh tham gia học tập sôi nổi, hào hứng, vui vẻ. Trên lớp vất vả là vậy, thế mà tối đến, sau khi đã làm xong việc nhà, mẹ lại thức rất khuya để chuẩn bị bài, nghiên cứu tài liệu và làm việc với máy tính. Dù đã là một giáo viên giảng dạy lâu năm nhưng em thấy mẹ chuẩn bị bài rất chu đáo, nghiêm túc và hết sức cẩn thận. Mẹ là giáo viên giỏi, lại nhiệt tình nên luôn được các anh chị yêu mến. Học sinh của mẹ lúc nào cũng đạt giải cao trong các kì thi học sinh giỏi. Em rất tự hào về mẹ của mình. Em sẽ học thật giỏi để mai sau trở thành giáo viên như mẹ.</a:t>
            </a:r>
            <a:endParaRPr lang="en-US"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3416405" y="5750632"/>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38016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ải hình ảnh 85ad94cb19ad42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7 hình nền PowerPoint chuyên nghiệp về y tế, y học, sức khỏe, bác ..."/>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7" t="27010" r="62797" b="609"/>
          <a:stretch/>
        </p:blipFill>
        <p:spPr bwMode="auto">
          <a:xfrm>
            <a:off x="-26126" y="3828011"/>
            <a:ext cx="2612572" cy="30299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23851" y="792726"/>
            <a:ext cx="9771017" cy="4524315"/>
          </a:xfrm>
          <a:prstGeom prst="rect">
            <a:avLst/>
          </a:prstGeom>
        </p:spPr>
        <p:txBody>
          <a:bodyPr wrap="square">
            <a:spAutoFit/>
          </a:bodyPr>
          <a:lstStyle/>
          <a:p>
            <a:pPr algn="just">
              <a:lnSpc>
                <a:spcPct val="120000"/>
              </a:lnSpc>
            </a:pP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Người lao động trí óc mà em luôn kính trọng là bố của mình. Bố em là bác sĩ làm việc ở Bệnh viện Nhiệt đới Trung ương. Bố có dáng người dong dỏng, nước da ngăm đen. Bố rất vui tính nhưng khi làm việc thì lại rất nghiêm túc và trách nhiệm. Công việc của bố em là khám và chữa bệnh cho bệnh nhân ở khoa truyền nhiễm. Đây là khoa rất dễ bị lây bệnh. Vậy mà bố luôn chăm sóc bệnh nhân chu đáo, tận tình. Khi kê đơn thuốc cho người bệnh, bố chỉ cách uống thuốc rõ ràng, dễ hiểu. Mấy tháng nay, bố em làm việc rất vất vả do dịch Cô vít 19. Nhiều hôm bố phải làm đến tận hai giờ sáng, bốn tiếng sau, bố lại dậy làm tiếp. Vất vả như thế nhưng bố luôn vui vẻ. Bố cùng với các cô chú y bác sĩ đã chữa khỏi bệnh cho nhiều bệnh nhân nhiễm Cô vít 19, góp phần ngăn chặn dịch bệnh lây lan trong</a:t>
            </a:r>
          </a:p>
          <a:p>
            <a:pPr algn="just">
              <a:lnSpc>
                <a:spcPct val="120000"/>
              </a:lnSpc>
            </a:pP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cộng đồng. Em rất ngưỡng mộ và tự hào về bố của mình. Bố </a:t>
            </a:r>
          </a:p>
          <a:p>
            <a:pPr algn="just">
              <a:lnSpc>
                <a:spcPct val="120000"/>
              </a:lnSpc>
            </a:pP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 là người hùng trong lòng em. Em mong ước mai sau sẽ </a:t>
            </a:r>
          </a:p>
          <a:p>
            <a:pPr algn="just">
              <a:lnSpc>
                <a:spcPct val="120000"/>
              </a:lnSpc>
            </a:pP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 thành bác sĩ như bố.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831650" y="6624055"/>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18351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9 Background Powerpoint đẹp nhất cho bài thuyết trình chuyên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2239"/>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79 Background Powerpoint đẹp nhất cho bài thuyết trình chuyên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643" t="67956"/>
          <a:stretch/>
        </p:blipFill>
        <p:spPr bwMode="auto">
          <a:xfrm>
            <a:off x="9431384" y="-1"/>
            <a:ext cx="1089416" cy="15544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79 Background Powerpoint đẹp nhất cho bài thuyết trình chuyên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206" r="39357"/>
          <a:stretch/>
        </p:blipFill>
        <p:spPr bwMode="auto">
          <a:xfrm>
            <a:off x="0" y="6066806"/>
            <a:ext cx="7393577" cy="791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ải hình ảnh hinh nen pp ve co khi 185b47239814802 tại kho hình ..."/>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63749" t="65434"/>
          <a:stretch/>
        </p:blipFill>
        <p:spPr bwMode="auto">
          <a:xfrm>
            <a:off x="8098971" y="3905794"/>
            <a:ext cx="4093029" cy="30636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34285" y="227871"/>
            <a:ext cx="6717384" cy="5632311"/>
          </a:xfrm>
          <a:prstGeom prst="rect">
            <a:avLst/>
          </a:prstGeom>
        </p:spPr>
        <p:txBody>
          <a:bodyPr wrap="square">
            <a:spAutoFit/>
          </a:bodyPr>
          <a:lstStyle/>
          <a:p>
            <a:pPr indent="457200" algn="just">
              <a:lnSpc>
                <a:spcPct val="120000"/>
              </a:lnSpc>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Cậu Đông là n</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gười lao động trí óc </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 em kính trọng</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Hiện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nay, cậu đang là một nhà khoa học chế tạo, phát minh máy móc hi</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ệ</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đại. Đã từ lâu, cậu ấp ủ ước mơ chế tạo ra thật nhiều đồ dùng giúp ích, phục vụ cho đời sống người dân. Hằng ngày, cậu đến cơ quan với chiếc cặp da màu nâu và chiếc xe máy cũ. Cậu luôn làm hết trách nhiệm với công việc được giao. Sau bao ngày dầy công nghiên cứu, với sức lao động bền bỉ và ý chí vươn lên mãnh liệt, cậu đã chế tạo ra chiếc máy vệ sinh thực phẩm để giúp ích cho người nội trợ. Nhìn cậu lúc nào cũng tất bật, quên </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ă</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quên ngủ vì công việc, em thấy thương và khâm phục cậu lắm. Em thầm nghĩ : "Nếu thiếu những người làm khoa học như cậu thì chắc xã hội </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sẽ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chẳng </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 triển được". Em mong sau này sẽ trở thành một nhà khoa học để đem sức mình phục vụ đời sống người dân như cậu. Em luôn tự hào và hãnh diện về cậu của mình.</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rot="468778">
            <a:off x="2642568" y="6322525"/>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19668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đẹp cho bài giảng điện tử - Ảnh nền thiết kế bài giảng ..."/>
          <p:cNvPicPr>
            <a:picLocks noChangeAspect="1" noChangeArrowheads="1"/>
          </p:cNvPicPr>
          <p:nvPr/>
        </p:nvPicPr>
        <p:blipFill rotWithShape="1">
          <a:blip r:embed="rId2">
            <a:extLst>
              <a:ext uri="{28A0092B-C50C-407E-A947-70E740481C1C}">
                <a14:useLocalDpi xmlns:a14="http://schemas.microsoft.com/office/drawing/2010/main" val="0"/>
              </a:ext>
            </a:extLst>
          </a:blip>
          <a:srcRect l="2435" t="3733" r="3713" b="786"/>
          <a:stretch/>
        </p:blipFill>
        <p:spPr bwMode="auto">
          <a:xfrm>
            <a:off x="0" y="0"/>
            <a:ext cx="121777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0534" y="862251"/>
            <a:ext cx="3616656" cy="415636"/>
          </a:xfrm>
          <a:prstGeom prst="rect">
            <a:avLst/>
          </a:prstGeom>
          <a:noFill/>
        </p:spPr>
        <p:txBody>
          <a:bodyPr wrap="square" rtlCol="0">
            <a:prstTxWarp prst="textArchUp">
              <a:avLst>
                <a:gd name="adj" fmla="val 1144110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glow rad="139700">
                    <a:srgbClr val="A19574">
                      <a:satMod val="175000"/>
                      <a:alpha val="40000"/>
                    </a:srgbClr>
                  </a:glow>
                </a:effectLst>
                <a:uLnTx/>
                <a:uFillTx/>
                <a:latin typeface="Tw Cen MT" panose="020B0602020104020603"/>
                <a:ea typeface="+mn-ea"/>
                <a:cs typeface="+mn-cs"/>
              </a:rPr>
              <a:t>TRƯỜNG TIỂU HỌC ĐỨC GIANG</a:t>
            </a:r>
          </a:p>
        </p:txBody>
      </p:sp>
      <p:sp>
        <p:nvSpPr>
          <p:cNvPr id="5" name="TextBox 4"/>
          <p:cNvSpPr txBox="1"/>
          <p:nvPr/>
        </p:nvSpPr>
        <p:spPr>
          <a:xfrm>
            <a:off x="2392073" y="1528354"/>
            <a:ext cx="7393577" cy="2308324"/>
          </a:xfrm>
          <a:prstGeom prst="rect">
            <a:avLst/>
          </a:prstGeom>
          <a:noFill/>
        </p:spPr>
        <p:txBody>
          <a:bodyPr wrap="square" rtlCol="0">
            <a:spAutoFit/>
          </a:bodyPr>
          <a:lstStyle/>
          <a:p>
            <a:pPr algn="just"/>
            <a:r>
              <a:rPr lang="en-US" sz="3600" b="1">
                <a:solidFill>
                  <a:srgbClr val="FF0000"/>
                </a:solidFill>
              </a:rPr>
              <a:t>Dặn dò: </a:t>
            </a:r>
          </a:p>
          <a:p>
            <a:pPr algn="just"/>
            <a:r>
              <a:rPr lang="en-US" sz="3600" b="1"/>
              <a:t>        </a:t>
            </a:r>
            <a:r>
              <a:rPr lang="en-US" sz="3600" b="1" i="1">
                <a:solidFill>
                  <a:srgbClr val="0000FF"/>
                </a:solidFill>
              </a:rPr>
              <a:t>Em hãy viết một đoạn văn ngắn (từ 7 đến 10 câu) về người lao động trí óc mà em biết. </a:t>
            </a:r>
          </a:p>
        </p:txBody>
      </p:sp>
    </p:spTree>
    <p:extLst>
      <p:ext uri="{BB962C8B-B14F-4D97-AF65-F5344CB8AC3E}">
        <p14:creationId xmlns:p14="http://schemas.microsoft.com/office/powerpoint/2010/main" val="122794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ldren On Empty Signboard Stock Illustration - Download Image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92393" y="3491345"/>
            <a:ext cx="7033575" cy="1429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002060"/>
              </a:solidFill>
              <a:latin typeface="Calibri" panose="020F0502020204030204" pitchFamily="34" charset="0"/>
              <a:cs typeface="Calibri" panose="020F0502020204030204" pitchFamily="34" charset="0"/>
            </a:endParaRPr>
          </a:p>
          <a:p>
            <a:pPr algn="ctr"/>
            <a:r>
              <a:rPr lang="en-US" sz="4000" b="1">
                <a:solidFill>
                  <a:srgbClr val="002060"/>
                </a:solidFill>
                <a:latin typeface="Calibri" panose="020F0502020204030204" pitchFamily="34" charset="0"/>
                <a:cs typeface="Calibri" panose="020F0502020204030204" pitchFamily="34" charset="0"/>
              </a:rPr>
              <a:t>    Kể về một người lao động </a:t>
            </a:r>
          </a:p>
          <a:p>
            <a:pPr algn="ctr"/>
            <a:r>
              <a:rPr lang="en-US" sz="4000" b="1">
                <a:solidFill>
                  <a:srgbClr val="002060"/>
                </a:solidFill>
                <a:latin typeface="Calibri" panose="020F0502020204030204" pitchFamily="34" charset="0"/>
                <a:cs typeface="Calibri" panose="020F0502020204030204" pitchFamily="34" charset="0"/>
              </a:rPr>
              <a:t>trí óc mà em biết.</a:t>
            </a:r>
          </a:p>
          <a:p>
            <a:pPr algn="ctr"/>
            <a:endParaRPr lang="en-US" sz="4000" b="1">
              <a:solidFill>
                <a:srgbClr val="002060"/>
              </a:solidFill>
              <a:latin typeface="Calibri" panose="020F0502020204030204" pitchFamily="34" charset="0"/>
              <a:cs typeface="Calibri" panose="020F0502020204030204" pitchFamily="34" charset="0"/>
            </a:endParaRPr>
          </a:p>
        </p:txBody>
      </p:sp>
      <p:sp>
        <p:nvSpPr>
          <p:cNvPr id="5" name="Rounded Rectangle 4"/>
          <p:cNvSpPr/>
          <p:nvPr/>
        </p:nvSpPr>
        <p:spPr>
          <a:xfrm>
            <a:off x="1739819" y="5215588"/>
            <a:ext cx="9266543" cy="1499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pPr>
            <a:endParaRPr lang="en-US" sz="4000" b="1">
              <a:solidFill>
                <a:srgbClr val="002060"/>
              </a:solidFill>
              <a:latin typeface="Calibri" panose="020F0502020204030204" pitchFamily="34" charset="0"/>
              <a:cs typeface="Calibri" panose="020F0502020204030204" pitchFamily="34" charset="0"/>
            </a:endParaRPr>
          </a:p>
          <a:p>
            <a:pPr marR="0" lvl="0" algn="ctr">
              <a:spcBef>
                <a:spcPts val="0"/>
              </a:spcBef>
            </a:pPr>
            <a:r>
              <a:rPr lang="en-US" sz="4000" b="1">
                <a:solidFill>
                  <a:srgbClr val="002060"/>
                </a:solidFill>
                <a:latin typeface="Calibri" panose="020F0502020204030204" pitchFamily="34" charset="0"/>
                <a:cs typeface="Calibri" panose="020F0502020204030204" pitchFamily="34" charset="0"/>
              </a:rPr>
              <a:t>   </a:t>
            </a:r>
            <a:r>
              <a:rPr lang="en-US" sz="4000" b="1">
                <a:solidFill>
                  <a:srgbClr val="002060"/>
                </a:solidFill>
                <a:latin typeface="Calibri" panose="020F0502020204030204" pitchFamily="34" charset="0"/>
                <a:ea typeface="Calibri" panose="020F0502020204030204" pitchFamily="34" charset="0"/>
                <a:cs typeface="Calibri" panose="020F0502020204030204" pitchFamily="34" charset="0"/>
              </a:rPr>
              <a:t>Viết lại những điều em vừa kể thành một đoạn văn ( từ 7 đến 10 câu )</a:t>
            </a:r>
            <a:endParaRPr lang="en-US" sz="4000" b="1">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b="1">
              <a:solidFill>
                <a:srgbClr val="002060"/>
              </a:solidFill>
              <a:latin typeface="Calibri" panose="020F0502020204030204" pitchFamily="34" charset="0"/>
              <a:cs typeface="Calibri" panose="020F0502020204030204" pitchFamily="34" charset="0"/>
            </a:endParaRPr>
          </a:p>
        </p:txBody>
      </p:sp>
      <p:pic>
        <p:nvPicPr>
          <p:cNvPr id="7" name="Picture 4" descr="Snow Clipart Wooden Sign - Christmas Wood Sign Png Transparent PNG ..."/>
          <p:cNvPicPr>
            <a:picLocks noChangeAspect="1" noChangeArrowheads="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13292" t="44760" r="12509"/>
          <a:stretch/>
        </p:blipFill>
        <p:spPr bwMode="auto">
          <a:xfrm>
            <a:off x="1224040" y="1733857"/>
            <a:ext cx="6934124" cy="132234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47839" y="1462495"/>
            <a:ext cx="6486526" cy="179179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r>
              <a:rPr lang="en-US" sz="9600" b="1">
                <a:solidFill>
                  <a:srgbClr val="FF0000"/>
                </a:solidFill>
                <a:effectLst>
                  <a:outerShdw blurRad="60007" dist="310007" dir="7680000" sy="30000" kx="1300200" algn="ctr" rotWithShape="0">
                    <a:prstClr val="black">
                      <a:alpha val="32000"/>
                    </a:prstClr>
                  </a:outerShdw>
                </a:effectLst>
              </a:rPr>
              <a:t>MỤC TIÊU</a:t>
            </a:r>
          </a:p>
        </p:txBody>
      </p:sp>
      <p:sp>
        <p:nvSpPr>
          <p:cNvPr id="9" name="TextBox 8"/>
          <p:cNvSpPr txBox="1"/>
          <p:nvPr/>
        </p:nvSpPr>
        <p:spPr>
          <a:xfrm>
            <a:off x="3386245" y="337570"/>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6931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500"/>
                                        <p:tgtEl>
                                          <p:spTgt spid="4"/>
                                        </p:tgtEl>
                                      </p:cBhvr>
                                    </p:animEffect>
                                  </p:childTnLst>
                                </p:cTn>
                              </p:par>
                            </p:childTnLst>
                          </p:cTn>
                        </p:par>
                        <p:par>
                          <p:cTn id="8" fill="hold">
                            <p:stCondLst>
                              <p:cond delay="6300"/>
                            </p:stCondLst>
                            <p:childTnLst>
                              <p:par>
                                <p:cTn id="9" presetID="18" presetClass="entr" presetSubtype="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ansheng Sanshi Shili Peach Blossom Peach Blossom Festival Pea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493"/>
            <a:ext cx="12192000" cy="68814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787988" y="6613400"/>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
        <p:nvSpPr>
          <p:cNvPr id="3" name="TextBox 2"/>
          <p:cNvSpPr txBox="1"/>
          <p:nvPr/>
        </p:nvSpPr>
        <p:spPr>
          <a:xfrm>
            <a:off x="1876697" y="109493"/>
            <a:ext cx="8438606" cy="2123658"/>
          </a:xfrm>
          <a:prstGeom prst="rect">
            <a:avLst/>
          </a:prstGeom>
          <a:noFill/>
        </p:spPr>
        <p:txBody>
          <a:bodyPr wrap="square" rtlCol="0">
            <a:spAutoFit/>
          </a:bodyPr>
          <a:lstStyle/>
          <a:p>
            <a:pPr algn="ctr"/>
            <a:r>
              <a:rPr lang="en-US" sz="4400" b="1" dirty="0" err="1">
                <a:solidFill>
                  <a:srgbClr val="0000FF"/>
                </a:solidFill>
              </a:rPr>
              <a:t>Thứ</a:t>
            </a:r>
            <a:r>
              <a:rPr lang="en-US" sz="4400" b="1" dirty="0">
                <a:solidFill>
                  <a:srgbClr val="0000FF"/>
                </a:solidFill>
              </a:rPr>
              <a:t> </a:t>
            </a:r>
            <a:r>
              <a:rPr lang="en-US" sz="4400" b="1" dirty="0" err="1">
                <a:solidFill>
                  <a:srgbClr val="0000FF"/>
                </a:solidFill>
              </a:rPr>
              <a:t>sáu</a:t>
            </a:r>
            <a:r>
              <a:rPr lang="en-US" sz="4400" b="1" dirty="0">
                <a:solidFill>
                  <a:srgbClr val="0000FF"/>
                </a:solidFill>
              </a:rPr>
              <a:t> </a:t>
            </a:r>
            <a:r>
              <a:rPr lang="en-US" sz="4400" b="1" dirty="0" err="1">
                <a:solidFill>
                  <a:srgbClr val="0000FF"/>
                </a:solidFill>
              </a:rPr>
              <a:t>ngày</a:t>
            </a:r>
            <a:r>
              <a:rPr lang="en-US" sz="4400" b="1" dirty="0">
                <a:solidFill>
                  <a:srgbClr val="0000FF"/>
                </a:solidFill>
              </a:rPr>
              <a:t> 18 </a:t>
            </a:r>
            <a:r>
              <a:rPr lang="en-US" sz="4400" b="1" dirty="0" err="1">
                <a:solidFill>
                  <a:srgbClr val="0000FF"/>
                </a:solidFill>
              </a:rPr>
              <a:t>tháng</a:t>
            </a:r>
            <a:r>
              <a:rPr lang="en-US" sz="4400" b="1" dirty="0">
                <a:solidFill>
                  <a:srgbClr val="0000FF"/>
                </a:solidFill>
              </a:rPr>
              <a:t> 2 </a:t>
            </a:r>
            <a:r>
              <a:rPr lang="en-US" sz="4400" b="1" dirty="0" err="1">
                <a:solidFill>
                  <a:srgbClr val="0000FF"/>
                </a:solidFill>
              </a:rPr>
              <a:t>năm</a:t>
            </a:r>
            <a:r>
              <a:rPr lang="en-US" sz="4400" b="1" dirty="0">
                <a:solidFill>
                  <a:srgbClr val="0000FF"/>
                </a:solidFill>
              </a:rPr>
              <a:t> 2022</a:t>
            </a:r>
          </a:p>
          <a:p>
            <a:pPr algn="ctr"/>
            <a:r>
              <a:rPr lang="en-US" sz="4400" b="1" dirty="0" err="1">
                <a:solidFill>
                  <a:srgbClr val="0000FF"/>
                </a:solidFill>
              </a:rPr>
              <a:t>Tập</a:t>
            </a:r>
            <a:r>
              <a:rPr lang="en-US" sz="4400" b="1" dirty="0">
                <a:solidFill>
                  <a:srgbClr val="0000FF"/>
                </a:solidFill>
              </a:rPr>
              <a:t> </a:t>
            </a:r>
            <a:r>
              <a:rPr lang="en-US" sz="4400" b="1" dirty="0" err="1">
                <a:solidFill>
                  <a:srgbClr val="0000FF"/>
                </a:solidFill>
              </a:rPr>
              <a:t>làm</a:t>
            </a:r>
            <a:r>
              <a:rPr lang="en-US" sz="4400" b="1" dirty="0">
                <a:solidFill>
                  <a:srgbClr val="0000FF"/>
                </a:solidFill>
              </a:rPr>
              <a:t> </a:t>
            </a:r>
            <a:r>
              <a:rPr lang="en-US" sz="4400" b="1" dirty="0" err="1">
                <a:solidFill>
                  <a:srgbClr val="0000FF"/>
                </a:solidFill>
              </a:rPr>
              <a:t>văn</a:t>
            </a:r>
            <a:endParaRPr lang="en-US" sz="4400" b="1" dirty="0">
              <a:solidFill>
                <a:srgbClr val="0000FF"/>
              </a:solidFill>
            </a:endParaRPr>
          </a:p>
          <a:p>
            <a:pPr algn="ctr"/>
            <a:r>
              <a:rPr lang="en-US" sz="4400" b="1" dirty="0" err="1">
                <a:solidFill>
                  <a:srgbClr val="0000FF"/>
                </a:solidFill>
              </a:rPr>
              <a:t>Nói</a:t>
            </a:r>
            <a:r>
              <a:rPr lang="en-US" sz="4400" b="1" dirty="0">
                <a:solidFill>
                  <a:srgbClr val="0000FF"/>
                </a:solidFill>
              </a:rPr>
              <a:t>, </a:t>
            </a:r>
            <a:r>
              <a:rPr lang="en-US" sz="4400" b="1" dirty="0" err="1">
                <a:solidFill>
                  <a:srgbClr val="0000FF"/>
                </a:solidFill>
              </a:rPr>
              <a:t>viết</a:t>
            </a:r>
            <a:r>
              <a:rPr lang="en-US" sz="4400" b="1" dirty="0">
                <a:solidFill>
                  <a:srgbClr val="0000FF"/>
                </a:solidFill>
              </a:rPr>
              <a:t> </a:t>
            </a:r>
            <a:r>
              <a:rPr lang="en-US" sz="4400" b="1" dirty="0" err="1">
                <a:solidFill>
                  <a:srgbClr val="0000FF"/>
                </a:solidFill>
              </a:rPr>
              <a:t>về</a:t>
            </a:r>
            <a:r>
              <a:rPr lang="en-US" sz="4400" b="1" dirty="0">
                <a:solidFill>
                  <a:srgbClr val="0000FF"/>
                </a:solidFill>
              </a:rPr>
              <a:t> </a:t>
            </a:r>
            <a:r>
              <a:rPr lang="en-US" sz="4400" b="1" dirty="0" err="1">
                <a:solidFill>
                  <a:srgbClr val="0000FF"/>
                </a:solidFill>
              </a:rPr>
              <a:t>người</a:t>
            </a:r>
            <a:r>
              <a:rPr lang="en-US" sz="4400" b="1" dirty="0">
                <a:solidFill>
                  <a:srgbClr val="0000FF"/>
                </a:solidFill>
              </a:rPr>
              <a:t> </a:t>
            </a:r>
            <a:r>
              <a:rPr lang="en-US" sz="4400" b="1" dirty="0" err="1">
                <a:solidFill>
                  <a:srgbClr val="0000FF"/>
                </a:solidFill>
              </a:rPr>
              <a:t>lao</a:t>
            </a:r>
            <a:r>
              <a:rPr lang="en-US" sz="4400" b="1" dirty="0">
                <a:solidFill>
                  <a:srgbClr val="0000FF"/>
                </a:solidFill>
              </a:rPr>
              <a:t> </a:t>
            </a:r>
            <a:r>
              <a:rPr lang="en-US" sz="4400" b="1" dirty="0" err="1">
                <a:solidFill>
                  <a:srgbClr val="0000FF"/>
                </a:solidFill>
              </a:rPr>
              <a:t>động</a:t>
            </a:r>
            <a:r>
              <a:rPr lang="en-US" sz="4400" b="1" dirty="0">
                <a:solidFill>
                  <a:srgbClr val="0000FF"/>
                </a:solidFill>
              </a:rPr>
              <a:t> </a:t>
            </a:r>
            <a:r>
              <a:rPr lang="en-US" sz="4400" b="1" dirty="0" err="1">
                <a:solidFill>
                  <a:srgbClr val="0000FF"/>
                </a:solidFill>
              </a:rPr>
              <a:t>trí</a:t>
            </a:r>
            <a:r>
              <a:rPr lang="en-US" sz="4400" b="1" dirty="0">
                <a:solidFill>
                  <a:srgbClr val="0000FF"/>
                </a:solidFill>
              </a:rPr>
              <a:t> </a:t>
            </a:r>
            <a:r>
              <a:rPr lang="en-US" sz="4400" b="1" dirty="0" err="1">
                <a:solidFill>
                  <a:srgbClr val="0000FF"/>
                </a:solidFill>
              </a:rPr>
              <a:t>óc</a:t>
            </a:r>
            <a:endParaRPr lang="en-US" sz="4400" b="1" dirty="0">
              <a:solidFill>
                <a:srgbClr val="0000FF"/>
              </a:solidFill>
            </a:endParaRPr>
          </a:p>
        </p:txBody>
      </p:sp>
    </p:spTree>
    <p:extLst>
      <p:ext uri="{BB962C8B-B14F-4D97-AF65-F5344CB8AC3E}">
        <p14:creationId xmlns:p14="http://schemas.microsoft.com/office/powerpoint/2010/main" val="138125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ansheng Sanshi Shili Peach Blossom Peach Blossom Festival Pea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0"/>
            <a:ext cx="12192000" cy="688143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629890" y="2474721"/>
            <a:ext cx="7689276" cy="1586348"/>
            <a:chOff x="497359" y="2750126"/>
            <a:chExt cx="6823420" cy="1586348"/>
          </a:xfrm>
        </p:grpSpPr>
        <p:sp>
          <p:nvSpPr>
            <p:cNvPr id="14" name="Rounded Rectangle 13"/>
            <p:cNvSpPr/>
            <p:nvPr/>
          </p:nvSpPr>
          <p:spPr>
            <a:xfrm>
              <a:off x="1329138" y="2828713"/>
              <a:ext cx="5991641" cy="14291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400">
                <a:latin typeface="Calibri" panose="020F0502020204030204" pitchFamily="34" charset="0"/>
                <a:cs typeface="Calibri" panose="020F0502020204030204" pitchFamily="34" charset="0"/>
              </a:endParaRPr>
            </a:p>
            <a:p>
              <a:pPr algn="just"/>
              <a:r>
                <a:rPr lang="en-US" sz="4400">
                  <a:latin typeface="Calibri" panose="020F0502020204030204" pitchFamily="34" charset="0"/>
                  <a:cs typeface="Calibri" panose="020F0502020204030204" pitchFamily="34" charset="0"/>
                </a:rPr>
                <a:t>    Kể về một người lao động  </a:t>
              </a:r>
            </a:p>
            <a:p>
              <a:pPr algn="just"/>
              <a:r>
                <a:rPr lang="en-US" sz="4400">
                  <a:latin typeface="Calibri" panose="020F0502020204030204" pitchFamily="34" charset="0"/>
                  <a:cs typeface="Calibri" panose="020F0502020204030204" pitchFamily="34" charset="0"/>
                </a:rPr>
                <a:t>    trí óc mà em biết.</a:t>
              </a:r>
            </a:p>
            <a:p>
              <a:pPr algn="just"/>
              <a:endParaRPr lang="en-US" sz="4400">
                <a:latin typeface="Calibri" panose="020F0502020204030204" pitchFamily="34" charset="0"/>
                <a:cs typeface="Calibri" panose="020F0502020204030204" pitchFamily="34" charset="0"/>
              </a:endParaRPr>
            </a:p>
          </p:txBody>
        </p:sp>
        <p:sp>
          <p:nvSpPr>
            <p:cNvPr id="6" name="Oval 5"/>
            <p:cNvSpPr/>
            <p:nvPr/>
          </p:nvSpPr>
          <p:spPr>
            <a:xfrm>
              <a:off x="497359" y="2750126"/>
              <a:ext cx="1359148" cy="158634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7394" t="9814" r="34969" b="23054"/>
            <a:stretch/>
          </p:blipFill>
          <p:spPr>
            <a:xfrm>
              <a:off x="809293" y="2922885"/>
              <a:ext cx="784460" cy="1185405"/>
            </a:xfrm>
            <a:prstGeom prst="rect">
              <a:avLst/>
            </a:prstGeom>
            <a:noFill/>
            <a:ln>
              <a:noFill/>
            </a:ln>
          </p:spPr>
        </p:pic>
      </p:grpSp>
      <p:grpSp>
        <p:nvGrpSpPr>
          <p:cNvPr id="17" name="Group 16"/>
          <p:cNvGrpSpPr/>
          <p:nvPr/>
        </p:nvGrpSpPr>
        <p:grpSpPr>
          <a:xfrm>
            <a:off x="1205344" y="4451084"/>
            <a:ext cx="10113822" cy="1569012"/>
            <a:chOff x="313454" y="4699171"/>
            <a:chExt cx="10113822" cy="1497888"/>
          </a:xfrm>
        </p:grpSpPr>
        <p:sp>
          <p:nvSpPr>
            <p:cNvPr id="15" name="Rounded Rectangle 14"/>
            <p:cNvSpPr/>
            <p:nvPr/>
          </p:nvSpPr>
          <p:spPr>
            <a:xfrm>
              <a:off x="1287572" y="4699171"/>
              <a:ext cx="9139704" cy="14317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spcBef>
                  <a:spcPts val="0"/>
                </a:spcBef>
              </a:pPr>
              <a:endParaRPr lang="en-US" sz="4400">
                <a:latin typeface="Calibri" panose="020F0502020204030204" pitchFamily="34" charset="0"/>
                <a:cs typeface="Calibri" panose="020F0502020204030204" pitchFamily="34" charset="0"/>
              </a:endParaRPr>
            </a:p>
            <a:p>
              <a:pPr marR="0" lvl="0" algn="just">
                <a:spcBef>
                  <a:spcPts val="0"/>
                </a:spcBef>
              </a:pPr>
              <a:r>
                <a:rPr lang="en-US" sz="4400">
                  <a:latin typeface="Calibri" panose="020F0502020204030204" pitchFamily="34" charset="0"/>
                  <a:cs typeface="Calibri" panose="020F0502020204030204" pitchFamily="34" charset="0"/>
                </a:rPr>
                <a:t>   </a:t>
              </a:r>
              <a:r>
                <a:rPr lang="en-US" sz="4400">
                  <a:latin typeface="Calibri" panose="020F0502020204030204" pitchFamily="34" charset="0"/>
                  <a:ea typeface="Calibri" panose="020F0502020204030204" pitchFamily="34" charset="0"/>
                  <a:cs typeface="Calibri" panose="020F0502020204030204" pitchFamily="34" charset="0"/>
                </a:rPr>
                <a:t>Viết lại những điều em vừa kể thành </a:t>
              </a:r>
            </a:p>
            <a:p>
              <a:pPr marR="0" lvl="0" algn="just">
                <a:spcBef>
                  <a:spcPts val="0"/>
                </a:spcBef>
              </a:pPr>
              <a:r>
                <a:rPr lang="en-US" sz="4400">
                  <a:latin typeface="Calibri" panose="020F0502020204030204" pitchFamily="34" charset="0"/>
                  <a:ea typeface="Calibri" panose="020F0502020204030204" pitchFamily="34" charset="0"/>
                  <a:cs typeface="Calibri" panose="020F0502020204030204" pitchFamily="34" charset="0"/>
                </a:rPr>
                <a:t>   một đoạn văn ( từ 7 đến 10 câu ).</a:t>
              </a:r>
              <a:endParaRPr lang="en-US" sz="4400">
                <a:latin typeface="Calibri" panose="020F0502020204030204" pitchFamily="34" charset="0"/>
                <a:ea typeface="Calibri" panose="020F0502020204030204" pitchFamily="34" charset="0"/>
                <a:cs typeface="Times New Roman" panose="02020603050405020304" pitchFamily="18" charset="0"/>
              </a:endParaRPr>
            </a:p>
            <a:p>
              <a:endParaRPr lang="en-US" sz="4400">
                <a:latin typeface="Calibri" panose="020F0502020204030204" pitchFamily="34" charset="0"/>
                <a:cs typeface="Calibri" panose="020F0502020204030204" pitchFamily="34" charset="0"/>
              </a:endParaRPr>
            </a:p>
          </p:txBody>
        </p:sp>
        <p:sp>
          <p:nvSpPr>
            <p:cNvPr id="12" name="Oval 11"/>
            <p:cNvSpPr/>
            <p:nvPr/>
          </p:nvSpPr>
          <p:spPr>
            <a:xfrm>
              <a:off x="313454" y="4699171"/>
              <a:ext cx="1496297" cy="149788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him Hoạt Hình Vector Số, Số Cặn Bã., Những Con Số đáng Yêu., Hình ..."/>
            <p:cNvPicPr>
              <a:picLocks noChangeAspect="1" noChangeArrowheads="1"/>
            </p:cNvPicPr>
            <p:nvPr/>
          </p:nvPicPr>
          <p:blipFill rotWithShape="1">
            <a:blip r:embed="rId5">
              <a:extLst>
                <a:ext uri="{28A0092B-C50C-407E-A947-70E740481C1C}">
                  <a14:useLocalDpi xmlns:a14="http://schemas.microsoft.com/office/drawing/2010/main" val="0"/>
                </a:ext>
              </a:extLst>
            </a:blip>
            <a:srcRect l="41354" t="7991" r="44417" b="71850"/>
            <a:stretch/>
          </p:blipFill>
          <p:spPr bwMode="auto">
            <a:xfrm>
              <a:off x="659820" y="4855814"/>
              <a:ext cx="831274" cy="1177691"/>
            </a:xfrm>
            <a:prstGeom prst="rect">
              <a:avLst/>
            </a:prstGeom>
            <a:noFill/>
            <a:ln>
              <a:noFill/>
            </a:ln>
          </p:spPr>
        </p:pic>
      </p:grpSp>
      <p:sp>
        <p:nvSpPr>
          <p:cNvPr id="19" name="TextBox 18"/>
          <p:cNvSpPr txBox="1"/>
          <p:nvPr/>
        </p:nvSpPr>
        <p:spPr>
          <a:xfrm>
            <a:off x="7787988" y="6613400"/>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grpSp>
        <p:nvGrpSpPr>
          <p:cNvPr id="2" name="Group 1"/>
          <p:cNvGrpSpPr/>
          <p:nvPr/>
        </p:nvGrpSpPr>
        <p:grpSpPr>
          <a:xfrm>
            <a:off x="-923302" y="570001"/>
            <a:ext cx="6884125" cy="2396116"/>
            <a:chOff x="-256310" y="748744"/>
            <a:chExt cx="6884125" cy="2396116"/>
          </a:xfrm>
        </p:grpSpPr>
        <p:pic>
          <p:nvPicPr>
            <p:cNvPr id="1028" name="Picture 4" descr="Snow Clipart Wooden Sign - Christmas Wood Sign Png Transparent PNG ..."/>
            <p:cNvPicPr>
              <a:picLocks noChangeAspect="1" noChangeArrowheads="1"/>
            </p:cNvPicPr>
            <p:nvPr/>
          </p:nvPicPr>
          <p:blipFill rotWithShape="1">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l="-189" t="-96" r="210"/>
            <a:stretch/>
          </p:blipFill>
          <p:spPr bwMode="auto">
            <a:xfrm rot="20074352">
              <a:off x="-256310" y="748744"/>
              <a:ext cx="6884125" cy="239611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rot="20052311">
              <a:off x="701247" y="1635540"/>
              <a:ext cx="5541818" cy="138389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r>
                <a:rPr lang="en-US" sz="8800" b="1">
                  <a:solidFill>
                    <a:srgbClr val="FF0000"/>
                  </a:solidFill>
                  <a:effectLst>
                    <a:outerShdw blurRad="60007" dist="310007" dir="7680000" sy="30000" kx="1300200" algn="ctr" rotWithShape="0">
                      <a:prstClr val="black">
                        <a:alpha val="32000"/>
                      </a:prstClr>
                    </a:outerShdw>
                  </a:effectLst>
                </a:rPr>
                <a:t>MỤC TIÊU</a:t>
              </a:r>
            </a:p>
          </p:txBody>
        </p:sp>
      </p:grpSp>
    </p:spTree>
    <p:extLst>
      <p:ext uri="{BB962C8B-B14F-4D97-AF65-F5344CB8AC3E}">
        <p14:creationId xmlns:p14="http://schemas.microsoft.com/office/powerpoint/2010/main" val="10398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oks and children PowerPoint backgrounds_Bes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75904">
            <a:off x="1745672" y="3299142"/>
            <a:ext cx="7689276" cy="1586348"/>
            <a:chOff x="497359" y="2750126"/>
            <a:chExt cx="6823420" cy="1586348"/>
          </a:xfrm>
          <a:effectLst>
            <a:glow rad="228600">
              <a:schemeClr val="accent2">
                <a:satMod val="175000"/>
                <a:alpha val="40000"/>
              </a:schemeClr>
            </a:glow>
          </a:effectLst>
          <a:scene3d>
            <a:camera prst="orthographicFront">
              <a:rot lat="0" lon="0" rev="0"/>
            </a:camera>
            <a:lightRig rig="glow" dir="t">
              <a:rot lat="0" lon="0" rev="14100000"/>
            </a:lightRig>
          </a:scene3d>
        </p:grpSpPr>
        <p:sp>
          <p:nvSpPr>
            <p:cNvPr id="5" name="Rounded Rectangle 4"/>
            <p:cNvSpPr/>
            <p:nvPr/>
          </p:nvSpPr>
          <p:spPr>
            <a:xfrm>
              <a:off x="1329138" y="2828713"/>
              <a:ext cx="5991641" cy="1429168"/>
            </a:xfrm>
            <a:prstGeom prst="roundRect">
              <a:avLst/>
            </a:prstGeom>
            <a:solidFill>
              <a:srgbClr val="002060"/>
            </a:solidFill>
            <a:ln>
              <a:noFill/>
            </a:ln>
            <a:effectLst/>
            <a:sp3d prstMaterial="softEdge">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400">
                <a:latin typeface="Calibri" panose="020F0502020204030204" pitchFamily="34" charset="0"/>
                <a:cs typeface="Calibri" panose="020F0502020204030204" pitchFamily="34" charset="0"/>
              </a:endParaRPr>
            </a:p>
            <a:p>
              <a:pPr algn="just"/>
              <a:r>
                <a:rPr lang="en-US" sz="4400">
                  <a:latin typeface="Calibri" panose="020F0502020204030204" pitchFamily="34" charset="0"/>
                  <a:cs typeface="Calibri" panose="020F0502020204030204" pitchFamily="34" charset="0"/>
                </a:rPr>
                <a:t>    Kể về một người lao động  </a:t>
              </a:r>
            </a:p>
            <a:p>
              <a:pPr algn="just"/>
              <a:r>
                <a:rPr lang="en-US" sz="4400">
                  <a:latin typeface="Calibri" panose="020F0502020204030204" pitchFamily="34" charset="0"/>
                  <a:cs typeface="Calibri" panose="020F0502020204030204" pitchFamily="34" charset="0"/>
                </a:rPr>
                <a:t>    trí óc mà em biết.</a:t>
              </a:r>
            </a:p>
            <a:p>
              <a:pPr algn="just"/>
              <a:endParaRPr lang="en-US" sz="4400">
                <a:latin typeface="Calibri" panose="020F0502020204030204" pitchFamily="34" charset="0"/>
                <a:cs typeface="Calibri" panose="020F0502020204030204" pitchFamily="34" charset="0"/>
              </a:endParaRPr>
            </a:p>
          </p:txBody>
        </p:sp>
        <p:sp>
          <p:nvSpPr>
            <p:cNvPr id="6" name="Oval 5"/>
            <p:cNvSpPr/>
            <p:nvPr/>
          </p:nvSpPr>
          <p:spPr>
            <a:xfrm>
              <a:off x="497359" y="2750126"/>
              <a:ext cx="1359148" cy="1586348"/>
            </a:xfrm>
            <a:prstGeom prst="ellipse">
              <a:avLst/>
            </a:prstGeom>
            <a:solidFill>
              <a:schemeClr val="bg1"/>
            </a:solidFill>
            <a:ln>
              <a:noFill/>
            </a:ln>
            <a:effectLst/>
            <a:sp3d prstMaterial="softEdge">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7394" t="9814" r="34969" b="23054"/>
            <a:stretch/>
          </p:blipFill>
          <p:spPr>
            <a:xfrm>
              <a:off x="809293" y="2922885"/>
              <a:ext cx="784460" cy="1185405"/>
            </a:xfrm>
            <a:prstGeom prst="rect">
              <a:avLst/>
            </a:prstGeom>
            <a:noFill/>
            <a:ln>
              <a:noFill/>
            </a:ln>
            <a:effectLst/>
            <a:sp3d prstMaterial="softEdge">
              <a:bevelT w="127000" prst="angle"/>
            </a:sp3d>
          </p:spPr>
        </p:pic>
      </p:grpSp>
      <p:sp>
        <p:nvSpPr>
          <p:cNvPr id="8" name="TextBox 7"/>
          <p:cNvSpPr txBox="1"/>
          <p:nvPr/>
        </p:nvSpPr>
        <p:spPr>
          <a:xfrm>
            <a:off x="4347656" y="6650182"/>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32594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màu trắng đẹp"/>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5128"/>
          <a:stretch/>
        </p:blipFill>
        <p:spPr bwMode="auto">
          <a:xfrm>
            <a:off x="4031673" y="34634"/>
            <a:ext cx="8160327" cy="10044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ại bàn về y đức - PHÒNG KHÁM QUỐC TẾ EX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11" y="1041782"/>
            <a:ext cx="3524726" cy="2435709"/>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359371" y="1039091"/>
            <a:ext cx="3615727" cy="2438400"/>
            <a:chOff x="3352800" y="1814946"/>
            <a:chExt cx="3001193" cy="2175164"/>
          </a:xfrm>
        </p:grpSpPr>
        <p:pic>
          <p:nvPicPr>
            <p:cNvPr id="7" name="Picture 6" descr="Những bức tranh vẽ cô giáo đang giảng bài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814946"/>
              <a:ext cx="3001193" cy="2175164"/>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5683" y="1814946"/>
              <a:ext cx="969819" cy="461665"/>
            </a:xfrm>
            <a:prstGeom prst="rect">
              <a:avLst/>
            </a:prstGeom>
            <a:noFill/>
          </p:spPr>
          <p:txBody>
            <a:bodyPr wrap="square" rtlCol="0">
              <a:spAutoFit/>
            </a:bodyPr>
            <a:lstStyle/>
            <a:p>
              <a:r>
                <a:rPr lang="en-US" sz="2400">
                  <a:solidFill>
                    <a:srgbClr val="FF0000"/>
                  </a:solidFill>
                  <a:latin typeface=".VnCommercial Script" panose="020B7200000000000000" pitchFamily="34" charset="0"/>
                </a:rPr>
                <a:t>TËp ®äc</a:t>
              </a:r>
            </a:p>
          </p:txBody>
        </p:sp>
      </p:grpSp>
      <p:pic>
        <p:nvPicPr>
          <p:cNvPr id="10" name="Picture 9" descr="Điều Kiện Hành Nghề Chỉ Huy Trưởng Hạng 1 2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0735" y="1039091"/>
            <a:ext cx="3441046" cy="24384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3078" name="Picture 6" descr="Người lao động trí óc cần chế độ dinh dưỡng như thế nào? | Việ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9370" y="3754578"/>
            <a:ext cx="3615727" cy="24384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3080" name="Picture 8" descr="Thời hạn và hình thức bảo hiểm trách nhiệm kiến trúc sư và kỹ sư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111" y="3754578"/>
            <a:ext cx="3524726" cy="24384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4" name="Picture 9" descr="http://files.myopera.com/cuonglongo0o/files/200px-Thomas_Edis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4805" y="3768436"/>
            <a:ext cx="2692903" cy="250767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5586" y="6594762"/>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
        <p:nvSpPr>
          <p:cNvPr id="16" name="Rectangle 15"/>
          <p:cNvSpPr/>
          <p:nvPr/>
        </p:nvSpPr>
        <p:spPr>
          <a:xfrm>
            <a:off x="456921" y="148928"/>
            <a:ext cx="5710312" cy="727370"/>
          </a:xfrm>
          <a:prstGeom prst="rect">
            <a:avLst/>
          </a:prstGeom>
        </p:spPr>
        <p:txBody>
          <a:bodyPr wrap="square">
            <a:prstTxWarp prst="textChevron">
              <a:avLst/>
            </a:prstTxWarp>
            <a:spAutoFit/>
          </a:bodyPr>
          <a:lstStyle/>
          <a:p>
            <a:pPr lvl="0" algn="ctr"/>
            <a:r>
              <a:rPr lang="en-US" sz="4800" b="1">
                <a:solidFill>
                  <a:srgbClr val="FF0000"/>
                </a:solidFill>
                <a:effectLst>
                  <a:outerShdw blurRad="60007" dist="200025" dir="15000000" sy="30000" kx="-1800000" algn="bl" rotWithShape="0">
                    <a:prstClr val="black">
                      <a:alpha val="32000"/>
                    </a:prstClr>
                  </a:outerShdw>
                </a:effectLst>
                <a:latin typeface="Calibri" panose="020F0502020204030204" pitchFamily="34" charset="0"/>
                <a:cs typeface="Calibri" panose="020F0502020204030204" pitchFamily="34" charset="0"/>
              </a:rPr>
              <a:t>Người lao động trí óc</a:t>
            </a:r>
          </a:p>
        </p:txBody>
      </p:sp>
    </p:spTree>
    <p:extLst>
      <p:ext uri="{BB962C8B-B14F-4D97-AF65-F5344CB8AC3E}">
        <p14:creationId xmlns:p14="http://schemas.microsoft.com/office/powerpoint/2010/main" val="26783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strips(downRight)">
                                      <p:cBhvr>
                                        <p:cTn id="7" dur="3000"/>
                                        <p:tgtEl>
                                          <p:spTgt spid="3076"/>
                                        </p:tgtEl>
                                      </p:cBhvr>
                                    </p:animEffect>
                                  </p:childTnLst>
                                </p:cTn>
                              </p:par>
                            </p:childTnLst>
                          </p:cTn>
                        </p:par>
                        <p:par>
                          <p:cTn id="8" fill="hold">
                            <p:stCondLst>
                              <p:cond delay="3000"/>
                            </p:stCondLst>
                            <p:childTnLst>
                              <p:par>
                                <p:cTn id="9" presetID="18"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3000"/>
                                        <p:tgtEl>
                                          <p:spTgt spid="5"/>
                                        </p:tgtEl>
                                      </p:cBhvr>
                                    </p:animEffect>
                                  </p:childTnLst>
                                </p:cTn>
                              </p:par>
                            </p:childTnLst>
                          </p:cTn>
                        </p:par>
                        <p:par>
                          <p:cTn id="12" fill="hold">
                            <p:stCondLst>
                              <p:cond delay="6000"/>
                            </p:stCondLst>
                            <p:childTnLst>
                              <p:par>
                                <p:cTn id="13" presetID="18" presetClass="entr" presetSubtype="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3000"/>
                                        <p:tgtEl>
                                          <p:spTgt spid="10"/>
                                        </p:tgtEl>
                                      </p:cBhvr>
                                    </p:animEffect>
                                  </p:childTnLst>
                                </p:cTn>
                              </p:par>
                            </p:childTnLst>
                          </p:cTn>
                        </p:par>
                        <p:par>
                          <p:cTn id="16" fill="hold">
                            <p:stCondLst>
                              <p:cond delay="9000"/>
                            </p:stCondLst>
                            <p:childTnLst>
                              <p:par>
                                <p:cTn id="17" presetID="18" presetClass="entr" presetSubtype="6" fill="hold" nodeType="after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strips(downRight)">
                                      <p:cBhvr>
                                        <p:cTn id="19" dur="3000"/>
                                        <p:tgtEl>
                                          <p:spTgt spid="3080"/>
                                        </p:tgtEl>
                                      </p:cBhvr>
                                    </p:animEffect>
                                  </p:childTnLst>
                                </p:cTn>
                              </p:par>
                            </p:childTnLst>
                          </p:cTn>
                        </p:par>
                        <p:par>
                          <p:cTn id="20" fill="hold">
                            <p:stCondLst>
                              <p:cond delay="12000"/>
                            </p:stCondLst>
                            <p:childTnLst>
                              <p:par>
                                <p:cTn id="21" presetID="18" presetClass="entr" presetSubtype="6"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strips(downRight)">
                                      <p:cBhvr>
                                        <p:cTn id="23" dur="3000"/>
                                        <p:tgtEl>
                                          <p:spTgt spid="3078"/>
                                        </p:tgtEl>
                                      </p:cBhvr>
                                    </p:animEffect>
                                  </p:childTnLst>
                                </p:cTn>
                              </p:par>
                            </p:childTnLst>
                          </p:cTn>
                        </p:par>
                        <p:par>
                          <p:cTn id="24" fill="hold">
                            <p:stCondLst>
                              <p:cond delay="15000"/>
                            </p:stCondLst>
                            <p:childTnLst>
                              <p:par>
                                <p:cTn id="25" presetID="18" presetClass="entr" presetSubtype="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Right)">
                                      <p:cBhvr>
                                        <p:cTn id="2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 Frame With Group Of Kids And Giraffe, Background. Royalty ..."/>
          <p:cNvPicPr>
            <a:picLocks noChangeAspect="1" noChangeArrowheads="1"/>
          </p:cNvPicPr>
          <p:nvPr/>
        </p:nvPicPr>
        <p:blipFill rotWithShape="1">
          <a:blip r:embed="rId2">
            <a:clrChange>
              <a:clrFrom>
                <a:srgbClr val="E4F1FA"/>
              </a:clrFrom>
              <a:clrTo>
                <a:srgbClr val="E4F1FA">
                  <a:alpha val="0"/>
                </a:srgbClr>
              </a:clrTo>
            </a:clrChange>
            <a:extLst>
              <a:ext uri="{28A0092B-C50C-407E-A947-70E740481C1C}">
                <a14:useLocalDpi xmlns:a14="http://schemas.microsoft.com/office/drawing/2010/main" val="0"/>
              </a:ext>
            </a:extLst>
          </a:blip>
          <a:srcRect l="6231" r="4497"/>
          <a:stretch/>
        </p:blipFill>
        <p:spPr bwMode="auto">
          <a:xfrm>
            <a:off x="8965" y="0"/>
            <a:ext cx="12183035"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1257082" y="2267769"/>
            <a:ext cx="2681244" cy="1015238"/>
            <a:chOff x="1454515" y="2188612"/>
            <a:chExt cx="2681244" cy="1015238"/>
          </a:xfrm>
        </p:grpSpPr>
        <p:grpSp>
          <p:nvGrpSpPr>
            <p:cNvPr id="54" name="Group 53"/>
            <p:cNvGrpSpPr/>
            <p:nvPr/>
          </p:nvGrpSpPr>
          <p:grpSpPr>
            <a:xfrm>
              <a:off x="1454515" y="2618850"/>
              <a:ext cx="2659406" cy="585000"/>
              <a:chOff x="2118970" y="3387231"/>
              <a:chExt cx="2837275" cy="503002"/>
            </a:xfrm>
          </p:grpSpPr>
          <p:cxnSp>
            <p:nvCxnSpPr>
              <p:cNvPr id="5" name="Straight Connector 4"/>
              <p:cNvCxnSpPr/>
              <p:nvPr/>
            </p:nvCxnSpPr>
            <p:spPr>
              <a:xfrm flipV="1">
                <a:off x="2118970" y="3388987"/>
                <a:ext cx="1181776" cy="50124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07554" y="3387231"/>
                <a:ext cx="1648691"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598015" y="2188612"/>
              <a:ext cx="1537744"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900"/>
                  </a:solidFill>
                  <a:effectLst/>
                  <a:uLnTx/>
                  <a:uFillTx/>
                  <a:latin typeface="Calibri" panose="020F0502020204030204" pitchFamily="34" charset="0"/>
                  <a:ea typeface="+mn-ea"/>
                  <a:cs typeface="Calibri" panose="020F0502020204030204" pitchFamily="34" charset="0"/>
                </a:rPr>
                <a:t>Giới thiệu</a:t>
              </a:r>
            </a:p>
          </p:txBody>
        </p:sp>
      </p:grpSp>
      <p:grpSp>
        <p:nvGrpSpPr>
          <p:cNvPr id="62" name="Group 61"/>
          <p:cNvGrpSpPr/>
          <p:nvPr/>
        </p:nvGrpSpPr>
        <p:grpSpPr>
          <a:xfrm>
            <a:off x="3933109" y="1736511"/>
            <a:ext cx="6726182" cy="951179"/>
            <a:chOff x="4130542" y="1657354"/>
            <a:chExt cx="1271443" cy="951179"/>
          </a:xfrm>
        </p:grpSpPr>
        <p:grpSp>
          <p:nvGrpSpPr>
            <p:cNvPr id="56" name="Group 55"/>
            <p:cNvGrpSpPr/>
            <p:nvPr/>
          </p:nvGrpSpPr>
          <p:grpSpPr>
            <a:xfrm>
              <a:off x="4130542" y="2054579"/>
              <a:ext cx="991107" cy="553954"/>
              <a:chOff x="5151081" y="3148841"/>
              <a:chExt cx="991107" cy="365414"/>
            </a:xfrm>
          </p:grpSpPr>
          <p:cxnSp>
            <p:nvCxnSpPr>
              <p:cNvPr id="11" name="Straight Connector 10"/>
              <p:cNvCxnSpPr/>
              <p:nvPr/>
            </p:nvCxnSpPr>
            <p:spPr>
              <a:xfrm>
                <a:off x="5151081" y="3148841"/>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51081" y="3154645"/>
                <a:ext cx="991107"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170651" y="1657354"/>
              <a:ext cx="1231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Calibri" panose="020F0502020204030204" pitchFamily="34" charset="0"/>
                  <a:cs typeface="Calibri" panose="020F0502020204030204" pitchFamily="34" charset="0"/>
                </a:rPr>
                <a:t>Người lao động trí óc mà em kính trọng là ai?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3" name="Group 62"/>
          <p:cNvGrpSpPr/>
          <p:nvPr/>
        </p:nvGrpSpPr>
        <p:grpSpPr>
          <a:xfrm>
            <a:off x="3916487" y="2312897"/>
            <a:ext cx="5776153" cy="707886"/>
            <a:chOff x="4113921" y="2233740"/>
            <a:chExt cx="2865276" cy="707886"/>
          </a:xfrm>
        </p:grpSpPr>
        <p:cxnSp>
          <p:nvCxnSpPr>
            <p:cNvPr id="14" name="Straight Connector 13"/>
            <p:cNvCxnSpPr/>
            <p:nvPr/>
          </p:nvCxnSpPr>
          <p:spPr>
            <a:xfrm flipV="1">
              <a:off x="4113921" y="2615524"/>
              <a:ext cx="2787092" cy="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58914" y="2233740"/>
              <a:ext cx="28202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Calibri" panose="020F0502020204030204" pitchFamily="34" charset="0"/>
                  <a:cs typeface="Calibri" panose="020F0502020204030204" pitchFamily="34" charset="0"/>
                </a:rPr>
                <a:t>Người đó tên là gì? Bao nhiêu tuổi? Làm việc ở đâu? </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028" name="Group 1027"/>
          <p:cNvGrpSpPr/>
          <p:nvPr/>
        </p:nvGrpSpPr>
        <p:grpSpPr>
          <a:xfrm>
            <a:off x="3925207" y="3997909"/>
            <a:ext cx="4670153" cy="437043"/>
            <a:chOff x="4338933" y="3917995"/>
            <a:chExt cx="4242317" cy="437043"/>
          </a:xfrm>
        </p:grpSpPr>
        <p:cxnSp>
          <p:nvCxnSpPr>
            <p:cNvPr id="17" name="Straight Connector 16"/>
            <p:cNvCxnSpPr/>
            <p:nvPr/>
          </p:nvCxnSpPr>
          <p:spPr>
            <a:xfrm flipV="1">
              <a:off x="4338933" y="4286024"/>
              <a:ext cx="4146161" cy="239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20107" y="3917995"/>
              <a:ext cx="4161143" cy="437043"/>
            </a:xfrm>
            <a:prstGeom prst="rect">
              <a:avLst/>
            </a:prstGeom>
            <a:noFill/>
          </p:spPr>
          <p:txBody>
            <a:bodyPr wrap="square" rtlCol="0">
              <a:spAutoFit/>
            </a:bodyPr>
            <a:lstStyle/>
            <a:p>
              <a:pPr algn="just">
                <a:lnSpc>
                  <a:spcPct val="120000"/>
                </a:lnSpc>
                <a:tabLst>
                  <a:tab pos="228600" algn="l"/>
                </a:tabLst>
              </a:pPr>
              <a:r>
                <a:rPr lang="fr-FR" sz="2000">
                  <a:ea typeface="Times New Roman" panose="02020603050405020304" pitchFamily="18" charset="0"/>
                </a:rPr>
                <a:t>Mức độ cần cù, sáng tạo của người đó ?</a:t>
              </a:r>
              <a:endParaRPr lang="en-US">
                <a:ea typeface="Times New Roman" panose="02020603050405020304" pitchFamily="18" charset="0"/>
              </a:endParaRPr>
            </a:p>
          </p:txBody>
        </p:sp>
      </p:grpSp>
      <p:grpSp>
        <p:nvGrpSpPr>
          <p:cNvPr id="1030" name="Group 1029"/>
          <p:cNvGrpSpPr/>
          <p:nvPr/>
        </p:nvGrpSpPr>
        <p:grpSpPr>
          <a:xfrm>
            <a:off x="3946556" y="5246280"/>
            <a:ext cx="5419513" cy="711514"/>
            <a:chOff x="4306780" y="5178537"/>
            <a:chExt cx="2865137" cy="783119"/>
          </a:xfrm>
        </p:grpSpPr>
        <p:grpSp>
          <p:nvGrpSpPr>
            <p:cNvPr id="20" name="Group 19"/>
            <p:cNvGrpSpPr/>
            <p:nvPr/>
          </p:nvGrpSpPr>
          <p:grpSpPr>
            <a:xfrm>
              <a:off x="4306780" y="5605069"/>
              <a:ext cx="2607680" cy="356587"/>
              <a:chOff x="5013333" y="4722238"/>
              <a:chExt cx="2217304" cy="195257"/>
            </a:xfrm>
          </p:grpSpPr>
          <p:cxnSp>
            <p:nvCxnSpPr>
              <p:cNvPr id="22" name="Straight Connector 21"/>
              <p:cNvCxnSpPr/>
              <p:nvPr/>
            </p:nvCxnSpPr>
            <p:spPr>
              <a:xfrm>
                <a:off x="5015346" y="4729601"/>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13333" y="4722238"/>
                <a:ext cx="2217304"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344523" y="5178537"/>
              <a:ext cx="2827394" cy="779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000" b="0"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quả công việc của người đó như thế nào?</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025" name="Group 1024"/>
          <p:cNvGrpSpPr/>
          <p:nvPr/>
        </p:nvGrpSpPr>
        <p:grpSpPr>
          <a:xfrm>
            <a:off x="2092786" y="3922124"/>
            <a:ext cx="1842655" cy="465052"/>
            <a:chOff x="2506512" y="3842210"/>
            <a:chExt cx="1842655" cy="465052"/>
          </a:xfrm>
        </p:grpSpPr>
        <p:cxnSp>
          <p:nvCxnSpPr>
            <p:cNvPr id="25" name="Straight Connector 24"/>
            <p:cNvCxnSpPr/>
            <p:nvPr/>
          </p:nvCxnSpPr>
          <p:spPr>
            <a:xfrm flipV="1">
              <a:off x="2506512" y="4305276"/>
              <a:ext cx="1842655" cy="19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49517" y="3842210"/>
              <a:ext cx="1480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90099"/>
                  </a:solidFill>
                  <a:effectLst/>
                  <a:uLnTx/>
                  <a:uFillTx/>
                  <a:latin typeface="Calibri" panose="020F0502020204030204" pitchFamily="34" charset="0"/>
                  <a:ea typeface="+mn-ea"/>
                  <a:cs typeface="Calibri" panose="020F0502020204030204" pitchFamily="34" charset="0"/>
                </a:rPr>
                <a:t>Công việc</a:t>
              </a:r>
            </a:p>
          </p:txBody>
        </p:sp>
      </p:grpSp>
      <p:grpSp>
        <p:nvGrpSpPr>
          <p:cNvPr id="60" name="Group 59"/>
          <p:cNvGrpSpPr/>
          <p:nvPr/>
        </p:nvGrpSpPr>
        <p:grpSpPr>
          <a:xfrm>
            <a:off x="944976" y="5192484"/>
            <a:ext cx="2998982" cy="774155"/>
            <a:chOff x="2113567" y="5486017"/>
            <a:chExt cx="2998982" cy="404321"/>
          </a:xfrm>
        </p:grpSpPr>
        <p:grpSp>
          <p:nvGrpSpPr>
            <p:cNvPr id="59" name="Group 58"/>
            <p:cNvGrpSpPr/>
            <p:nvPr/>
          </p:nvGrpSpPr>
          <p:grpSpPr>
            <a:xfrm>
              <a:off x="2113567" y="5486017"/>
              <a:ext cx="2998982" cy="390481"/>
              <a:chOff x="2113567" y="5486017"/>
              <a:chExt cx="2998982" cy="390481"/>
            </a:xfrm>
          </p:grpSpPr>
          <p:cxnSp>
            <p:nvCxnSpPr>
              <p:cNvPr id="28" name="Straight Connector 27"/>
              <p:cNvCxnSpPr/>
              <p:nvPr/>
            </p:nvCxnSpPr>
            <p:spPr>
              <a:xfrm>
                <a:off x="2113567" y="5486017"/>
                <a:ext cx="1365841" cy="39048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63858" y="5874415"/>
                <a:ext cx="1648691"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637476" y="5651554"/>
              <a:ext cx="1434599" cy="23878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660033"/>
                  </a:solidFill>
                  <a:effectLst/>
                  <a:uLnTx/>
                  <a:uFillTx/>
                  <a:latin typeface="Calibri" panose="020F0502020204030204" pitchFamily="34" charset="0"/>
                  <a:ea typeface="+mn-ea"/>
                  <a:cs typeface="Calibri" panose="020F0502020204030204" pitchFamily="34" charset="0"/>
                </a:rPr>
                <a:t>Tình cảm</a:t>
              </a:r>
            </a:p>
          </p:txBody>
        </p:sp>
      </p:grpSp>
      <p:grpSp>
        <p:nvGrpSpPr>
          <p:cNvPr id="1027" name="Group 1026"/>
          <p:cNvGrpSpPr/>
          <p:nvPr/>
        </p:nvGrpSpPr>
        <p:grpSpPr>
          <a:xfrm>
            <a:off x="3948888" y="3479489"/>
            <a:ext cx="5227371" cy="909533"/>
            <a:chOff x="4362614" y="3399575"/>
            <a:chExt cx="4368233" cy="909533"/>
          </a:xfrm>
        </p:grpSpPr>
        <p:sp>
          <p:nvSpPr>
            <p:cNvPr id="32" name="TextBox 31"/>
            <p:cNvSpPr txBox="1"/>
            <p:nvPr/>
          </p:nvSpPr>
          <p:spPr>
            <a:xfrm>
              <a:off x="4410768" y="3399575"/>
              <a:ext cx="4320079" cy="437043"/>
            </a:xfrm>
            <a:prstGeom prst="rect">
              <a:avLst/>
            </a:prstGeom>
            <a:noFill/>
          </p:spPr>
          <p:txBody>
            <a:bodyPr wrap="square" rtlCol="0">
              <a:spAutoFit/>
            </a:bodyPr>
            <a:lstStyle/>
            <a:p>
              <a:pPr algn="just">
                <a:lnSpc>
                  <a:spcPct val="120000"/>
                </a:lnSpc>
                <a:tabLst>
                  <a:tab pos="228600" algn="l"/>
                </a:tabLst>
              </a:pPr>
              <a:r>
                <a:rPr lang="fr-FR" sz="2000">
                  <a:ea typeface="Times New Roman" panose="02020603050405020304" pitchFamily="18" charset="0"/>
                </a:rPr>
                <a:t>Công việc hằng ngày của người đó là gì ?</a:t>
              </a:r>
              <a:endParaRPr lang="en-US">
                <a:ea typeface="Times New Roman" panose="02020603050405020304" pitchFamily="18" charset="0"/>
              </a:endParaRPr>
            </a:p>
          </p:txBody>
        </p:sp>
        <p:grpSp>
          <p:nvGrpSpPr>
            <p:cNvPr id="33" name="Group 32"/>
            <p:cNvGrpSpPr/>
            <p:nvPr/>
          </p:nvGrpSpPr>
          <p:grpSpPr>
            <a:xfrm>
              <a:off x="4362614" y="3767131"/>
              <a:ext cx="4122480" cy="541977"/>
              <a:chOff x="5015346" y="3346730"/>
              <a:chExt cx="3563504" cy="370583"/>
            </a:xfrm>
          </p:grpSpPr>
          <p:cxnSp>
            <p:nvCxnSpPr>
              <p:cNvPr id="34" name="Straight Connector 33"/>
              <p:cNvCxnSpPr/>
              <p:nvPr/>
            </p:nvCxnSpPr>
            <p:spPr>
              <a:xfrm>
                <a:off x="5015346" y="3346730"/>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15346" y="3355526"/>
                <a:ext cx="3563504" cy="362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24" name="Group 1023"/>
          <p:cNvGrpSpPr/>
          <p:nvPr/>
        </p:nvGrpSpPr>
        <p:grpSpPr>
          <a:xfrm>
            <a:off x="3929935" y="2708128"/>
            <a:ext cx="8262065" cy="571078"/>
            <a:chOff x="4127368" y="2628971"/>
            <a:chExt cx="4468827" cy="571078"/>
          </a:xfrm>
        </p:grpSpPr>
        <p:sp>
          <p:nvSpPr>
            <p:cNvPr id="37" name="Rectangle 36"/>
            <p:cNvSpPr/>
            <p:nvPr/>
          </p:nvSpPr>
          <p:spPr>
            <a:xfrm>
              <a:off x="4184334" y="2799939"/>
              <a:ext cx="441186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Calibri" panose="020F0502020204030204" pitchFamily="34" charset="0"/>
                  <a:cs typeface="Calibri" panose="020F0502020204030204" pitchFamily="34" charset="0"/>
                </a:rPr>
                <a:t>Hình dáng, tính tình của người đó thế nào? (em có thể kể hoặc không kể )</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8" name="Group 37"/>
            <p:cNvGrpSpPr/>
            <p:nvPr/>
          </p:nvGrpSpPr>
          <p:grpSpPr>
            <a:xfrm>
              <a:off x="4127368" y="2628971"/>
              <a:ext cx="4243555" cy="555626"/>
              <a:chOff x="5015346" y="2517766"/>
              <a:chExt cx="3671454" cy="365414"/>
            </a:xfrm>
          </p:grpSpPr>
          <p:cxnSp>
            <p:nvCxnSpPr>
              <p:cNvPr id="39" name="Straight Connector 38"/>
              <p:cNvCxnSpPr/>
              <p:nvPr/>
            </p:nvCxnSpPr>
            <p:spPr>
              <a:xfrm>
                <a:off x="5015346" y="2883180"/>
                <a:ext cx="3671454"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15346" y="2517766"/>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grpSp>
      <p:grpSp>
        <p:nvGrpSpPr>
          <p:cNvPr id="1033" name="Group 1032"/>
          <p:cNvGrpSpPr/>
          <p:nvPr/>
        </p:nvGrpSpPr>
        <p:grpSpPr>
          <a:xfrm>
            <a:off x="3944816" y="4392225"/>
            <a:ext cx="5421253" cy="593576"/>
            <a:chOff x="3944816" y="4366099"/>
            <a:chExt cx="6308975" cy="593576"/>
          </a:xfrm>
        </p:grpSpPr>
        <p:sp>
          <p:nvSpPr>
            <p:cNvPr id="42" name="Rectangle 41"/>
            <p:cNvSpPr/>
            <p:nvPr/>
          </p:nvSpPr>
          <p:spPr>
            <a:xfrm>
              <a:off x="3989185" y="4559565"/>
              <a:ext cx="6264606" cy="400110"/>
            </a:xfrm>
            <a:prstGeom prst="rect">
              <a:avLst/>
            </a:prstGeom>
          </p:spPr>
          <p:txBody>
            <a:bodyPr wrap="square">
              <a:spAutoFit/>
            </a:bodyPr>
            <a:lstStyle/>
            <a:p>
              <a:pPr lvl="0">
                <a:defRPr/>
              </a:pPr>
              <a:r>
                <a:rPr lang="fr-FR" sz="2000">
                  <a:ea typeface="Times New Roman" panose="02020603050405020304" pitchFamily="18" charset="0"/>
                </a:rPr>
                <a:t>Công việc ấy quan trọng, cần thiết như thế nào ? </a:t>
              </a:r>
              <a:endParaRPr kumimoji="0" lang="en-US" sz="2000" b="0" i="0" u="none" strike="noStrike" kern="1200" cap="none" spc="0" normalizeH="0" baseline="0" noProof="0">
                <a:ln>
                  <a:noFill/>
                </a:ln>
                <a:solidFill>
                  <a:prstClr val="black"/>
                </a:solidFill>
                <a:effectLst/>
                <a:uLnTx/>
                <a:uFillTx/>
                <a:cs typeface="Calibri" panose="020F0502020204030204" pitchFamily="34" charset="0"/>
              </a:endParaRPr>
            </a:p>
          </p:txBody>
        </p:sp>
        <p:grpSp>
          <p:nvGrpSpPr>
            <p:cNvPr id="43" name="Group 42"/>
            <p:cNvGrpSpPr/>
            <p:nvPr/>
          </p:nvGrpSpPr>
          <p:grpSpPr>
            <a:xfrm>
              <a:off x="3944816" y="4366099"/>
              <a:ext cx="6073243" cy="575224"/>
              <a:chOff x="5015346" y="3716062"/>
              <a:chExt cx="6073243" cy="370583"/>
            </a:xfrm>
          </p:grpSpPr>
          <p:cxnSp>
            <p:nvCxnSpPr>
              <p:cNvPr id="44" name="Straight Connector 43"/>
              <p:cNvCxnSpPr/>
              <p:nvPr/>
            </p:nvCxnSpPr>
            <p:spPr>
              <a:xfrm>
                <a:off x="5015346" y="4080155"/>
                <a:ext cx="6073243" cy="649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5346" y="3716062"/>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31" name="Group 1030"/>
          <p:cNvGrpSpPr/>
          <p:nvPr/>
        </p:nvGrpSpPr>
        <p:grpSpPr>
          <a:xfrm>
            <a:off x="3957405" y="5855118"/>
            <a:ext cx="3449235" cy="401287"/>
            <a:chOff x="4304182" y="5924556"/>
            <a:chExt cx="3145489" cy="401287"/>
          </a:xfrm>
        </p:grpSpPr>
        <p:sp>
          <p:nvSpPr>
            <p:cNvPr id="47" name="Rectangle 46"/>
            <p:cNvSpPr/>
            <p:nvPr/>
          </p:nvSpPr>
          <p:spPr>
            <a:xfrm>
              <a:off x="4381127" y="5924556"/>
              <a:ext cx="235016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Tình</a:t>
              </a:r>
              <a:r>
                <a:rPr kumimoji="0" lang="en-US" sz="2000" b="0"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cảm của em với người đó</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8" name="Group 47"/>
            <p:cNvGrpSpPr/>
            <p:nvPr/>
          </p:nvGrpSpPr>
          <p:grpSpPr>
            <a:xfrm>
              <a:off x="4304182" y="5982293"/>
              <a:ext cx="3145489" cy="343550"/>
              <a:chOff x="5015346" y="4896976"/>
              <a:chExt cx="2636404" cy="192829"/>
            </a:xfrm>
          </p:grpSpPr>
          <p:cxnSp>
            <p:nvCxnSpPr>
              <p:cNvPr id="49" name="Straight Connector 48"/>
              <p:cNvCxnSpPr/>
              <p:nvPr/>
            </p:nvCxnSpPr>
            <p:spPr>
              <a:xfrm flipV="1">
                <a:off x="5015346" y="5076825"/>
                <a:ext cx="2636404" cy="1298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15346" y="4896976"/>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grpSp>
      <p:sp>
        <p:nvSpPr>
          <p:cNvPr id="51" name="Oval 50"/>
          <p:cNvSpPr/>
          <p:nvPr/>
        </p:nvSpPr>
        <p:spPr>
          <a:xfrm>
            <a:off x="0" y="3260931"/>
            <a:ext cx="2118257" cy="209023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Người lao động trí óc</a:t>
            </a:r>
          </a:p>
        </p:txBody>
      </p:sp>
      <p:sp>
        <p:nvSpPr>
          <p:cNvPr id="53" name="TextBox 52"/>
          <p:cNvSpPr txBox="1"/>
          <p:nvPr/>
        </p:nvSpPr>
        <p:spPr>
          <a:xfrm>
            <a:off x="7743999" y="6634580"/>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7555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upRight)">
                                      <p:cBhvr>
                                        <p:cTn id="7" dur="2000"/>
                                        <p:tgtEl>
                                          <p:spTgt spid="51"/>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strips(upRight)">
                                      <p:cBhvr>
                                        <p:cTn id="11" dur="2000"/>
                                        <p:tgtEl>
                                          <p:spTgt spid="61"/>
                                        </p:tgtEl>
                                      </p:cBhvr>
                                    </p:animEffect>
                                  </p:childTnLst>
                                </p:cTn>
                              </p:par>
                            </p:childTnLst>
                          </p:cTn>
                        </p:par>
                        <p:par>
                          <p:cTn id="12" fill="hold">
                            <p:stCondLst>
                              <p:cond delay="4000"/>
                            </p:stCondLst>
                            <p:childTnLst>
                              <p:par>
                                <p:cTn id="13" presetID="18" presetClass="entr" presetSubtype="3"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strips(upRight)">
                                      <p:cBhvr>
                                        <p:cTn id="15" dur="2000"/>
                                        <p:tgtEl>
                                          <p:spTgt spid="62"/>
                                        </p:tgtEl>
                                      </p:cBhvr>
                                    </p:animEffect>
                                  </p:childTnLst>
                                </p:cTn>
                              </p:par>
                            </p:childTnLst>
                          </p:cTn>
                        </p:par>
                        <p:par>
                          <p:cTn id="16" fill="hold">
                            <p:stCondLst>
                              <p:cond delay="6000"/>
                            </p:stCondLst>
                            <p:childTnLst>
                              <p:par>
                                <p:cTn id="17" presetID="18" presetClass="entr" presetSubtype="3"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strips(upRight)">
                                      <p:cBhvr>
                                        <p:cTn id="19" dur="2000"/>
                                        <p:tgtEl>
                                          <p:spTgt spid="63"/>
                                        </p:tgtEl>
                                      </p:cBhvr>
                                    </p:animEffect>
                                  </p:childTnLst>
                                </p:cTn>
                              </p:par>
                            </p:childTnLst>
                          </p:cTn>
                        </p:par>
                        <p:par>
                          <p:cTn id="20" fill="hold">
                            <p:stCondLst>
                              <p:cond delay="8000"/>
                            </p:stCondLst>
                            <p:childTnLst>
                              <p:par>
                                <p:cTn id="21" presetID="18" presetClass="entr" presetSubtype="6" fill="hold" nodeType="afterEffect">
                                  <p:stCondLst>
                                    <p:cond delay="0"/>
                                  </p:stCondLst>
                                  <p:childTnLst>
                                    <p:set>
                                      <p:cBhvr>
                                        <p:cTn id="22" dur="1" fill="hold">
                                          <p:stCondLst>
                                            <p:cond delay="0"/>
                                          </p:stCondLst>
                                        </p:cTn>
                                        <p:tgtEl>
                                          <p:spTgt spid="1024"/>
                                        </p:tgtEl>
                                        <p:attrNameLst>
                                          <p:attrName>style.visibility</p:attrName>
                                        </p:attrNameLst>
                                      </p:cBhvr>
                                      <p:to>
                                        <p:strVal val="visible"/>
                                      </p:to>
                                    </p:set>
                                    <p:animEffect transition="in" filter="strips(downRight)">
                                      <p:cBhvr>
                                        <p:cTn id="23" dur="2000"/>
                                        <p:tgtEl>
                                          <p:spTgt spid="1024"/>
                                        </p:tgtEl>
                                      </p:cBhvr>
                                    </p:animEffect>
                                  </p:childTnLst>
                                </p:cTn>
                              </p:par>
                            </p:childTnLst>
                          </p:cTn>
                        </p:par>
                        <p:par>
                          <p:cTn id="24" fill="hold">
                            <p:stCondLst>
                              <p:cond delay="10000"/>
                            </p:stCondLst>
                            <p:childTnLst>
                              <p:par>
                                <p:cTn id="25" presetID="18" presetClass="entr" presetSubtype="3" fill="hold" nodeType="after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strips(upRight)">
                                      <p:cBhvr>
                                        <p:cTn id="27" dur="2000"/>
                                        <p:tgtEl>
                                          <p:spTgt spid="1025"/>
                                        </p:tgtEl>
                                      </p:cBhvr>
                                    </p:animEffect>
                                  </p:childTnLst>
                                </p:cTn>
                              </p:par>
                            </p:childTnLst>
                          </p:cTn>
                        </p:par>
                        <p:par>
                          <p:cTn id="28" fill="hold">
                            <p:stCondLst>
                              <p:cond delay="12000"/>
                            </p:stCondLst>
                            <p:childTnLst>
                              <p:par>
                                <p:cTn id="29" presetID="18" presetClass="entr" presetSubtype="3" fill="hold" nodeType="after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strips(upRight)">
                                      <p:cBhvr>
                                        <p:cTn id="31" dur="2000"/>
                                        <p:tgtEl>
                                          <p:spTgt spid="1027"/>
                                        </p:tgtEl>
                                      </p:cBhvr>
                                    </p:animEffect>
                                  </p:childTnLst>
                                </p:cTn>
                              </p:par>
                            </p:childTnLst>
                          </p:cTn>
                        </p:par>
                        <p:par>
                          <p:cTn id="32" fill="hold">
                            <p:stCondLst>
                              <p:cond delay="14000"/>
                            </p:stCondLst>
                            <p:childTnLst>
                              <p:par>
                                <p:cTn id="33" presetID="18" presetClass="entr" presetSubtype="3"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strips(upRight)">
                                      <p:cBhvr>
                                        <p:cTn id="35" dur="2000"/>
                                        <p:tgtEl>
                                          <p:spTgt spid="1028"/>
                                        </p:tgtEl>
                                      </p:cBhvr>
                                    </p:animEffect>
                                  </p:childTnLst>
                                </p:cTn>
                              </p:par>
                            </p:childTnLst>
                          </p:cTn>
                        </p:par>
                        <p:par>
                          <p:cTn id="36" fill="hold">
                            <p:stCondLst>
                              <p:cond delay="16000"/>
                            </p:stCondLst>
                            <p:childTnLst>
                              <p:par>
                                <p:cTn id="37" presetID="18" presetClass="entr" presetSubtype="6" fill="hold" nodeType="after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strips(downRight)">
                                      <p:cBhvr>
                                        <p:cTn id="39" dur="2000"/>
                                        <p:tgtEl>
                                          <p:spTgt spid="1033"/>
                                        </p:tgtEl>
                                      </p:cBhvr>
                                    </p:animEffect>
                                  </p:childTnLst>
                                </p:cTn>
                              </p:par>
                            </p:childTnLst>
                          </p:cTn>
                        </p:par>
                        <p:par>
                          <p:cTn id="40" fill="hold">
                            <p:stCondLst>
                              <p:cond delay="18000"/>
                            </p:stCondLst>
                            <p:childTnLst>
                              <p:par>
                                <p:cTn id="41" presetID="18" presetClass="entr" presetSubtype="6"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trips(downRight)">
                                      <p:cBhvr>
                                        <p:cTn id="43" dur="2000"/>
                                        <p:tgtEl>
                                          <p:spTgt spid="60"/>
                                        </p:tgtEl>
                                      </p:cBhvr>
                                    </p:animEffect>
                                  </p:childTnLst>
                                </p:cTn>
                              </p:par>
                            </p:childTnLst>
                          </p:cTn>
                        </p:par>
                        <p:par>
                          <p:cTn id="44" fill="hold">
                            <p:stCondLst>
                              <p:cond delay="20000"/>
                            </p:stCondLst>
                            <p:childTnLst>
                              <p:par>
                                <p:cTn id="45" presetID="18" presetClass="entr" presetSubtype="3" fill="hold" nodeType="after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strips(upRight)">
                                      <p:cBhvr>
                                        <p:cTn id="47" dur="2000"/>
                                        <p:tgtEl>
                                          <p:spTgt spid="1030"/>
                                        </p:tgtEl>
                                      </p:cBhvr>
                                    </p:animEffect>
                                  </p:childTnLst>
                                </p:cTn>
                              </p:par>
                            </p:childTnLst>
                          </p:cTn>
                        </p:par>
                        <p:par>
                          <p:cTn id="48" fill="hold">
                            <p:stCondLst>
                              <p:cond delay="22000"/>
                            </p:stCondLst>
                            <p:childTnLst>
                              <p:par>
                                <p:cTn id="49" presetID="18" presetClass="entr" presetSubtype="6" fill="hold" nodeType="afterEffect">
                                  <p:stCondLst>
                                    <p:cond delay="0"/>
                                  </p:stCondLst>
                                  <p:childTnLst>
                                    <p:set>
                                      <p:cBhvr>
                                        <p:cTn id="50" dur="1" fill="hold">
                                          <p:stCondLst>
                                            <p:cond delay="0"/>
                                          </p:stCondLst>
                                        </p:cTn>
                                        <p:tgtEl>
                                          <p:spTgt spid="1031"/>
                                        </p:tgtEl>
                                        <p:attrNameLst>
                                          <p:attrName>style.visibility</p:attrName>
                                        </p:attrNameLst>
                                      </p:cBhvr>
                                      <p:to>
                                        <p:strVal val="visible"/>
                                      </p:to>
                                    </p:set>
                                    <p:animEffect transition="in" filter="strips(downRight)">
                                      <p:cBhvr>
                                        <p:cTn id="51"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 Frame With Group Of Kids And Giraffe, Background. Royalty ..."/>
          <p:cNvPicPr>
            <a:picLocks noChangeAspect="1" noChangeArrowheads="1"/>
          </p:cNvPicPr>
          <p:nvPr/>
        </p:nvPicPr>
        <p:blipFill rotWithShape="1">
          <a:blip r:embed="rId2">
            <a:clrChange>
              <a:clrFrom>
                <a:srgbClr val="E4F1FA"/>
              </a:clrFrom>
              <a:clrTo>
                <a:srgbClr val="E4F1FA">
                  <a:alpha val="0"/>
                </a:srgbClr>
              </a:clrTo>
            </a:clrChange>
            <a:extLst>
              <a:ext uri="{28A0092B-C50C-407E-A947-70E740481C1C}">
                <a14:useLocalDpi xmlns:a14="http://schemas.microsoft.com/office/drawing/2010/main" val="0"/>
              </a:ext>
            </a:extLst>
          </a:blip>
          <a:srcRect l="6231" r="4497"/>
          <a:stretch/>
        </p:blipFill>
        <p:spPr bwMode="auto">
          <a:xfrm>
            <a:off x="0" y="0"/>
            <a:ext cx="12183035"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1257082" y="2241643"/>
            <a:ext cx="2681244" cy="1015238"/>
            <a:chOff x="1454515" y="2188612"/>
            <a:chExt cx="2681244" cy="1015238"/>
          </a:xfrm>
        </p:grpSpPr>
        <p:grpSp>
          <p:nvGrpSpPr>
            <p:cNvPr id="54" name="Group 53"/>
            <p:cNvGrpSpPr/>
            <p:nvPr/>
          </p:nvGrpSpPr>
          <p:grpSpPr>
            <a:xfrm>
              <a:off x="1454515" y="2618850"/>
              <a:ext cx="2659406" cy="585000"/>
              <a:chOff x="2118970" y="3387231"/>
              <a:chExt cx="2837275" cy="503002"/>
            </a:xfrm>
          </p:grpSpPr>
          <p:cxnSp>
            <p:nvCxnSpPr>
              <p:cNvPr id="5" name="Straight Connector 4"/>
              <p:cNvCxnSpPr/>
              <p:nvPr/>
            </p:nvCxnSpPr>
            <p:spPr>
              <a:xfrm flipV="1">
                <a:off x="2118970" y="3388987"/>
                <a:ext cx="1181776" cy="50124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07554" y="3387231"/>
                <a:ext cx="1648691"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598015" y="2188612"/>
              <a:ext cx="1537744"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900"/>
                  </a:solidFill>
                  <a:effectLst/>
                  <a:uLnTx/>
                  <a:uFillTx/>
                  <a:latin typeface="Calibri" panose="020F0502020204030204" pitchFamily="34" charset="0"/>
                  <a:ea typeface="+mn-ea"/>
                  <a:cs typeface="Calibri" panose="020F0502020204030204" pitchFamily="34" charset="0"/>
                </a:rPr>
                <a:t>Giới thiệu</a:t>
              </a:r>
            </a:p>
          </p:txBody>
        </p:sp>
      </p:grpSp>
      <p:grpSp>
        <p:nvGrpSpPr>
          <p:cNvPr id="62" name="Group 61"/>
          <p:cNvGrpSpPr/>
          <p:nvPr/>
        </p:nvGrpSpPr>
        <p:grpSpPr>
          <a:xfrm>
            <a:off x="3933109" y="1710385"/>
            <a:ext cx="1271443" cy="951179"/>
            <a:chOff x="4130542" y="1657354"/>
            <a:chExt cx="1271443" cy="951179"/>
          </a:xfrm>
        </p:grpSpPr>
        <p:grpSp>
          <p:nvGrpSpPr>
            <p:cNvPr id="56" name="Group 55"/>
            <p:cNvGrpSpPr/>
            <p:nvPr/>
          </p:nvGrpSpPr>
          <p:grpSpPr>
            <a:xfrm>
              <a:off x="4130542" y="2054579"/>
              <a:ext cx="991107" cy="553954"/>
              <a:chOff x="5151081" y="3148841"/>
              <a:chExt cx="991107" cy="365414"/>
            </a:xfrm>
          </p:grpSpPr>
          <p:cxnSp>
            <p:nvCxnSpPr>
              <p:cNvPr id="11" name="Straight Connector 10"/>
              <p:cNvCxnSpPr/>
              <p:nvPr/>
            </p:nvCxnSpPr>
            <p:spPr>
              <a:xfrm>
                <a:off x="5151081" y="3148841"/>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51081" y="3154645"/>
                <a:ext cx="991107"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170651" y="1657354"/>
              <a:ext cx="1231334" cy="457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Mẹ em</a:t>
              </a:r>
            </a:p>
          </p:txBody>
        </p:sp>
      </p:grpSp>
      <p:grpSp>
        <p:nvGrpSpPr>
          <p:cNvPr id="63" name="Group 62"/>
          <p:cNvGrpSpPr/>
          <p:nvPr/>
        </p:nvGrpSpPr>
        <p:grpSpPr>
          <a:xfrm>
            <a:off x="3916488" y="2286771"/>
            <a:ext cx="2865276" cy="400110"/>
            <a:chOff x="4113921" y="2233740"/>
            <a:chExt cx="2865276" cy="400110"/>
          </a:xfrm>
        </p:grpSpPr>
        <p:cxnSp>
          <p:nvCxnSpPr>
            <p:cNvPr id="14" name="Straight Connector 13"/>
            <p:cNvCxnSpPr/>
            <p:nvPr/>
          </p:nvCxnSpPr>
          <p:spPr>
            <a:xfrm flipV="1">
              <a:off x="4113921" y="2615524"/>
              <a:ext cx="2787092" cy="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58914" y="2233740"/>
              <a:ext cx="28202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Một kĩ sư hóa thực phẩm</a:t>
              </a:r>
            </a:p>
          </p:txBody>
        </p:sp>
      </p:grpSp>
      <p:grpSp>
        <p:nvGrpSpPr>
          <p:cNvPr id="1028" name="Group 1027"/>
          <p:cNvGrpSpPr/>
          <p:nvPr/>
        </p:nvGrpSpPr>
        <p:grpSpPr>
          <a:xfrm>
            <a:off x="3925207" y="3971783"/>
            <a:ext cx="4242317" cy="400110"/>
            <a:chOff x="4338933" y="3917995"/>
            <a:chExt cx="4242317" cy="400110"/>
          </a:xfrm>
        </p:grpSpPr>
        <p:cxnSp>
          <p:nvCxnSpPr>
            <p:cNvPr id="17" name="Straight Connector 16"/>
            <p:cNvCxnSpPr/>
            <p:nvPr/>
          </p:nvCxnSpPr>
          <p:spPr>
            <a:xfrm flipV="1">
              <a:off x="4338933" y="4286024"/>
              <a:ext cx="4146161" cy="239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20107" y="3917995"/>
              <a:ext cx="41611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Luôn chăm chỉ, hết lòng vì công việc</a:t>
              </a:r>
            </a:p>
          </p:txBody>
        </p:sp>
      </p:grpSp>
      <p:grpSp>
        <p:nvGrpSpPr>
          <p:cNvPr id="1030" name="Group 1029"/>
          <p:cNvGrpSpPr/>
          <p:nvPr/>
        </p:nvGrpSpPr>
        <p:grpSpPr>
          <a:xfrm>
            <a:off x="3946556" y="5220154"/>
            <a:ext cx="2865137" cy="711514"/>
            <a:chOff x="4306780" y="5178537"/>
            <a:chExt cx="2865137" cy="783119"/>
          </a:xfrm>
        </p:grpSpPr>
        <p:grpSp>
          <p:nvGrpSpPr>
            <p:cNvPr id="20" name="Group 19"/>
            <p:cNvGrpSpPr/>
            <p:nvPr/>
          </p:nvGrpSpPr>
          <p:grpSpPr>
            <a:xfrm>
              <a:off x="4306780" y="5605069"/>
              <a:ext cx="2607680" cy="356587"/>
              <a:chOff x="5013333" y="4722238"/>
              <a:chExt cx="2217304" cy="195257"/>
            </a:xfrm>
          </p:grpSpPr>
          <p:cxnSp>
            <p:nvCxnSpPr>
              <p:cNvPr id="22" name="Straight Connector 21"/>
              <p:cNvCxnSpPr/>
              <p:nvPr/>
            </p:nvCxnSpPr>
            <p:spPr>
              <a:xfrm>
                <a:off x="5015346" y="4729601"/>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13333" y="4722238"/>
                <a:ext cx="2217304"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344523" y="5178537"/>
              <a:ext cx="2827394" cy="365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Tự hào, yêu thương mẹ</a:t>
              </a:r>
            </a:p>
          </p:txBody>
        </p:sp>
      </p:grpSp>
      <p:grpSp>
        <p:nvGrpSpPr>
          <p:cNvPr id="1025" name="Group 1024"/>
          <p:cNvGrpSpPr/>
          <p:nvPr/>
        </p:nvGrpSpPr>
        <p:grpSpPr>
          <a:xfrm>
            <a:off x="2092786" y="3895998"/>
            <a:ext cx="1842655" cy="465052"/>
            <a:chOff x="2506512" y="3842210"/>
            <a:chExt cx="1842655" cy="465052"/>
          </a:xfrm>
        </p:grpSpPr>
        <p:cxnSp>
          <p:nvCxnSpPr>
            <p:cNvPr id="25" name="Straight Connector 24"/>
            <p:cNvCxnSpPr/>
            <p:nvPr/>
          </p:nvCxnSpPr>
          <p:spPr>
            <a:xfrm flipV="1">
              <a:off x="2506512" y="4305276"/>
              <a:ext cx="1842655" cy="19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49517" y="3842210"/>
              <a:ext cx="1480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90099"/>
                  </a:solidFill>
                  <a:effectLst/>
                  <a:uLnTx/>
                  <a:uFillTx/>
                  <a:latin typeface="Calibri" panose="020F0502020204030204" pitchFamily="34" charset="0"/>
                  <a:ea typeface="+mn-ea"/>
                  <a:cs typeface="Calibri" panose="020F0502020204030204" pitchFamily="34" charset="0"/>
                </a:rPr>
                <a:t>Công việc</a:t>
              </a:r>
            </a:p>
          </p:txBody>
        </p:sp>
      </p:grpSp>
      <p:grpSp>
        <p:nvGrpSpPr>
          <p:cNvPr id="60" name="Group 59"/>
          <p:cNvGrpSpPr/>
          <p:nvPr/>
        </p:nvGrpSpPr>
        <p:grpSpPr>
          <a:xfrm>
            <a:off x="944976" y="5166358"/>
            <a:ext cx="2998982" cy="774155"/>
            <a:chOff x="2113567" y="5486017"/>
            <a:chExt cx="2998982" cy="404321"/>
          </a:xfrm>
        </p:grpSpPr>
        <p:grpSp>
          <p:nvGrpSpPr>
            <p:cNvPr id="59" name="Group 58"/>
            <p:cNvGrpSpPr/>
            <p:nvPr/>
          </p:nvGrpSpPr>
          <p:grpSpPr>
            <a:xfrm>
              <a:off x="2113567" y="5486017"/>
              <a:ext cx="2998982" cy="390481"/>
              <a:chOff x="2113567" y="5486017"/>
              <a:chExt cx="2998982" cy="390481"/>
            </a:xfrm>
          </p:grpSpPr>
          <p:cxnSp>
            <p:nvCxnSpPr>
              <p:cNvPr id="28" name="Straight Connector 27"/>
              <p:cNvCxnSpPr/>
              <p:nvPr/>
            </p:nvCxnSpPr>
            <p:spPr>
              <a:xfrm>
                <a:off x="2113567" y="5486017"/>
                <a:ext cx="1365841" cy="39048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63858" y="5874415"/>
                <a:ext cx="1648691"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637476" y="5651554"/>
              <a:ext cx="1434599" cy="23878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660033"/>
                  </a:solidFill>
                  <a:effectLst/>
                  <a:uLnTx/>
                  <a:uFillTx/>
                  <a:latin typeface="Calibri" panose="020F0502020204030204" pitchFamily="34" charset="0"/>
                  <a:ea typeface="+mn-ea"/>
                  <a:cs typeface="Calibri" panose="020F0502020204030204" pitchFamily="34" charset="0"/>
                </a:rPr>
                <a:t>Tình cảm</a:t>
              </a:r>
            </a:p>
          </p:txBody>
        </p:sp>
      </p:grpSp>
      <p:grpSp>
        <p:nvGrpSpPr>
          <p:cNvPr id="1027" name="Group 1026"/>
          <p:cNvGrpSpPr/>
          <p:nvPr/>
        </p:nvGrpSpPr>
        <p:grpSpPr>
          <a:xfrm>
            <a:off x="3948888" y="3453363"/>
            <a:ext cx="4368233" cy="909533"/>
            <a:chOff x="4362614" y="3399575"/>
            <a:chExt cx="4368233" cy="909533"/>
          </a:xfrm>
        </p:grpSpPr>
        <p:sp>
          <p:nvSpPr>
            <p:cNvPr id="32" name="TextBox 31"/>
            <p:cNvSpPr txBox="1"/>
            <p:nvPr/>
          </p:nvSpPr>
          <p:spPr>
            <a:xfrm>
              <a:off x="4410768" y="3399575"/>
              <a:ext cx="4320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Nghiên cứu các sản phẩm của con ong</a:t>
              </a:r>
            </a:p>
          </p:txBody>
        </p:sp>
        <p:grpSp>
          <p:nvGrpSpPr>
            <p:cNvPr id="33" name="Group 32"/>
            <p:cNvGrpSpPr/>
            <p:nvPr/>
          </p:nvGrpSpPr>
          <p:grpSpPr>
            <a:xfrm>
              <a:off x="4362614" y="3767131"/>
              <a:ext cx="4122480" cy="541977"/>
              <a:chOff x="5015346" y="3346730"/>
              <a:chExt cx="3563504" cy="370583"/>
            </a:xfrm>
          </p:grpSpPr>
          <p:cxnSp>
            <p:nvCxnSpPr>
              <p:cNvPr id="34" name="Straight Connector 33"/>
              <p:cNvCxnSpPr/>
              <p:nvPr/>
            </p:nvCxnSpPr>
            <p:spPr>
              <a:xfrm>
                <a:off x="5015346" y="3346730"/>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15346" y="3355526"/>
                <a:ext cx="3563504" cy="362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24" name="Group 1023"/>
          <p:cNvGrpSpPr/>
          <p:nvPr/>
        </p:nvGrpSpPr>
        <p:grpSpPr>
          <a:xfrm>
            <a:off x="3929935" y="2682002"/>
            <a:ext cx="4468827" cy="628168"/>
            <a:chOff x="4127368" y="2628971"/>
            <a:chExt cx="4468827" cy="628168"/>
          </a:xfrm>
        </p:grpSpPr>
        <p:sp>
          <p:nvSpPr>
            <p:cNvPr id="37" name="Rectangle 36"/>
            <p:cNvSpPr/>
            <p:nvPr/>
          </p:nvSpPr>
          <p:spPr>
            <a:xfrm>
              <a:off x="4184334" y="2799939"/>
              <a:ext cx="4411861" cy="457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Trung tâm nghiên cứu Ong Trung Ương</a:t>
              </a:r>
            </a:p>
          </p:txBody>
        </p:sp>
        <p:grpSp>
          <p:nvGrpSpPr>
            <p:cNvPr id="38" name="Group 37"/>
            <p:cNvGrpSpPr/>
            <p:nvPr/>
          </p:nvGrpSpPr>
          <p:grpSpPr>
            <a:xfrm>
              <a:off x="4127368" y="2628971"/>
              <a:ext cx="4243555" cy="555626"/>
              <a:chOff x="5015346" y="2517766"/>
              <a:chExt cx="3671454" cy="365414"/>
            </a:xfrm>
          </p:grpSpPr>
          <p:cxnSp>
            <p:nvCxnSpPr>
              <p:cNvPr id="39" name="Straight Connector 38"/>
              <p:cNvCxnSpPr/>
              <p:nvPr/>
            </p:nvCxnSpPr>
            <p:spPr>
              <a:xfrm>
                <a:off x="5015346" y="2883180"/>
                <a:ext cx="3671454"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15346" y="2517766"/>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grpSp>
      <p:grpSp>
        <p:nvGrpSpPr>
          <p:cNvPr id="1033" name="Group 1032"/>
          <p:cNvGrpSpPr/>
          <p:nvPr/>
        </p:nvGrpSpPr>
        <p:grpSpPr>
          <a:xfrm>
            <a:off x="3944816" y="4366099"/>
            <a:ext cx="6308975" cy="593576"/>
            <a:chOff x="3944816" y="4366099"/>
            <a:chExt cx="6308975" cy="593576"/>
          </a:xfrm>
        </p:grpSpPr>
        <p:sp>
          <p:nvSpPr>
            <p:cNvPr id="42" name="Rectangle 41"/>
            <p:cNvSpPr/>
            <p:nvPr/>
          </p:nvSpPr>
          <p:spPr>
            <a:xfrm>
              <a:off x="3989185" y="4559565"/>
              <a:ext cx="626460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Tạo ra các sản phẩm mang lại sức khỏe tốt cho mọi người</a:t>
              </a:r>
            </a:p>
          </p:txBody>
        </p:sp>
        <p:grpSp>
          <p:nvGrpSpPr>
            <p:cNvPr id="43" name="Group 42"/>
            <p:cNvGrpSpPr/>
            <p:nvPr/>
          </p:nvGrpSpPr>
          <p:grpSpPr>
            <a:xfrm>
              <a:off x="3944816" y="4366099"/>
              <a:ext cx="6073243" cy="575224"/>
              <a:chOff x="5015346" y="3716062"/>
              <a:chExt cx="6073243" cy="370583"/>
            </a:xfrm>
          </p:grpSpPr>
          <p:cxnSp>
            <p:nvCxnSpPr>
              <p:cNvPr id="44" name="Straight Connector 43"/>
              <p:cNvCxnSpPr/>
              <p:nvPr/>
            </p:nvCxnSpPr>
            <p:spPr>
              <a:xfrm>
                <a:off x="5015346" y="4080155"/>
                <a:ext cx="6073243" cy="649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5346" y="3716062"/>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31" name="Group 1030"/>
          <p:cNvGrpSpPr/>
          <p:nvPr/>
        </p:nvGrpSpPr>
        <p:grpSpPr>
          <a:xfrm>
            <a:off x="3957405" y="5828992"/>
            <a:ext cx="3189335" cy="401287"/>
            <a:chOff x="4304182" y="5924556"/>
            <a:chExt cx="3189335" cy="401287"/>
          </a:xfrm>
        </p:grpSpPr>
        <p:sp>
          <p:nvSpPr>
            <p:cNvPr id="47" name="Rectangle 46"/>
            <p:cNvSpPr/>
            <p:nvPr/>
          </p:nvSpPr>
          <p:spPr>
            <a:xfrm>
              <a:off x="4381127" y="5924556"/>
              <a:ext cx="311239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Ước mơ trở thành kỹ sư giỏi</a:t>
              </a:r>
            </a:p>
          </p:txBody>
        </p:sp>
        <p:grpSp>
          <p:nvGrpSpPr>
            <p:cNvPr id="48" name="Group 47"/>
            <p:cNvGrpSpPr/>
            <p:nvPr/>
          </p:nvGrpSpPr>
          <p:grpSpPr>
            <a:xfrm>
              <a:off x="4304182" y="5982293"/>
              <a:ext cx="3145489" cy="343550"/>
              <a:chOff x="5015346" y="4896976"/>
              <a:chExt cx="2636404" cy="192829"/>
            </a:xfrm>
          </p:grpSpPr>
          <p:cxnSp>
            <p:nvCxnSpPr>
              <p:cNvPr id="49" name="Straight Connector 48"/>
              <p:cNvCxnSpPr/>
              <p:nvPr/>
            </p:nvCxnSpPr>
            <p:spPr>
              <a:xfrm flipV="1">
                <a:off x="5015346" y="5076825"/>
                <a:ext cx="2636404" cy="1298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15346" y="4896976"/>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grpSp>
      <p:sp>
        <p:nvSpPr>
          <p:cNvPr id="51" name="Oval 50"/>
          <p:cNvSpPr/>
          <p:nvPr/>
        </p:nvSpPr>
        <p:spPr>
          <a:xfrm>
            <a:off x="0" y="3234805"/>
            <a:ext cx="2118257" cy="209023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Người lao động trí óc</a:t>
            </a:r>
          </a:p>
        </p:txBody>
      </p:sp>
      <p:sp>
        <p:nvSpPr>
          <p:cNvPr id="53" name="TextBox 52"/>
          <p:cNvSpPr txBox="1"/>
          <p:nvPr/>
        </p:nvSpPr>
        <p:spPr>
          <a:xfrm>
            <a:off x="7743999" y="6608454"/>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25055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upRight)">
                                      <p:cBhvr>
                                        <p:cTn id="7" dur="2000"/>
                                        <p:tgtEl>
                                          <p:spTgt spid="51"/>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strips(upRight)">
                                      <p:cBhvr>
                                        <p:cTn id="11" dur="2000"/>
                                        <p:tgtEl>
                                          <p:spTgt spid="61"/>
                                        </p:tgtEl>
                                      </p:cBhvr>
                                    </p:animEffect>
                                  </p:childTnLst>
                                </p:cTn>
                              </p:par>
                            </p:childTnLst>
                          </p:cTn>
                        </p:par>
                        <p:par>
                          <p:cTn id="12" fill="hold">
                            <p:stCondLst>
                              <p:cond delay="4000"/>
                            </p:stCondLst>
                            <p:childTnLst>
                              <p:par>
                                <p:cTn id="13" presetID="18" presetClass="entr" presetSubtype="3"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strips(upRight)">
                                      <p:cBhvr>
                                        <p:cTn id="15" dur="2000"/>
                                        <p:tgtEl>
                                          <p:spTgt spid="62"/>
                                        </p:tgtEl>
                                      </p:cBhvr>
                                    </p:animEffect>
                                  </p:childTnLst>
                                </p:cTn>
                              </p:par>
                            </p:childTnLst>
                          </p:cTn>
                        </p:par>
                        <p:par>
                          <p:cTn id="16" fill="hold">
                            <p:stCondLst>
                              <p:cond delay="6000"/>
                            </p:stCondLst>
                            <p:childTnLst>
                              <p:par>
                                <p:cTn id="17" presetID="18" presetClass="entr" presetSubtype="3"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strips(upRight)">
                                      <p:cBhvr>
                                        <p:cTn id="19" dur="2000"/>
                                        <p:tgtEl>
                                          <p:spTgt spid="63"/>
                                        </p:tgtEl>
                                      </p:cBhvr>
                                    </p:animEffect>
                                  </p:childTnLst>
                                </p:cTn>
                              </p:par>
                            </p:childTnLst>
                          </p:cTn>
                        </p:par>
                        <p:par>
                          <p:cTn id="20" fill="hold">
                            <p:stCondLst>
                              <p:cond delay="8000"/>
                            </p:stCondLst>
                            <p:childTnLst>
                              <p:par>
                                <p:cTn id="21" presetID="18" presetClass="entr" presetSubtype="6" fill="hold" nodeType="afterEffect">
                                  <p:stCondLst>
                                    <p:cond delay="0"/>
                                  </p:stCondLst>
                                  <p:childTnLst>
                                    <p:set>
                                      <p:cBhvr>
                                        <p:cTn id="22" dur="1" fill="hold">
                                          <p:stCondLst>
                                            <p:cond delay="0"/>
                                          </p:stCondLst>
                                        </p:cTn>
                                        <p:tgtEl>
                                          <p:spTgt spid="1024"/>
                                        </p:tgtEl>
                                        <p:attrNameLst>
                                          <p:attrName>style.visibility</p:attrName>
                                        </p:attrNameLst>
                                      </p:cBhvr>
                                      <p:to>
                                        <p:strVal val="visible"/>
                                      </p:to>
                                    </p:set>
                                    <p:animEffect transition="in" filter="strips(downRight)">
                                      <p:cBhvr>
                                        <p:cTn id="23" dur="2000"/>
                                        <p:tgtEl>
                                          <p:spTgt spid="1024"/>
                                        </p:tgtEl>
                                      </p:cBhvr>
                                    </p:animEffect>
                                  </p:childTnLst>
                                </p:cTn>
                              </p:par>
                            </p:childTnLst>
                          </p:cTn>
                        </p:par>
                        <p:par>
                          <p:cTn id="24" fill="hold">
                            <p:stCondLst>
                              <p:cond delay="10000"/>
                            </p:stCondLst>
                            <p:childTnLst>
                              <p:par>
                                <p:cTn id="25" presetID="18" presetClass="entr" presetSubtype="3" fill="hold" nodeType="after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strips(upRight)">
                                      <p:cBhvr>
                                        <p:cTn id="27" dur="2000"/>
                                        <p:tgtEl>
                                          <p:spTgt spid="1025"/>
                                        </p:tgtEl>
                                      </p:cBhvr>
                                    </p:animEffect>
                                  </p:childTnLst>
                                </p:cTn>
                              </p:par>
                            </p:childTnLst>
                          </p:cTn>
                        </p:par>
                        <p:par>
                          <p:cTn id="28" fill="hold">
                            <p:stCondLst>
                              <p:cond delay="12000"/>
                            </p:stCondLst>
                            <p:childTnLst>
                              <p:par>
                                <p:cTn id="29" presetID="18" presetClass="entr" presetSubtype="3" fill="hold" nodeType="after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strips(upRight)">
                                      <p:cBhvr>
                                        <p:cTn id="31" dur="2000"/>
                                        <p:tgtEl>
                                          <p:spTgt spid="1027"/>
                                        </p:tgtEl>
                                      </p:cBhvr>
                                    </p:animEffect>
                                  </p:childTnLst>
                                </p:cTn>
                              </p:par>
                            </p:childTnLst>
                          </p:cTn>
                        </p:par>
                        <p:par>
                          <p:cTn id="32" fill="hold">
                            <p:stCondLst>
                              <p:cond delay="14000"/>
                            </p:stCondLst>
                            <p:childTnLst>
                              <p:par>
                                <p:cTn id="33" presetID="18" presetClass="entr" presetSubtype="3"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strips(upRight)">
                                      <p:cBhvr>
                                        <p:cTn id="35" dur="2000"/>
                                        <p:tgtEl>
                                          <p:spTgt spid="1028"/>
                                        </p:tgtEl>
                                      </p:cBhvr>
                                    </p:animEffect>
                                  </p:childTnLst>
                                </p:cTn>
                              </p:par>
                            </p:childTnLst>
                          </p:cTn>
                        </p:par>
                        <p:par>
                          <p:cTn id="36" fill="hold">
                            <p:stCondLst>
                              <p:cond delay="16000"/>
                            </p:stCondLst>
                            <p:childTnLst>
                              <p:par>
                                <p:cTn id="37" presetID="18" presetClass="entr" presetSubtype="6" fill="hold" nodeType="after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strips(downRight)">
                                      <p:cBhvr>
                                        <p:cTn id="39" dur="2000"/>
                                        <p:tgtEl>
                                          <p:spTgt spid="1033"/>
                                        </p:tgtEl>
                                      </p:cBhvr>
                                    </p:animEffect>
                                  </p:childTnLst>
                                </p:cTn>
                              </p:par>
                            </p:childTnLst>
                          </p:cTn>
                        </p:par>
                        <p:par>
                          <p:cTn id="40" fill="hold">
                            <p:stCondLst>
                              <p:cond delay="18000"/>
                            </p:stCondLst>
                            <p:childTnLst>
                              <p:par>
                                <p:cTn id="41" presetID="18" presetClass="entr" presetSubtype="6"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trips(downRight)">
                                      <p:cBhvr>
                                        <p:cTn id="43" dur="2000"/>
                                        <p:tgtEl>
                                          <p:spTgt spid="60"/>
                                        </p:tgtEl>
                                      </p:cBhvr>
                                    </p:animEffect>
                                  </p:childTnLst>
                                </p:cTn>
                              </p:par>
                            </p:childTnLst>
                          </p:cTn>
                        </p:par>
                        <p:par>
                          <p:cTn id="44" fill="hold">
                            <p:stCondLst>
                              <p:cond delay="20000"/>
                            </p:stCondLst>
                            <p:childTnLst>
                              <p:par>
                                <p:cTn id="45" presetID="18" presetClass="entr" presetSubtype="3" fill="hold" nodeType="after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strips(upRight)">
                                      <p:cBhvr>
                                        <p:cTn id="47" dur="2000"/>
                                        <p:tgtEl>
                                          <p:spTgt spid="1030"/>
                                        </p:tgtEl>
                                      </p:cBhvr>
                                    </p:animEffect>
                                  </p:childTnLst>
                                </p:cTn>
                              </p:par>
                            </p:childTnLst>
                          </p:cTn>
                        </p:par>
                        <p:par>
                          <p:cTn id="48" fill="hold">
                            <p:stCondLst>
                              <p:cond delay="22000"/>
                            </p:stCondLst>
                            <p:childTnLst>
                              <p:par>
                                <p:cTn id="49" presetID="18" presetClass="entr" presetSubtype="6" fill="hold" nodeType="afterEffect">
                                  <p:stCondLst>
                                    <p:cond delay="0"/>
                                  </p:stCondLst>
                                  <p:childTnLst>
                                    <p:set>
                                      <p:cBhvr>
                                        <p:cTn id="50" dur="1" fill="hold">
                                          <p:stCondLst>
                                            <p:cond delay="0"/>
                                          </p:stCondLst>
                                        </p:cTn>
                                        <p:tgtEl>
                                          <p:spTgt spid="1031"/>
                                        </p:tgtEl>
                                        <p:attrNameLst>
                                          <p:attrName>style.visibility</p:attrName>
                                        </p:attrNameLst>
                                      </p:cBhvr>
                                      <p:to>
                                        <p:strVal val="visible"/>
                                      </p:to>
                                    </p:set>
                                    <p:animEffect transition="in" filter="strips(downRight)">
                                      <p:cBhvr>
                                        <p:cTn id="51"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oks and children PowerPoint backgrounds_Bes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34593" y="6650182"/>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grpSp>
        <p:nvGrpSpPr>
          <p:cNvPr id="12" name="Group 11"/>
          <p:cNvGrpSpPr/>
          <p:nvPr/>
        </p:nvGrpSpPr>
        <p:grpSpPr>
          <a:xfrm rot="564338">
            <a:off x="1104569" y="3229144"/>
            <a:ext cx="9228247" cy="1569012"/>
            <a:chOff x="313454" y="4699171"/>
            <a:chExt cx="9228247" cy="1497888"/>
          </a:xfrm>
        </p:grpSpPr>
        <p:sp>
          <p:nvSpPr>
            <p:cNvPr id="13" name="Rounded Rectangle 12"/>
            <p:cNvSpPr/>
            <p:nvPr/>
          </p:nvSpPr>
          <p:spPr>
            <a:xfrm>
              <a:off x="1287573" y="4699172"/>
              <a:ext cx="8254128" cy="14317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spcBef>
                  <a:spcPts val="0"/>
                </a:spcBef>
              </a:pPr>
              <a:endParaRPr lang="en-US" sz="4000">
                <a:latin typeface="Calibri" panose="020F0502020204030204" pitchFamily="34" charset="0"/>
                <a:cs typeface="Calibri" panose="020F0502020204030204" pitchFamily="34" charset="0"/>
              </a:endParaRPr>
            </a:p>
            <a:p>
              <a:pPr marR="0" lvl="0" algn="just">
                <a:spcBef>
                  <a:spcPts val="0"/>
                </a:spcBef>
              </a:pPr>
              <a:r>
                <a:rPr lang="en-US" sz="4000">
                  <a:latin typeface="Calibri" panose="020F0502020204030204" pitchFamily="34" charset="0"/>
                  <a:cs typeface="Calibri" panose="020F0502020204030204" pitchFamily="34" charset="0"/>
                </a:rPr>
                <a:t>   </a:t>
              </a:r>
              <a:r>
                <a:rPr lang="en-US" sz="4000">
                  <a:latin typeface="Calibri" panose="020F0502020204030204" pitchFamily="34" charset="0"/>
                  <a:ea typeface="Calibri" panose="020F0502020204030204" pitchFamily="34" charset="0"/>
                  <a:cs typeface="Calibri" panose="020F0502020204030204" pitchFamily="34" charset="0"/>
                </a:rPr>
                <a:t>Viết lại những điều em vừa kể thành </a:t>
              </a:r>
            </a:p>
            <a:p>
              <a:pPr marR="0" lvl="0" algn="just">
                <a:spcBef>
                  <a:spcPts val="0"/>
                </a:spcBef>
              </a:pPr>
              <a:r>
                <a:rPr lang="en-US" sz="4000">
                  <a:latin typeface="Calibri" panose="020F0502020204030204" pitchFamily="34" charset="0"/>
                  <a:ea typeface="Calibri" panose="020F0502020204030204" pitchFamily="34" charset="0"/>
                  <a:cs typeface="Calibri" panose="020F0502020204030204" pitchFamily="34" charset="0"/>
                </a:rPr>
                <a:t>   một đoạn văn ( từ 7 đến 10 câu ).</a:t>
              </a:r>
              <a:endParaRPr lang="en-US" sz="4000">
                <a:latin typeface="Calibri" panose="020F0502020204030204" pitchFamily="34" charset="0"/>
                <a:ea typeface="Calibri" panose="020F0502020204030204" pitchFamily="34" charset="0"/>
                <a:cs typeface="Times New Roman" panose="02020603050405020304" pitchFamily="18" charset="0"/>
              </a:endParaRPr>
            </a:p>
            <a:p>
              <a:endParaRPr lang="en-US" sz="4000">
                <a:latin typeface="Calibri" panose="020F0502020204030204" pitchFamily="34" charset="0"/>
                <a:cs typeface="Calibri" panose="020F0502020204030204" pitchFamily="34" charset="0"/>
              </a:endParaRPr>
            </a:p>
          </p:txBody>
        </p:sp>
        <p:sp>
          <p:nvSpPr>
            <p:cNvPr id="14" name="Oval 13"/>
            <p:cNvSpPr/>
            <p:nvPr/>
          </p:nvSpPr>
          <p:spPr>
            <a:xfrm>
              <a:off x="313454" y="4699171"/>
              <a:ext cx="1496297" cy="149788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Phim Hoạt Hình Vector Số, Số Cặn Bã., Những Con Số đáng Yêu., Hình ..."/>
            <p:cNvPicPr>
              <a:picLocks noChangeAspect="1" noChangeArrowheads="1"/>
            </p:cNvPicPr>
            <p:nvPr/>
          </p:nvPicPr>
          <p:blipFill rotWithShape="1">
            <a:blip r:embed="rId3">
              <a:extLst>
                <a:ext uri="{28A0092B-C50C-407E-A947-70E740481C1C}">
                  <a14:useLocalDpi xmlns:a14="http://schemas.microsoft.com/office/drawing/2010/main" val="0"/>
                </a:ext>
              </a:extLst>
            </a:blip>
            <a:srcRect l="41354" t="7991" r="44417" b="71850"/>
            <a:stretch/>
          </p:blipFill>
          <p:spPr bwMode="auto">
            <a:xfrm>
              <a:off x="659820" y="4855814"/>
              <a:ext cx="831274" cy="1177691"/>
            </a:xfrm>
            <a:prstGeom prst="rect">
              <a:avLst/>
            </a:prstGeom>
            <a:noFill/>
            <a:ln>
              <a:noFill/>
            </a:ln>
          </p:spPr>
        </p:pic>
      </p:grpSp>
    </p:spTree>
    <p:extLst>
      <p:ext uri="{BB962C8B-B14F-4D97-AF65-F5344CB8AC3E}">
        <p14:creationId xmlns:p14="http://schemas.microsoft.com/office/powerpoint/2010/main" val="9135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artoon Design Art Graphic Background | Cartoon design, Design art ..."/>
          <p:cNvPicPr>
            <a:picLocks noChangeAspect="1" noChangeArrowheads="1"/>
          </p:cNvPicPr>
          <p:nvPr/>
        </p:nvPicPr>
        <p:blipFill rotWithShape="1">
          <a:blip r:embed="rId2">
            <a:extLst>
              <a:ext uri="{28A0092B-C50C-407E-A947-70E740481C1C}">
                <a14:useLocalDpi xmlns:a14="http://schemas.microsoft.com/office/drawing/2010/main" val="0"/>
              </a:ext>
            </a:extLst>
          </a:blip>
          <a:srcRect t="20588"/>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33519" y="640613"/>
            <a:ext cx="10527177" cy="609398"/>
          </a:xfrm>
          <a:prstGeom prst="rect">
            <a:avLst/>
          </a:prstGeom>
        </p:spPr>
        <p:txBody>
          <a:bodyPr wrap="none">
            <a:spAutoFit/>
          </a:bodyPr>
          <a:lstStyle/>
          <a:p>
            <a:pPr algn="just">
              <a:lnSpc>
                <a:spcPct val="120000"/>
              </a:lnSpc>
            </a:pPr>
            <a:r>
              <a:rPr lang="en-US" sz="2800">
                <a:solidFill>
                  <a:srgbClr val="FF0066"/>
                </a:solidFill>
                <a:ea typeface="Calibri" panose="020F0502020204030204" pitchFamily="34" charset="0"/>
                <a:cs typeface="Times New Roman" panose="02020603050405020304" pitchFamily="18" charset="0"/>
              </a:rPr>
              <a:t>- Khi viết đoạn văn phải viết hoa chữ cái đầu câu, cuối câu có dấu chấm.</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4" name="Rectangle 3"/>
          <p:cNvSpPr/>
          <p:nvPr/>
        </p:nvSpPr>
        <p:spPr>
          <a:xfrm>
            <a:off x="1146421" y="1281009"/>
            <a:ext cx="5050550" cy="609398"/>
          </a:xfrm>
          <a:prstGeom prst="rect">
            <a:avLst/>
          </a:prstGeom>
        </p:spPr>
        <p:txBody>
          <a:bodyPr wrap="none">
            <a:spAutoFit/>
          </a:bodyPr>
          <a:lstStyle/>
          <a:p>
            <a:pPr algn="just">
              <a:lnSpc>
                <a:spcPct val="120000"/>
              </a:lnSpc>
            </a:pPr>
            <a:r>
              <a:rPr lang="en-US" sz="2800">
                <a:solidFill>
                  <a:srgbClr val="FF0066"/>
                </a:solidFill>
                <a:ea typeface="Calibri" panose="020F0502020204030204" pitchFamily="34" charset="0"/>
                <a:cs typeface="Times New Roman" panose="02020603050405020304" pitchFamily="18" charset="0"/>
              </a:rPr>
              <a:t>- Chú ý câu mở đoạn và kết đoạn.</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5" name="Rectangle 4"/>
          <p:cNvSpPr/>
          <p:nvPr/>
        </p:nvSpPr>
        <p:spPr>
          <a:xfrm>
            <a:off x="1288286" y="2025084"/>
            <a:ext cx="6921254" cy="523220"/>
          </a:xfrm>
          <a:prstGeom prst="rect">
            <a:avLst/>
          </a:prstGeom>
        </p:spPr>
        <p:txBody>
          <a:bodyPr wrap="none">
            <a:spAutoFit/>
          </a:bodyPr>
          <a:lstStyle/>
          <a:p>
            <a:r>
              <a:rPr lang="en-US" sz="2800">
                <a:solidFill>
                  <a:srgbClr val="FF0066"/>
                </a:solidFill>
                <a:ea typeface="Calibri" panose="020F0502020204030204" pitchFamily="34" charset="0"/>
              </a:rPr>
              <a:t>- Các câu văn phải viết về cùng một đối tượng.</a:t>
            </a:r>
            <a:endParaRPr lang="en-US" sz="3600">
              <a:solidFill>
                <a:srgbClr val="FF0066"/>
              </a:solidFill>
            </a:endParaRPr>
          </a:p>
        </p:txBody>
      </p:sp>
      <p:sp>
        <p:nvSpPr>
          <p:cNvPr id="6" name="Rectangle 5"/>
          <p:cNvSpPr/>
          <p:nvPr/>
        </p:nvSpPr>
        <p:spPr>
          <a:xfrm>
            <a:off x="1232982" y="2646015"/>
            <a:ext cx="9776972" cy="609398"/>
          </a:xfrm>
          <a:prstGeom prst="rect">
            <a:avLst/>
          </a:prstGeom>
        </p:spPr>
        <p:txBody>
          <a:bodyPr wrap="none">
            <a:spAutoFit/>
          </a:bodyPr>
          <a:lstStyle/>
          <a:p>
            <a:pPr algn="just">
              <a:lnSpc>
                <a:spcPct val="120000"/>
              </a:lnSpc>
            </a:pPr>
            <a:r>
              <a:rPr lang="en-US" sz="2800">
                <a:solidFill>
                  <a:srgbClr val="FF0066"/>
                </a:solidFill>
                <a:ea typeface="Calibri" panose="020F0502020204030204" pitchFamily="34" charset="0"/>
                <a:cs typeface="Times New Roman" panose="02020603050405020304" pitchFamily="18" charset="0"/>
              </a:rPr>
              <a:t>- Câu văn đủ ý, từ ngữ dùng chính xác, viết chân thật, sinh động, ...</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7" name="Rectangle 6"/>
          <p:cNvSpPr/>
          <p:nvPr/>
        </p:nvSpPr>
        <p:spPr>
          <a:xfrm>
            <a:off x="1192107" y="3385827"/>
            <a:ext cx="2967928" cy="609398"/>
          </a:xfrm>
          <a:prstGeom prst="rect">
            <a:avLst/>
          </a:prstGeom>
        </p:spPr>
        <p:txBody>
          <a:bodyPr wrap="none">
            <a:spAutoFit/>
          </a:bodyPr>
          <a:lstStyle/>
          <a:p>
            <a:pPr algn="just">
              <a:lnSpc>
                <a:spcPct val="120000"/>
              </a:lnSpc>
            </a:pPr>
            <a:r>
              <a:rPr lang="en-US" sz="2800">
                <a:solidFill>
                  <a:srgbClr val="FF0066"/>
                </a:solidFill>
                <a:ea typeface="Calibri" panose="020F0502020204030204" pitchFamily="34" charset="0"/>
                <a:cs typeface="Times New Roman" panose="02020603050405020304" pitchFamily="18" charset="0"/>
              </a:rPr>
              <a:t>- Chú ý lỗi chính tả.</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8" name="Rectangle 7"/>
          <p:cNvSpPr/>
          <p:nvPr/>
        </p:nvSpPr>
        <p:spPr>
          <a:xfrm>
            <a:off x="2864462" y="4010755"/>
            <a:ext cx="6958807" cy="1126462"/>
          </a:xfrm>
          <a:prstGeom prst="rect">
            <a:avLst/>
          </a:prstGeom>
        </p:spPr>
        <p:txBody>
          <a:bodyPr wrap="square">
            <a:spAutoFit/>
          </a:bodyPr>
          <a:lstStyle/>
          <a:p>
            <a:pPr algn="just">
              <a:lnSpc>
                <a:spcPct val="120000"/>
              </a:lnSpc>
            </a:pPr>
            <a:r>
              <a:rPr lang="en-US" sz="2800">
                <a:solidFill>
                  <a:srgbClr val="FF0066"/>
                </a:solidFill>
                <a:ea typeface="Calibri" panose="020F0502020204030204" pitchFamily="34" charset="0"/>
                <a:cs typeface="Times New Roman" panose="02020603050405020304" pitchFamily="18" charset="0"/>
              </a:rPr>
              <a:t>- Lưu ý đoạn văn không xuống dòng, viết liền các câu từ câu mở đoạn cho đến câu kết đoạn. </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9" name="TextBox 8"/>
          <p:cNvSpPr txBox="1"/>
          <p:nvPr/>
        </p:nvSpPr>
        <p:spPr>
          <a:xfrm>
            <a:off x="7439765" y="460175"/>
            <a:ext cx="4548120" cy="415636"/>
          </a:xfrm>
          <a:prstGeom prst="rect">
            <a:avLst/>
          </a:prstGeom>
          <a:noFill/>
        </p:spPr>
        <p:txBody>
          <a:bodyPr wrap="square" rtlCol="0">
            <a:prstTxWarp prst="textArchUp">
              <a:avLst>
                <a:gd name="adj" fmla="val 11441101"/>
              </a:avLst>
            </a:prstTxWarp>
            <a:spAutoFit/>
          </a:bodyPr>
          <a:lstStyle/>
          <a:p>
            <a:pPr algn="ctr"/>
            <a:r>
              <a:rPr lang="en-US" sz="2400" b="1">
                <a:solidFill>
                  <a:srgbClr val="FF0000"/>
                </a:solidFill>
                <a:effectLst>
                  <a:glow rad="139700">
                    <a:schemeClr val="accent5">
                      <a:satMod val="175000"/>
                      <a:alpha val="40000"/>
                    </a:schemeClr>
                  </a:glow>
                </a:effectLst>
              </a:rPr>
              <a:t>TRƯỜNG TIỂU HỌC ĐỨC GIANG</a:t>
            </a:r>
          </a:p>
        </p:txBody>
      </p:sp>
    </p:spTree>
    <p:extLst>
      <p:ext uri="{BB962C8B-B14F-4D97-AF65-F5344CB8AC3E}">
        <p14:creationId xmlns:p14="http://schemas.microsoft.com/office/powerpoint/2010/main" val="19450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6500"/>
                            </p:stCondLst>
                            <p:childTnLst>
                              <p:par>
                                <p:cTn id="9" presetID="18" presetClass="entr" presetSubtype="6"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p:stCondLst>
                              <p:cond delay="9800"/>
                            </p:stCondLst>
                            <p:childTnLst>
                              <p:par>
                                <p:cTn id="13" presetID="18" presetClass="entr" presetSubtype="6"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par>
                          <p:cTn id="16" fill="hold">
                            <p:stCondLst>
                              <p:cond delay="14300"/>
                            </p:stCondLst>
                            <p:childTnLst>
                              <p:par>
                                <p:cTn id="17" presetID="18" presetClass="entr" presetSubtype="6"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par>
                          <p:cTn id="20" fill="hold">
                            <p:stCondLst>
                              <p:cond delay="20600"/>
                            </p:stCondLst>
                            <p:childTnLst>
                              <p:par>
                                <p:cTn id="21" presetID="18" presetClass="entr" presetSubtype="6"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1000"/>
                                        <p:tgtEl>
                                          <p:spTgt spid="7"/>
                                        </p:tgtEl>
                                      </p:cBhvr>
                                    </p:animEffect>
                                  </p:childTnLst>
                                </p:cTn>
                              </p:par>
                            </p:childTnLst>
                          </p:cTn>
                        </p:par>
                        <p:par>
                          <p:cTn id="24" fill="hold">
                            <p:stCondLst>
                              <p:cond delay="23100"/>
                            </p:stCondLst>
                            <p:childTnLst>
                              <p:par>
                                <p:cTn id="25" presetID="18" presetClass="entr" presetSubtype="6"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4431</TotalTime>
  <Words>1193</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.VnCommercial Script</vt:lpstr>
      <vt:lpstr>Arial</vt:lpstr>
      <vt:lpstr>Calibri</vt:lpstr>
      <vt:lpstr>Calibri Light</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le</dc:creator>
  <cp:lastModifiedBy>Admin</cp:lastModifiedBy>
  <cp:revision>156</cp:revision>
  <dcterms:created xsi:type="dcterms:W3CDTF">2020-04-03T10:44:46Z</dcterms:created>
  <dcterms:modified xsi:type="dcterms:W3CDTF">2022-02-12T15:55:50Z</dcterms:modified>
</cp:coreProperties>
</file>