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274" r:id="rId2"/>
    <p:sldId id="300" r:id="rId3"/>
    <p:sldId id="273" r:id="rId4"/>
    <p:sldId id="299" r:id="rId5"/>
    <p:sldId id="302" r:id="rId6"/>
    <p:sldId id="303" r:id="rId7"/>
    <p:sldId id="257" r:id="rId8"/>
    <p:sldId id="301" r:id="rId9"/>
    <p:sldId id="260" r:id="rId10"/>
    <p:sldId id="270" r:id="rId11"/>
    <p:sldId id="261" r:id="rId12"/>
    <p:sldId id="271" r:id="rId13"/>
    <p:sldId id="262" r:id="rId14"/>
    <p:sldId id="272" r:id="rId15"/>
    <p:sldId id="263" r:id="rId16"/>
    <p:sldId id="308" r:id="rId17"/>
    <p:sldId id="304" r:id="rId18"/>
    <p:sldId id="305" r:id="rId19"/>
    <p:sldId id="306" r:id="rId20"/>
    <p:sldId id="307" r:id="rId21"/>
    <p:sldId id="310" r:id="rId22"/>
    <p:sldId id="309" r:id="rId23"/>
    <p:sldId id="298" r:id="rId24"/>
  </p:sldIdLst>
  <p:sldSz cx="12192000" cy="6858000"/>
  <p:notesSz cx="6858000" cy="9144000"/>
  <p:embeddedFontLst>
    <p:embeddedFont>
      <p:font typeface="微软雅黑" panose="020B0503020204020204" pitchFamily="34" charset="-122"/>
      <p:regular r:id="rId26"/>
      <p:bold r:id="rId27"/>
    </p:embeddedFont>
    <p:embeddedFont>
      <p:font typeface="Malgun Gothic Semilight" panose="020B0502040204020203" pitchFamily="34" charset="-128"/>
      <p:regular r:id="rId28"/>
    </p:embeddedFont>
    <p:embeddedFont>
      <p:font typeface="Tahoma" panose="020B0604030504040204" pitchFamily="34" charset="0"/>
      <p:regular r:id="rId29"/>
      <p:bold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2CC"/>
    <a:srgbClr val="FF5357"/>
    <a:srgbClr val="FF7C80"/>
    <a:srgbClr val="FF9396"/>
    <a:srgbClr val="7030A0"/>
    <a:srgbClr val="6D62A3"/>
    <a:srgbClr val="75B1A8"/>
    <a:srgbClr val="009343"/>
    <a:srgbClr val="EF7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9117"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00AF1-B0AC-4308-AF6D-389D3526B4BF}"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FACB-4636-4BC6-BE8E-2B8BC9877D35}" type="slidenum">
              <a:rPr lang="en-US" smtClean="0"/>
              <a:t>‹#›</a:t>
            </a:fld>
            <a:endParaRPr lang="en-US"/>
          </a:p>
        </p:txBody>
      </p:sp>
    </p:spTree>
    <p:extLst>
      <p:ext uri="{BB962C8B-B14F-4D97-AF65-F5344CB8AC3E}">
        <p14:creationId xmlns:p14="http://schemas.microsoft.com/office/powerpoint/2010/main" val="1223935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Không</a:t>
            </a:r>
            <a:r>
              <a:rPr lang="en-US" altLang="zh-CN" baseline="0" smtClean="0"/>
              <a:t> nói </a:t>
            </a:r>
          </a:p>
          <a:p>
            <a:r>
              <a:rPr lang="en-US" altLang="zh-CN" baseline="0" smtClean="0"/>
              <a:t>Nhạc lên chờ 3s </a:t>
            </a:r>
            <a:r>
              <a:rPr lang="en-US" altLang="zh-CN" baseline="0" smtClean="0">
                <a:sym typeface="Wingdings" panose="05000000000000000000" pitchFamily="2" charset="2"/>
              </a:rPr>
              <a:t> click chuột</a:t>
            </a:r>
          </a:p>
          <a:p>
            <a:r>
              <a:rPr lang="en-US" altLang="zh-CN" baseline="0" smtClean="0">
                <a:sym typeface="Wingdings" panose="05000000000000000000" pitchFamily="2" charset="2"/>
              </a:rPr>
              <a:t>Hết nhạc  chuyển slide</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403582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quay </a:t>
            </a:r>
            <a:r>
              <a:rPr lang="en-US" baseline="0" smtClean="0">
                <a:sym typeface="Wingdings" panose="05000000000000000000" pitchFamily="2" charset="2"/>
              </a:rPr>
              <a:t> click để dừng  đọc số điểm  Bấm câu 2</a:t>
            </a:r>
            <a:endParaRPr lang="en-US" smtClean="0"/>
          </a:p>
        </p:txBody>
      </p:sp>
      <p:sp>
        <p:nvSpPr>
          <p:cNvPr id="4" name="Slide Number Placeholder 3"/>
          <p:cNvSpPr>
            <a:spLocks noGrp="1"/>
          </p:cNvSpPr>
          <p:nvPr>
            <p:ph type="sldNum" sz="quarter" idx="10"/>
          </p:nvPr>
        </p:nvSpPr>
        <p:spPr/>
        <p:txBody>
          <a:bodyPr/>
          <a:lstStyle/>
          <a:p>
            <a:fld id="{9F3BFACB-4636-4BC6-BE8E-2B8BC9877D35}" type="slidenum">
              <a:rPr lang="en-US" smtClean="0"/>
              <a:t>10</a:t>
            </a:fld>
            <a:endParaRPr lang="en-US"/>
          </a:p>
        </p:txBody>
      </p:sp>
    </p:spTree>
    <p:extLst>
      <p:ext uri="{BB962C8B-B14F-4D97-AF65-F5344CB8AC3E}">
        <p14:creationId xmlns:p14="http://schemas.microsoft.com/office/powerpoint/2010/main" val="1468243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Đọc</a:t>
            </a:r>
            <a:r>
              <a:rPr lang="en-US" baseline="0" smtClean="0"/>
              <a:t> câu hỏi </a:t>
            </a:r>
            <a:r>
              <a:rPr lang="en-US" baseline="0" smtClean="0">
                <a:sym typeface="Wingdings" panose="05000000000000000000" pitchFamily="2" charset="2"/>
              </a:rPr>
              <a:t> </a:t>
            </a:r>
            <a:r>
              <a:rPr lang="en-US" baseline="0" smtClean="0"/>
              <a:t>Chiếu đáp án </a:t>
            </a:r>
            <a:r>
              <a:rPr lang="en-US" baseline="0" smtClean="0">
                <a:sym typeface="Wingdings" panose="05000000000000000000" pitchFamily="2" charset="2"/>
              </a:rPr>
              <a:t> </a:t>
            </a:r>
            <a:r>
              <a:rPr lang="en-US" baseline="0" smtClean="0"/>
              <a:t>Chuyển slide</a:t>
            </a:r>
            <a:endParaRPr lang="en-US" smtClean="0"/>
          </a:p>
          <a:p>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11</a:t>
            </a:fld>
            <a:endParaRPr lang="en-US"/>
          </a:p>
        </p:txBody>
      </p:sp>
    </p:spTree>
    <p:extLst>
      <p:ext uri="{BB962C8B-B14F-4D97-AF65-F5344CB8AC3E}">
        <p14:creationId xmlns:p14="http://schemas.microsoft.com/office/powerpoint/2010/main" val="18981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quay </a:t>
            </a:r>
            <a:r>
              <a:rPr lang="en-US" baseline="0" smtClean="0">
                <a:sym typeface="Wingdings" panose="05000000000000000000" pitchFamily="2" charset="2"/>
              </a:rPr>
              <a:t> click để dừng  đọc số điểm  Bấm câu 3</a:t>
            </a:r>
            <a:endParaRPr lang="en-US" smtClean="0"/>
          </a:p>
        </p:txBody>
      </p:sp>
      <p:sp>
        <p:nvSpPr>
          <p:cNvPr id="4" name="Slide Number Placeholder 3"/>
          <p:cNvSpPr>
            <a:spLocks noGrp="1"/>
          </p:cNvSpPr>
          <p:nvPr>
            <p:ph type="sldNum" sz="quarter" idx="10"/>
          </p:nvPr>
        </p:nvSpPr>
        <p:spPr/>
        <p:txBody>
          <a:bodyPr/>
          <a:lstStyle/>
          <a:p>
            <a:fld id="{9F3BFACB-4636-4BC6-BE8E-2B8BC9877D35}" type="slidenum">
              <a:rPr lang="en-US" smtClean="0"/>
              <a:t>12</a:t>
            </a:fld>
            <a:endParaRPr lang="en-US"/>
          </a:p>
        </p:txBody>
      </p:sp>
    </p:spTree>
    <p:extLst>
      <p:ext uri="{BB962C8B-B14F-4D97-AF65-F5344CB8AC3E}">
        <p14:creationId xmlns:p14="http://schemas.microsoft.com/office/powerpoint/2010/main" val="669199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Đọc</a:t>
            </a:r>
            <a:r>
              <a:rPr lang="en-US" baseline="0" smtClean="0"/>
              <a:t> câu hỏi </a:t>
            </a:r>
            <a:r>
              <a:rPr lang="en-US" baseline="0" smtClean="0">
                <a:sym typeface="Wingdings" panose="05000000000000000000" pitchFamily="2" charset="2"/>
              </a:rPr>
              <a:t> </a:t>
            </a:r>
            <a:r>
              <a:rPr lang="en-US" baseline="0" smtClean="0"/>
              <a:t>Chiếu đáp án </a:t>
            </a:r>
            <a:r>
              <a:rPr lang="en-US" baseline="0" smtClean="0">
                <a:sym typeface="Wingdings" panose="05000000000000000000" pitchFamily="2" charset="2"/>
              </a:rPr>
              <a:t> </a:t>
            </a:r>
            <a:r>
              <a:rPr lang="en-US" baseline="0" smtClean="0"/>
              <a:t>Chuyển slide</a:t>
            </a:r>
            <a:endParaRPr lang="en-US" smtClean="0"/>
          </a:p>
          <a:p>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13</a:t>
            </a:fld>
            <a:endParaRPr lang="en-US"/>
          </a:p>
        </p:txBody>
      </p:sp>
    </p:spTree>
    <p:extLst>
      <p:ext uri="{BB962C8B-B14F-4D97-AF65-F5344CB8AC3E}">
        <p14:creationId xmlns:p14="http://schemas.microsoft.com/office/powerpoint/2010/main" val="3639502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Bấm</a:t>
            </a:r>
            <a:r>
              <a:rPr lang="en-US" baseline="0" smtClean="0"/>
              <a:t> quay </a:t>
            </a:r>
            <a:r>
              <a:rPr lang="en-US" baseline="0" smtClean="0">
                <a:sym typeface="Wingdings" panose="05000000000000000000" pitchFamily="2" charset="2"/>
              </a:rPr>
              <a:t> click để dừng  đọc số điểm  Bấm câu 4</a:t>
            </a:r>
            <a:endParaRPr lang="en-US" smtClean="0"/>
          </a:p>
        </p:txBody>
      </p:sp>
      <p:sp>
        <p:nvSpPr>
          <p:cNvPr id="4" name="Slide Number Placeholder 3"/>
          <p:cNvSpPr>
            <a:spLocks noGrp="1"/>
          </p:cNvSpPr>
          <p:nvPr>
            <p:ph type="sldNum" sz="quarter" idx="10"/>
          </p:nvPr>
        </p:nvSpPr>
        <p:spPr/>
        <p:txBody>
          <a:bodyPr/>
          <a:lstStyle/>
          <a:p>
            <a:fld id="{9F3BFACB-4636-4BC6-BE8E-2B8BC9877D35}" type="slidenum">
              <a:rPr lang="en-US" smtClean="0"/>
              <a:t>14</a:t>
            </a:fld>
            <a:endParaRPr lang="en-US"/>
          </a:p>
        </p:txBody>
      </p:sp>
    </p:spTree>
    <p:extLst>
      <p:ext uri="{BB962C8B-B14F-4D97-AF65-F5344CB8AC3E}">
        <p14:creationId xmlns:p14="http://schemas.microsoft.com/office/powerpoint/2010/main" val="3456106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Đọc</a:t>
            </a:r>
            <a:r>
              <a:rPr lang="en-US" baseline="0" smtClean="0"/>
              <a:t> câu hỏi </a:t>
            </a:r>
            <a:r>
              <a:rPr lang="en-US" baseline="0" smtClean="0">
                <a:sym typeface="Wingdings" panose="05000000000000000000" pitchFamily="2" charset="2"/>
              </a:rPr>
              <a:t> </a:t>
            </a:r>
            <a:r>
              <a:rPr lang="en-US" baseline="0" smtClean="0"/>
              <a:t>Chiếu đáp án </a:t>
            </a:r>
            <a:r>
              <a:rPr lang="en-US" baseline="0" smtClean="0">
                <a:sym typeface="Wingdings" panose="05000000000000000000" pitchFamily="2" charset="2"/>
              </a:rPr>
              <a:t> </a:t>
            </a:r>
            <a:r>
              <a:rPr lang="en-US" baseline="0" smtClean="0"/>
              <a:t>Chuyển slide</a:t>
            </a:r>
            <a:endParaRPr lang="en-US" smtClean="0"/>
          </a:p>
          <a:p>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15</a:t>
            </a:fld>
            <a:endParaRPr lang="en-US"/>
          </a:p>
        </p:txBody>
      </p:sp>
    </p:spTree>
    <p:extLst>
      <p:ext uri="{BB962C8B-B14F-4D97-AF65-F5344CB8AC3E}">
        <p14:creationId xmlns:p14="http://schemas.microsoft.com/office/powerpoint/2010/main" val="3578951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Vậy</a:t>
            </a:r>
            <a:r>
              <a:rPr lang="en-US" baseline="0" smtClean="0"/>
              <a:t> kết thúc trò chơi này các bạn đã được bao nhiêu điểm rồi?</a:t>
            </a:r>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16</a:t>
            </a:fld>
            <a:endParaRPr lang="en-US"/>
          </a:p>
        </p:txBody>
      </p:sp>
    </p:spTree>
    <p:extLst>
      <p:ext uri="{BB962C8B-B14F-4D97-AF65-F5344CB8AC3E}">
        <p14:creationId xmlns:p14="http://schemas.microsoft.com/office/powerpoint/2010/main" val="1469297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đề</a:t>
            </a:r>
          </a:p>
          <a:p>
            <a:r>
              <a:rPr lang="en-US" baseline="0" smtClean="0"/>
              <a:t>Để giúp các em dễ dàng thực hiện bài tập này, cô sẽ giải thích cho các em một số từ </a:t>
            </a:r>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17</a:t>
            </a:fld>
            <a:endParaRPr lang="en-US"/>
          </a:p>
        </p:txBody>
      </p:sp>
    </p:spTree>
    <p:extLst>
      <p:ext uri="{BB962C8B-B14F-4D97-AF65-F5344CB8AC3E}">
        <p14:creationId xmlns:p14="http://schemas.microsoft.com/office/powerpoint/2010/main" val="237241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Đây</a:t>
            </a:r>
            <a:r>
              <a:rPr lang="en-US" baseline="0" smtClean="0"/>
              <a:t> là loài hoa cỏ may đó các em. Nhìn gần </a:t>
            </a:r>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18</a:t>
            </a:fld>
            <a:endParaRPr lang="en-US"/>
          </a:p>
        </p:txBody>
      </p:sp>
    </p:spTree>
    <p:extLst>
      <p:ext uri="{BB962C8B-B14F-4D97-AF65-F5344CB8AC3E}">
        <p14:creationId xmlns:p14="http://schemas.microsoft.com/office/powerpoint/2010/main" val="648166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Tiếp</a:t>
            </a:r>
            <a:r>
              <a:rPr lang="en-US" baseline="0" smtClean="0"/>
              <a:t> theo, tinh khôn nghĩa là khôn ngoan</a:t>
            </a:r>
          </a:p>
          <a:p>
            <a:r>
              <a:rPr lang="en-US" baseline="0" smtClean="0"/>
              <a:t>Còn tinh xảo nghĩa là khéo léo</a:t>
            </a:r>
          </a:p>
          <a:p>
            <a:endParaRPr lang="en-US" baseline="0" smtClean="0"/>
          </a:p>
        </p:txBody>
      </p:sp>
      <p:sp>
        <p:nvSpPr>
          <p:cNvPr id="4" name="Slide Number Placeholder 3"/>
          <p:cNvSpPr>
            <a:spLocks noGrp="1"/>
          </p:cNvSpPr>
          <p:nvPr>
            <p:ph type="sldNum" sz="quarter" idx="10"/>
          </p:nvPr>
        </p:nvSpPr>
        <p:spPr/>
        <p:txBody>
          <a:bodyPr/>
          <a:lstStyle/>
          <a:p>
            <a:fld id="{9F3BFACB-4636-4BC6-BE8E-2B8BC9877D35}" type="slidenum">
              <a:rPr lang="en-US" smtClean="0"/>
              <a:t>19</a:t>
            </a:fld>
            <a:endParaRPr lang="en-US"/>
          </a:p>
        </p:txBody>
      </p:sp>
    </p:spTree>
    <p:extLst>
      <p:ext uri="{BB962C8B-B14F-4D97-AF65-F5344CB8AC3E}">
        <p14:creationId xmlns:p14="http://schemas.microsoft.com/office/powerpoint/2010/main" val="14867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Giới</a:t>
            </a:r>
            <a:r>
              <a:rPr lang="en-US" altLang="zh-CN" baseline="0" smtClean="0"/>
              <a:t> thiệu tên trường, tên giáo viên, tên bài</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2205972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Tiếp</a:t>
            </a:r>
            <a:r>
              <a:rPr lang="en-US" baseline="0" smtClean="0"/>
              <a:t> theo, tinh khôn nghĩa là khôn ngoan</a:t>
            </a:r>
          </a:p>
          <a:p>
            <a:r>
              <a:rPr lang="en-US" baseline="0" smtClean="0"/>
              <a:t>Còn tinh xảo nghĩa là khéo léo</a:t>
            </a:r>
          </a:p>
          <a:p>
            <a:r>
              <a:rPr lang="en-US" baseline="0" smtClean="0"/>
              <a:t>Và tinh tế là chỉ sự giản dị nhưng cũng rất tỉ mỉ, sâu sắc</a:t>
            </a:r>
          </a:p>
          <a:p>
            <a:r>
              <a:rPr lang="en-US" baseline="0" smtClean="0"/>
              <a:t>Bây giờ, các bạn có thể tạm dừng video và ghi chú các từ mà mình chọn vào nháp nhé!</a:t>
            </a:r>
          </a:p>
        </p:txBody>
      </p:sp>
      <p:sp>
        <p:nvSpPr>
          <p:cNvPr id="4" name="Slide Number Placeholder 3"/>
          <p:cNvSpPr>
            <a:spLocks noGrp="1"/>
          </p:cNvSpPr>
          <p:nvPr>
            <p:ph type="sldNum" sz="quarter" idx="10"/>
          </p:nvPr>
        </p:nvSpPr>
        <p:spPr/>
        <p:txBody>
          <a:bodyPr/>
          <a:lstStyle/>
          <a:p>
            <a:fld id="{9F3BFACB-4636-4BC6-BE8E-2B8BC9877D35}" type="slidenum">
              <a:rPr lang="en-US" smtClean="0"/>
              <a:t>20</a:t>
            </a:fld>
            <a:endParaRPr lang="en-US"/>
          </a:p>
        </p:txBody>
      </p:sp>
    </p:spTree>
    <p:extLst>
      <p:ext uri="{BB962C8B-B14F-4D97-AF65-F5344CB8AC3E}">
        <p14:creationId xmlns:p14="http://schemas.microsoft.com/office/powerpoint/2010/main" val="4065127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9F3BFACB-4636-4BC6-BE8E-2B8BC9877D35}" type="slidenum">
              <a:rPr lang="en-US" smtClean="0"/>
              <a:t>21</a:t>
            </a:fld>
            <a:endParaRPr lang="en-US"/>
          </a:p>
        </p:txBody>
      </p:sp>
    </p:spTree>
    <p:extLst>
      <p:ext uri="{BB962C8B-B14F-4D97-AF65-F5344CB8AC3E}">
        <p14:creationId xmlns:p14="http://schemas.microsoft.com/office/powerpoint/2010/main" val="2437796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22</a:t>
            </a:fld>
            <a:endParaRPr lang="en-US"/>
          </a:p>
        </p:txBody>
      </p:sp>
    </p:spTree>
    <p:extLst>
      <p:ext uri="{BB962C8B-B14F-4D97-AF65-F5344CB8AC3E}">
        <p14:creationId xmlns:p14="http://schemas.microsoft.com/office/powerpoint/2010/main" val="771363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230364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Nêu</a:t>
            </a:r>
            <a:r>
              <a:rPr lang="en-US" altLang="zh-CN" baseline="0" smtClean="0"/>
              <a:t> mục tiêu</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399099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smtClean="0"/>
              <a:t>Hoạt động 1: Ôn các bài tập đọc tuần 5, 6</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324956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Để</a:t>
            </a:r>
            <a:r>
              <a:rPr lang="en-US" altLang="zh-CN" baseline="0" smtClean="0"/>
              <a:t> nêu lại tên các bài tập đọc đã học ở tuần 5, 6, các em mở STV3 tập 1 phần mục lục trang 153 (tuần 5, 6). </a:t>
            </a:r>
          </a:p>
          <a:p>
            <a:r>
              <a:rPr lang="en-US" altLang="zh-CN" baseline="0" smtClean="0"/>
              <a:t>Các bạn có thể tạm dừng màn hình để tìm các bài tập đọc này nhé!</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886672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Đây</a:t>
            </a:r>
            <a:r>
              <a:rPr lang="en-US" altLang="zh-CN" baseline="0" smtClean="0"/>
              <a:t> là các bài tập đọc tuần 5, 6 thuộc chủ điểm Tới trường mà chúng ta đã học</a:t>
            </a:r>
          </a:p>
          <a:p>
            <a:r>
              <a:rPr lang="en-US" altLang="zh-CN" baseline="0" smtClean="0"/>
              <a:t>Các em đọc lại 1 lần tên 4 bài tập đọc (GV đọc tên 4 bài tập đọc)</a:t>
            </a:r>
          </a:p>
          <a:p>
            <a:r>
              <a:rPr lang="en-US" altLang="zh-CN" baseline="0" smtClean="0"/>
              <a:t>Chúng ta tiếp tục tiến hành phần ôn tập đọc và tìm hiểu bài </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336167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Qua</a:t>
            </a:r>
            <a:r>
              <a:rPr lang="en-US" baseline="0" smtClean="0"/>
              <a:t> trò chơi “Vòng quay may mắn:</a:t>
            </a:r>
          </a:p>
          <a:p>
            <a:r>
              <a:rPr lang="en-US" baseline="0" smtClean="0"/>
              <a:t>Luật chơi của chúng ta như sau:</a:t>
            </a:r>
          </a:p>
          <a:p>
            <a:r>
              <a:rPr lang="en-US" baseline="0" smtClean="0"/>
              <a:t>Ở đây có 1 vòng quay với rất nhiều điểm. Sau khi quay số, các bạn sẽ trả lời các câu hỏi. Nếu bạn nào đúng, hãy viết số điểm mình nhận được vào nháp. Để xem, khi kết thúc trò chơi, chúng ta sẽ được bao nhiêu điểm nhé! Các bạn đã sẵn sàng chưa? Chúng ta cùng bắt đầu trò chơi nha.</a:t>
            </a:r>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7</a:t>
            </a:fld>
            <a:endParaRPr lang="en-US"/>
          </a:p>
        </p:txBody>
      </p:sp>
    </p:spTree>
    <p:extLst>
      <p:ext uri="{BB962C8B-B14F-4D97-AF65-F5344CB8AC3E}">
        <p14:creationId xmlns:p14="http://schemas.microsoft.com/office/powerpoint/2010/main" val="215388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Bấm</a:t>
            </a:r>
            <a:r>
              <a:rPr lang="en-US" baseline="0" smtClean="0"/>
              <a:t> quay </a:t>
            </a:r>
            <a:r>
              <a:rPr lang="en-US" baseline="0" smtClean="0">
                <a:sym typeface="Wingdings" panose="05000000000000000000" pitchFamily="2" charset="2"/>
              </a:rPr>
              <a:t> click để dừng  đọc số điểm  Bấm câu 1</a:t>
            </a:r>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8</a:t>
            </a:fld>
            <a:endParaRPr lang="en-US"/>
          </a:p>
        </p:txBody>
      </p:sp>
    </p:spTree>
    <p:extLst>
      <p:ext uri="{BB962C8B-B14F-4D97-AF65-F5344CB8AC3E}">
        <p14:creationId xmlns:p14="http://schemas.microsoft.com/office/powerpoint/2010/main" val="113867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a:t>
            </a:r>
            <a:r>
              <a:rPr lang="en-US" baseline="0" smtClean="0"/>
              <a:t> câu hỏi </a:t>
            </a:r>
            <a:r>
              <a:rPr lang="en-US" baseline="0" smtClean="0">
                <a:sym typeface="Wingdings" panose="05000000000000000000" pitchFamily="2" charset="2"/>
              </a:rPr>
              <a:t> </a:t>
            </a:r>
            <a:r>
              <a:rPr lang="en-US" baseline="0" smtClean="0"/>
              <a:t>Chiếu đáp án </a:t>
            </a:r>
            <a:r>
              <a:rPr lang="en-US" baseline="0" smtClean="0">
                <a:sym typeface="Wingdings" panose="05000000000000000000" pitchFamily="2" charset="2"/>
              </a:rPr>
              <a:t> </a:t>
            </a:r>
            <a:r>
              <a:rPr lang="en-US" baseline="0" smtClean="0"/>
              <a:t>Chuyển slide</a:t>
            </a:r>
            <a:endParaRPr lang="en-US"/>
          </a:p>
        </p:txBody>
      </p:sp>
      <p:sp>
        <p:nvSpPr>
          <p:cNvPr id="4" name="Slide Number Placeholder 3"/>
          <p:cNvSpPr>
            <a:spLocks noGrp="1"/>
          </p:cNvSpPr>
          <p:nvPr>
            <p:ph type="sldNum" sz="quarter" idx="10"/>
          </p:nvPr>
        </p:nvSpPr>
        <p:spPr/>
        <p:txBody>
          <a:bodyPr/>
          <a:lstStyle/>
          <a:p>
            <a:fld id="{9F3BFACB-4636-4BC6-BE8E-2B8BC9877D35}" type="slidenum">
              <a:rPr lang="en-US" smtClean="0"/>
              <a:t>9</a:t>
            </a:fld>
            <a:endParaRPr lang="en-US"/>
          </a:p>
        </p:txBody>
      </p:sp>
    </p:spTree>
    <p:extLst>
      <p:ext uri="{BB962C8B-B14F-4D97-AF65-F5344CB8AC3E}">
        <p14:creationId xmlns:p14="http://schemas.microsoft.com/office/powerpoint/2010/main" val="3792616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A32C21-FD13-4697-ADCD-F9E33DDFF06F}" type="datetimeFigureOut">
              <a:rPr lang="vi-VN" smtClean="0"/>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26551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32C21-FD13-4697-ADCD-F9E33DDFF06F}" type="datetimeFigureOut">
              <a:rPr lang="vi-VN" smtClean="0"/>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42008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32C21-FD13-4697-ADCD-F9E33DDFF06F}" type="datetimeFigureOut">
              <a:rPr lang="vi-VN" smtClean="0"/>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202603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A32C21-FD13-4697-ADCD-F9E33DDFF06F}" type="datetimeFigureOut">
              <a:rPr lang="vi-VN" smtClean="0"/>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076186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011960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A32C21-FD13-4697-ADCD-F9E33DDFF06F}" type="datetimeFigureOut">
              <a:rPr lang="vi-VN" smtClean="0"/>
              <a:t>01/11/2021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908802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A32C21-FD13-4697-ADCD-F9E33DDFF06F}" type="datetimeFigureOut">
              <a:rPr lang="vi-VN" smtClean="0"/>
              <a:t>01/11/2021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3771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A32C21-FD13-4697-ADCD-F9E33DDFF06F}" type="datetimeFigureOut">
              <a:rPr lang="vi-VN" smtClean="0"/>
              <a:t>01/11/2021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593307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01/11/2021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512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01/11/2021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633243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01/11/2021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396683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01/11/2021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2455741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p3"/><Relationship Id="rId7" Type="http://schemas.openxmlformats.org/officeDocument/2006/relationships/image" Target="../media/image1.jp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16.gif"/><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5.gif"/><Relationship Id="rId5" Type="http://schemas.openxmlformats.org/officeDocument/2006/relationships/image" Target="../media/image13.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notesSlide" Target="../notesSlides/notesSlide10.xml"/><Relationship Id="rId9" Type="http://schemas.openxmlformats.org/officeDocument/2006/relationships/slide" Target="slide13.xml"/><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5.jp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16.gif"/><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5.gif"/><Relationship Id="rId5" Type="http://schemas.openxmlformats.org/officeDocument/2006/relationships/image" Target="../media/image13.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notesSlide" Target="../notesSlides/notesSlide12.xml"/><Relationship Id="rId9" Type="http://schemas.openxmlformats.org/officeDocument/2006/relationships/slide" Target="slide13.xml"/><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5.jp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16.gif"/><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5.gif"/><Relationship Id="rId5" Type="http://schemas.openxmlformats.org/officeDocument/2006/relationships/image" Target="../media/image13.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notesSlide" Target="../notesSlides/notesSlide14.xml"/><Relationship Id="rId9" Type="http://schemas.openxmlformats.org/officeDocument/2006/relationships/slide" Target="slide13.xml"/><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5.jp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16.gif"/><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5.gif"/><Relationship Id="rId5" Type="http://schemas.openxmlformats.org/officeDocument/2006/relationships/image" Target="../media/image13.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notesSlide" Target="../notesSlides/notesSlide16.xml"/><Relationship Id="rId9" Type="http://schemas.openxmlformats.org/officeDocument/2006/relationships/slide" Target="slide13.xml"/><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9.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16.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11" Type="http://schemas.openxmlformats.org/officeDocument/2006/relationships/image" Target="../media/image15.gif"/><Relationship Id="rId5" Type="http://schemas.openxmlformats.org/officeDocument/2006/relationships/image" Target="../media/image13.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notesSlide" Target="../notesSlides/notesSlide7.xml"/><Relationship Id="rId9" Type="http://schemas.openxmlformats.org/officeDocument/2006/relationships/slide" Target="slide13.xml"/><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16.gif"/><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5.gif"/><Relationship Id="rId5" Type="http://schemas.openxmlformats.org/officeDocument/2006/relationships/image" Target="../media/image13.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notesSlide" Target="../notesSlides/notesSlide8.xml"/><Relationship Id="rId9" Type="http://schemas.openxmlformats.org/officeDocument/2006/relationships/slide" Target="slide13.xml"/><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5.jp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075093FC-BF24-4FB4-B475-71E320FAB662}"/>
              </a:ext>
            </a:extLst>
          </p:cNvPr>
          <p:cNvSpPr/>
          <p:nvPr/>
        </p:nvSpPr>
        <p:spPr>
          <a:xfrm flipH="1">
            <a:off x="354012" y="342900"/>
            <a:ext cx="11482388" cy="6173786"/>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Shape 18">
            <a:extLst>
              <a:ext uri="{FF2B5EF4-FFF2-40B4-BE49-F238E27FC236}">
                <a16:creationId xmlns:a16="http://schemas.microsoft.com/office/drawing/2014/main" xmlns="" id="{11FC17EF-7CC2-4D5B-9FF0-23384E6BC399}"/>
              </a:ext>
            </a:extLst>
          </p:cNvPr>
          <p:cNvSpPr/>
          <p:nvPr/>
        </p:nvSpPr>
        <p:spPr>
          <a:xfrm>
            <a:off x="3661476" y="3441721"/>
            <a:ext cx="5237120" cy="882341"/>
          </a:xfrm>
          <a:prstGeom prst="roundRect">
            <a:avLst>
              <a:gd name="adj" fmla="val 50000"/>
            </a:avLst>
          </a:prstGeom>
          <a:solidFill>
            <a:srgbClr val="559AA9"/>
          </a:solidFill>
          <a:ln w="12700" cap="flat">
            <a:solidFill>
              <a:schemeClr val="bg1"/>
            </a:solid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Lớp 3</a:t>
            </a:r>
            <a:endParaRPr kumimoji="0" sz="4400" b="0" i="0" u="none" strike="noStrike" kern="0" cap="none" spc="0" normalizeH="0" baseline="0" noProof="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Subtitle 2">
            <a:extLst>
              <a:ext uri="{FF2B5EF4-FFF2-40B4-BE49-F238E27FC236}">
                <a16:creationId xmlns:a16="http://schemas.microsoft.com/office/drawing/2014/main" xmlns="" id="{355D6B4D-34E6-4E68-9381-6ABEB8D1DF6A}"/>
              </a:ext>
            </a:extLst>
          </p:cNvPr>
          <p:cNvSpPr txBox="1">
            <a:spLocks/>
          </p:cNvSpPr>
          <p:nvPr/>
        </p:nvSpPr>
        <p:spPr>
          <a:xfrm>
            <a:off x="4235266" y="2913807"/>
            <a:ext cx="3723098" cy="3228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dist"/>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18">
            <a:extLst>
              <a:ext uri="{FF2B5EF4-FFF2-40B4-BE49-F238E27FC236}">
                <a16:creationId xmlns:a16="http://schemas.microsoft.com/office/drawing/2014/main" xmlns="" id="{152B2108-A141-4AC4-AD98-2FC32AFDF079}"/>
              </a:ext>
            </a:extLst>
          </p:cNvPr>
          <p:cNvSpPr>
            <a:spLocks noChangeArrowheads="1"/>
          </p:cNvSpPr>
          <p:nvPr>
            <p:custDataLst>
              <p:tags r:id="rId1"/>
            </p:custDataLst>
          </p:nvPr>
        </p:nvSpPr>
        <p:spPr bwMode="auto">
          <a:xfrm>
            <a:off x="1622311" y="2429972"/>
            <a:ext cx="9315450"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altLang="zh-CN" sz="4800" b="1" spc="600" dirty="0" smtClean="0">
                <a:solidFill>
                  <a:srgbClr val="EC6E74"/>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HỌC ONLINE</a:t>
            </a:r>
            <a:endParaRPr lang="en-US" altLang="zh-CN" sz="4800" b="1" spc="600" dirty="0">
              <a:solidFill>
                <a:srgbClr val="EC6E74"/>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xmlns="" id="{E31B9AB8-DB9C-44D6-B1A9-9FC506821BA9}"/>
              </a:ext>
            </a:extLst>
          </p:cNvPr>
          <p:cNvSpPr txBox="1"/>
          <p:nvPr/>
        </p:nvSpPr>
        <p:spPr>
          <a:xfrm>
            <a:off x="3006840" y="619033"/>
            <a:ext cx="6176732" cy="1754326"/>
          </a:xfrm>
          <a:prstGeom prst="rect">
            <a:avLst/>
          </a:prstGeom>
          <a:noFill/>
        </p:spPr>
        <p:txBody>
          <a:bodyPr wrap="square" rtlCol="0">
            <a:spAutoFit/>
          </a:bodyPr>
          <a:lstStyle/>
          <a:p>
            <a:pPr algn="ctr"/>
            <a:r>
              <a:rPr lang="en-US" altLang="zh-CN" sz="5400" b="1" smtClean="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Chào mừng các em đã đến với</a:t>
            </a:r>
            <a:endParaRPr lang="zh-CN" altLang="en-US" sz="54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Media12">
            <a:hlinkClick r:id="" action="ppaction://media"/>
          </p:cNvPr>
          <p:cNvPicPr>
            <a:picLocks noChangeAspect="1"/>
          </p:cNvPicPr>
          <p:nvPr>
            <a:audioFile r:link="rId2"/>
            <p:extLst>
              <p:ext uri="{DAA4B4D4-6D71-4841-9C94-3DE7FCFB9230}">
                <p14:media xmlns:p14="http://schemas.microsoft.com/office/powerpoint/2010/main" r:embed="rId3">
                  <p14:trim end="167230.2"/>
                  <p14:fade in="2000" out="2000"/>
                </p14:media>
              </p:ext>
            </p:extLst>
          </p:nvPr>
        </p:nvPicPr>
        <p:blipFill>
          <a:blip r:embed="rId8"/>
          <a:stretch>
            <a:fillRect/>
          </a:stretch>
        </p:blipFill>
        <p:spPr>
          <a:xfrm>
            <a:off x="-762000" y="342900"/>
            <a:ext cx="609600" cy="609600"/>
          </a:xfrm>
          <a:prstGeom prst="rect">
            <a:avLst/>
          </a:prstGeom>
        </p:spPr>
      </p:pic>
      <p:sp>
        <p:nvSpPr>
          <p:cNvPr id="12" name="18">
            <a:extLst>
              <a:ext uri="{FF2B5EF4-FFF2-40B4-BE49-F238E27FC236}">
                <a16:creationId xmlns:a16="http://schemas.microsoft.com/office/drawing/2014/main" xmlns="" id="{152B2108-A141-4AC4-AD98-2FC32AFDF079}"/>
              </a:ext>
            </a:extLst>
          </p:cNvPr>
          <p:cNvSpPr>
            <a:spLocks noChangeArrowheads="1"/>
          </p:cNvSpPr>
          <p:nvPr>
            <p:custDataLst>
              <p:tags r:id="rId4"/>
            </p:custDataLst>
          </p:nvPr>
        </p:nvSpPr>
        <p:spPr bwMode="auto">
          <a:xfrm>
            <a:off x="2101622" y="1564237"/>
            <a:ext cx="8356828" cy="221599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TIẾNG VIỆT</a:t>
            </a:r>
          </a:p>
          <a:p>
            <a:pPr lvl="0" algn="ctr" fontAlgn="base">
              <a:spcBef>
                <a:spcPct val="0"/>
              </a:spcBef>
              <a:spcAft>
                <a:spcPct val="0"/>
              </a:spcAft>
            </a:pP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ÔN TẬP GIỮA KÌ I</a:t>
            </a:r>
          </a:p>
          <a:p>
            <a:pPr lvl="0" algn="ctr" fontAlgn="base">
              <a:spcBef>
                <a:spcPct val="0"/>
              </a:spcBef>
              <a:spcAft>
                <a:spcPct val="0"/>
              </a:spcAft>
            </a:pP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4800" b="1" spc="600" dirty="0" err="1"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5)</a:t>
            </a:r>
            <a:endParaRPr lang="en-US" altLang="zh-CN" sz="4800" b="1" spc="600" dirty="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62664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ppt_x</p:attrName>
                                        </p:attrNameLst>
                                      </p:cBhvr>
                                      <p:tavLst>
                                        <p:tav tm="0">
                                          <p:val>
                                            <p:strVal val="#ppt_x"/>
                                          </p:val>
                                        </p:tav>
                                        <p:tav tm="100000">
                                          <p:val>
                                            <p:strVal val="#ppt_x"/>
                                          </p:val>
                                        </p:tav>
                                      </p:tavLst>
                                    </p:anim>
                                    <p:anim calcmode="lin" valueType="num">
                                      <p:cBhvr>
                                        <p:cTn id="19" dur="2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3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2000" fill="hold"/>
                                        <p:tgtEl>
                                          <p:spTgt spid="9"/>
                                        </p:tgtEl>
                                        <p:attrNameLst>
                                          <p:attrName>ppt_w</p:attrName>
                                        </p:attrNameLst>
                                      </p:cBhvr>
                                      <p:tavLst>
                                        <p:tav tm="0">
                                          <p:val>
                                            <p:fltVal val="0"/>
                                          </p:val>
                                        </p:tav>
                                        <p:tav tm="100000">
                                          <p:val>
                                            <p:strVal val="#ppt_w"/>
                                          </p:val>
                                        </p:tav>
                                      </p:tavLst>
                                    </p:anim>
                                    <p:anim calcmode="lin" valueType="num">
                                      <p:cBhvr>
                                        <p:cTn id="24" dur="2000" fill="hold"/>
                                        <p:tgtEl>
                                          <p:spTgt spid="9"/>
                                        </p:tgtEl>
                                        <p:attrNameLst>
                                          <p:attrName>ppt_h</p:attrName>
                                        </p:attrNameLst>
                                      </p:cBhvr>
                                      <p:tavLst>
                                        <p:tav tm="0">
                                          <p:val>
                                            <p:fltVal val="0"/>
                                          </p:val>
                                        </p:tav>
                                        <p:tav tm="100000">
                                          <p:val>
                                            <p:strVal val="#ppt_h"/>
                                          </p:val>
                                        </p:tav>
                                      </p:tavLst>
                                    </p:anim>
                                    <p:anim calcmode="lin" valueType="num">
                                      <p:cBhvr>
                                        <p:cTn id="25" dur="2000" fill="hold"/>
                                        <p:tgtEl>
                                          <p:spTgt spid="9"/>
                                        </p:tgtEl>
                                        <p:attrNameLst>
                                          <p:attrName>style.rotation</p:attrName>
                                        </p:attrNameLst>
                                      </p:cBhvr>
                                      <p:tavLst>
                                        <p:tav tm="0">
                                          <p:val>
                                            <p:fltVal val="90"/>
                                          </p:val>
                                        </p:tav>
                                        <p:tav tm="100000">
                                          <p:val>
                                            <p:fltVal val="0"/>
                                          </p:val>
                                        </p:tav>
                                      </p:tavLst>
                                    </p:anim>
                                    <p:animEffect transition="in" filter="fade">
                                      <p:cBhvr>
                                        <p:cTn id="26" dur="2000"/>
                                        <p:tgtEl>
                                          <p:spTgt spid="9"/>
                                        </p:tgtEl>
                                      </p:cBhvr>
                                    </p:animEffect>
                                  </p:childTnLst>
                                </p:cTn>
                              </p:par>
                            </p:childTnLst>
                          </p:cTn>
                        </p:par>
                        <p:par>
                          <p:cTn id="27" fill="hold">
                            <p:stCondLst>
                              <p:cond delay="5000"/>
                            </p:stCondLst>
                            <p:childTnLst>
                              <p:par>
                                <p:cTn id="28" presetID="53" presetClass="entr" presetSubtype="16"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Effect transition="in" filter="fade">
                                      <p:cBhvr>
                                        <p:cTn id="32" dur="1000"/>
                                        <p:tgtEl>
                                          <p:spTgt spid="7"/>
                                        </p:tgtEl>
                                      </p:cBhvr>
                                    </p:animEffect>
                                  </p:childTnLst>
                                </p:cTn>
                              </p:par>
                            </p:childTnLst>
                          </p:cTn>
                        </p:par>
                        <p:par>
                          <p:cTn id="33" fill="hold">
                            <p:stCondLst>
                              <p:cond delay="6000"/>
                            </p:stCondLst>
                            <p:childTnLst>
                              <p:par>
                                <p:cTn id="34" presetID="22" presetClass="entr" presetSubtype="8" fill="hold" grpId="0" nodeType="afterEffect" nodePh="1">
                                  <p:stCondLst>
                                    <p:cond delay="0"/>
                                  </p:stCondLst>
                                  <p:endCondLst>
                                    <p:cond evt="begin" delay="0">
                                      <p:tn val="34"/>
                                    </p:cond>
                                  </p:end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1000"/>
                                        <p:tgtEl>
                                          <p:spTgt spid="8"/>
                                        </p:tgtEl>
                                      </p:cBhvr>
                                    </p:animEffect>
                                  </p:childTnLst>
                                </p:cTn>
                              </p:par>
                            </p:childTnLst>
                          </p:cTn>
                        </p:par>
                        <p:par>
                          <p:cTn id="37" fill="hold">
                            <p:stCondLst>
                              <p:cond delay="7000"/>
                            </p:stCondLst>
                            <p:childTnLst>
                              <p:par>
                                <p:cTn id="38" presetID="10" presetClass="exit" presetSubtype="0" fill="hold" grpId="1" nodeType="after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nodePh="1">
                                  <p:stCondLst>
                                    <p:cond delay="0"/>
                                  </p:stCondLst>
                                  <p:endCondLst>
                                    <p:cond evt="begin" delay="0">
                                      <p:tn val="47"/>
                                    </p:cond>
                                  </p:end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7500"/>
                            </p:stCondLst>
                            <p:childTnLst>
                              <p:par>
                                <p:cTn id="51" presetID="42"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750"/>
                                        <p:tgtEl>
                                          <p:spTgt spid="12"/>
                                        </p:tgtEl>
                                      </p:cBhvr>
                                    </p:animEffect>
                                    <p:anim calcmode="lin" valueType="num">
                                      <p:cBhvr>
                                        <p:cTn id="54" dur="750" fill="hold"/>
                                        <p:tgtEl>
                                          <p:spTgt spid="12"/>
                                        </p:tgtEl>
                                        <p:attrNameLst>
                                          <p:attrName>ppt_x</p:attrName>
                                        </p:attrNameLst>
                                      </p:cBhvr>
                                      <p:tavLst>
                                        <p:tav tm="0">
                                          <p:val>
                                            <p:strVal val="#ppt_x"/>
                                          </p:val>
                                        </p:tav>
                                        <p:tav tm="100000">
                                          <p:val>
                                            <p:strVal val="#ppt_x"/>
                                          </p:val>
                                        </p:tav>
                                      </p:tavLst>
                                    </p:anim>
                                    <p:anim calcmode="lin" valueType="num">
                                      <p:cBhvr>
                                        <p:cTn id="55"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4" grpId="0" animBg="1"/>
      <p:bldP spid="7" grpId="0" animBg="1"/>
      <p:bldP spid="7" grpId="1" animBg="1"/>
      <p:bldP spid="8" grpId="0"/>
      <p:bldP spid="8" grpId="1"/>
      <p:bldP spid="9" grpId="0"/>
      <p:bldP spid="9" grpId="1"/>
      <p:bldP spid="10" grpId="0"/>
      <p:bldP spid="10" grpId="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9652"/>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4636530" y="5956268"/>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489567" y="2847376"/>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987484" y="2847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1512038"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987484"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65550"/>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84387"/>
            <a:ext cx="1354214" cy="1155064"/>
          </a:xfrm>
          <a:prstGeom prst="rect">
            <a:avLst/>
          </a:prstGeom>
        </p:spPr>
      </p:pic>
      <p:pic>
        <p:nvPicPr>
          <p:cNvPr id="3" name="vongquay">
            <a:hlinkClick r:id="" action="ppaction://media"/>
          </p:cNvPr>
          <p:cNvPicPr>
            <a:picLocks noChangeAspect="1"/>
          </p:cNvPicPr>
          <p:nvPr>
            <a:audioFile r:link="rId1"/>
            <p:extLst>
              <p:ext uri="{DAA4B4D4-6D71-4841-9C94-3DE7FCFB9230}">
                <p14:media xmlns:p14="http://schemas.microsoft.com/office/powerpoint/2010/main" r:embed="rId2">
                  <p14:trim end="20406.5306"/>
                  <p14:fade out="1000"/>
                </p14:media>
              </p:ext>
            </p:extLst>
          </p:nvPr>
        </p:nvPicPr>
        <p:blipFill>
          <a:blip r:embed="rId14"/>
          <a:stretch>
            <a:fillRect/>
          </a:stretch>
        </p:blipFill>
        <p:spPr>
          <a:xfrm>
            <a:off x="9714152" y="-1106691"/>
            <a:ext cx="609600" cy="609600"/>
          </a:xfrm>
          <a:prstGeom prst="rect">
            <a:avLst/>
          </a:prstGeom>
        </p:spPr>
      </p:pic>
      <p:sp>
        <p:nvSpPr>
          <p:cNvPr id="31" name="Isosceles Triangle 3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15" action="ppaction://hlinksldjump"/>
          </p:cNvPr>
          <p:cNvSpPr/>
          <p:nvPr/>
        </p:nvSpPr>
        <p:spPr>
          <a:xfrm rot="5400000">
            <a:off x="11351621" y="2173491"/>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11073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10000"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000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65"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633046" y="136246"/>
            <a:ext cx="1125415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9588" algn="just">
              <a:defRPr/>
            </a:pP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2.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Đọc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đoạn </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1</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i="1" smtClean="0">
                <a:solidFill>
                  <a:srgbClr val="7030A0"/>
                </a:solidFill>
                <a:latin typeface="Tahoma" panose="020B0604030504040204" pitchFamily="34" charset="0"/>
                <a:ea typeface="Tahoma" panose="020B0604030504040204" pitchFamily="34" charset="0"/>
                <a:cs typeface="Tahoma" panose="020B0604030504040204" pitchFamily="34" charset="0"/>
              </a:rPr>
              <a:t>(Từ đầu đến </a:t>
            </a:r>
            <a:r>
              <a:rPr lang="en-US" sz="3200" b="1" i="1">
                <a:solidFill>
                  <a:srgbClr val="7030A0"/>
                </a:solidFill>
                <a:latin typeface="Tahoma" panose="020B0604030504040204" pitchFamily="34" charset="0"/>
                <a:ea typeface="Tahoma" panose="020B0604030504040204" pitchFamily="34" charset="0"/>
                <a:cs typeface="Tahoma" panose="020B0604030504040204" pitchFamily="34" charset="0"/>
              </a:rPr>
              <a:t>lấm tấm mồ </a:t>
            </a:r>
            <a:r>
              <a:rPr lang="en-US" sz="3200" b="1" i="1" smtClean="0">
                <a:solidFill>
                  <a:srgbClr val="7030A0"/>
                </a:solidFill>
                <a:latin typeface="Tahoma" panose="020B0604030504040204" pitchFamily="34" charset="0"/>
                <a:ea typeface="Tahoma" panose="020B0604030504040204" pitchFamily="34" charset="0"/>
                <a:cs typeface="Tahoma" panose="020B0604030504040204" pitchFamily="34" charset="0"/>
              </a:rPr>
              <a:t>hôi)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bài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tập đọc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Cuộc họp của chữ viết</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trang </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44</a:t>
            </a:r>
          </a:p>
          <a:p>
            <a:pPr marL="509588" algn="just">
              <a:defRPr/>
            </a:pPr>
            <a:r>
              <a:rPr lang="vi-VN" sz="3200" b="1" i="1" smtClean="0">
                <a:solidFill>
                  <a:srgbClr val="7030A0"/>
                </a:solidFill>
                <a:latin typeface="Tahoma" panose="020B0604030504040204" pitchFamily="34" charset="0"/>
                <a:ea typeface="Tahoma" panose="020B0604030504040204" pitchFamily="34" charset="0"/>
                <a:cs typeface="Tahoma" panose="020B0604030504040204" pitchFamily="34" charset="0"/>
              </a:rPr>
              <a:t>Chọn </a:t>
            </a:r>
            <a:r>
              <a:rPr lang="vi-VN" sz="3200" b="1" i="1">
                <a:solidFill>
                  <a:srgbClr val="7030A0"/>
                </a:solidFill>
                <a:latin typeface="Tahoma" panose="020B0604030504040204" pitchFamily="34" charset="0"/>
                <a:ea typeface="Tahoma" panose="020B0604030504040204" pitchFamily="34" charset="0"/>
                <a:cs typeface="Tahoma" panose="020B0604030504040204" pitchFamily="34" charset="0"/>
              </a:rPr>
              <a:t>đáp án trả lời đúng: </a:t>
            </a:r>
            <a:r>
              <a:rPr lang="en-US" sz="3200" b="1" i="1" smtClean="0">
                <a:solidFill>
                  <a:srgbClr val="FF0000"/>
                </a:solidFill>
                <a:latin typeface="Tahoma" panose="020B0604030504040204" pitchFamily="34" charset="0"/>
                <a:ea typeface="Tahoma" panose="020B0604030504040204" pitchFamily="34" charset="0"/>
                <a:cs typeface="Tahoma" panose="020B0604030504040204" pitchFamily="34" charset="0"/>
              </a:rPr>
              <a:t>C</a:t>
            </a:r>
            <a:r>
              <a:rPr lang="vi-VN" sz="3200" b="1" i="1" smtClean="0">
                <a:solidFill>
                  <a:srgbClr val="FF0000"/>
                </a:solidFill>
                <a:latin typeface="Tahoma" panose="020B0604030504040204" pitchFamily="34" charset="0"/>
                <a:ea typeface="Tahoma" panose="020B0604030504040204" pitchFamily="34" charset="0"/>
                <a:cs typeface="Tahoma" panose="020B0604030504040204" pitchFamily="34" charset="0"/>
              </a:rPr>
              <a:t>ác </a:t>
            </a:r>
            <a:r>
              <a:rPr lang="vi-VN" sz="3200" b="1" i="1">
                <a:solidFill>
                  <a:srgbClr val="FF0000"/>
                </a:solidFill>
                <a:latin typeface="Tahoma" panose="020B0604030504040204" pitchFamily="34" charset="0"/>
                <a:ea typeface="Tahoma" panose="020B0604030504040204" pitchFamily="34" charset="0"/>
                <a:cs typeface="Tahoma" panose="020B0604030504040204" pitchFamily="34" charset="0"/>
              </a:rPr>
              <a:t>chữ cái và dấu câu họp bàn việc gì?</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191159"/>
            <a:ext cx="1626236" cy="1990149"/>
          </a:xfrm>
          <a:prstGeom prst="rect">
            <a:avLst/>
          </a:prstGeom>
        </p:spPr>
      </p:pic>
      <p:sp>
        <p:nvSpPr>
          <p:cNvPr id="8" name="Rounded Rectangle 7"/>
          <p:cNvSpPr/>
          <p:nvPr/>
        </p:nvSpPr>
        <p:spPr>
          <a:xfrm>
            <a:off x="329784" y="2408434"/>
            <a:ext cx="11557415" cy="649560"/>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a:t>
            </a:r>
            <a:r>
              <a:rPr lang="vi-VN" sz="3200" b="1">
                <a:solidFill>
                  <a:schemeClr val="bg1"/>
                </a:solidFill>
                <a:latin typeface="Tahoma" panose="020B0604030504040204" pitchFamily="34" charset="0"/>
                <a:ea typeface="Tahoma" panose="020B0604030504040204" pitchFamily="34" charset="0"/>
                <a:cs typeface="Tahoma" panose="020B0604030504040204" pitchFamily="34" charset="0"/>
              </a:rPr>
              <a:t>. Bàn về việc giúp đỡ bạn Hoàng trong học tập.</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329783" y="4047836"/>
            <a:ext cx="11557415" cy="649560"/>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C. Bàn về việc bạn Hoàng viết chữ rất ẩu.</a:t>
            </a:r>
            <a:endParaRPr lang="en-US" sz="3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329783" y="3202044"/>
            <a:ext cx="11557415" cy="684157"/>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B</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 Bàn về việc giúp đỡ bạn Hoàng biết cách chấm câu.</a:t>
            </a:r>
            <a:endParaRPr lang="en-US" sz="3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7">
            <a:extLst>
              <a:ext uri="{28A0092B-C50C-407E-A947-70E740481C1C}">
                <a14:useLocalDpi xmlns:a14="http://schemas.microsoft.com/office/drawing/2010/main" val="0"/>
              </a:ext>
            </a:extLst>
          </a:blip>
          <a:srcRect t="67224" r="57916"/>
          <a:stretch/>
        </p:blipFill>
        <p:spPr>
          <a:xfrm>
            <a:off x="503" y="4991724"/>
            <a:ext cx="6101359" cy="1866276"/>
          </a:xfrm>
          <a:prstGeom prst="rect">
            <a:avLst/>
          </a:prstGeom>
        </p:spPr>
      </p:pic>
    </p:spTree>
    <p:extLst>
      <p:ext uri="{BB962C8B-B14F-4D97-AF65-F5344CB8AC3E}">
        <p14:creationId xmlns:p14="http://schemas.microsoft.com/office/powerpoint/2010/main" val="4145525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0"/>
                                        </p:tgtEl>
                                        <p:attrNameLst>
                                          <p:attrName>fillcolor</p:attrName>
                                        </p:attrNameLst>
                                      </p:cBhvr>
                                      <p:to>
                                        <a:srgbClr val="FF292E"/>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par>
                                <p:cTn id="41" presetID="26" presetClass="emph" presetSubtype="0" fill="hold" grpId="1" nodeType="with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9652"/>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4678377" y="593187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489567" y="2847376"/>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987484" y="2847376"/>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1512038"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987484"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65550"/>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84387"/>
            <a:ext cx="1354214" cy="1155064"/>
          </a:xfrm>
          <a:prstGeom prst="rect">
            <a:avLst/>
          </a:prstGeom>
        </p:spPr>
      </p:pic>
      <p:pic>
        <p:nvPicPr>
          <p:cNvPr id="3" name="vongquay">
            <a:hlinkClick r:id="" action="ppaction://media"/>
          </p:cNvPr>
          <p:cNvPicPr>
            <a:picLocks noChangeAspect="1"/>
          </p:cNvPicPr>
          <p:nvPr>
            <a:audioFile r:link="rId1"/>
            <p:extLst>
              <p:ext uri="{DAA4B4D4-6D71-4841-9C94-3DE7FCFB9230}">
                <p14:media xmlns:p14="http://schemas.microsoft.com/office/powerpoint/2010/main" r:embed="rId2">
                  <p14:trim end="20406.5306"/>
                  <p14:fade out="1000"/>
                </p14:media>
              </p:ext>
            </p:extLst>
          </p:nvPr>
        </p:nvPicPr>
        <p:blipFill>
          <a:blip r:embed="rId14"/>
          <a:stretch>
            <a:fillRect/>
          </a:stretch>
        </p:blipFill>
        <p:spPr>
          <a:xfrm>
            <a:off x="9714152" y="-1106691"/>
            <a:ext cx="609600" cy="609600"/>
          </a:xfrm>
          <a:prstGeom prst="rect">
            <a:avLst/>
          </a:prstGeom>
        </p:spPr>
      </p:pic>
      <p:sp>
        <p:nvSpPr>
          <p:cNvPr id="31" name="Isosceles Triangle 3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15" action="ppaction://hlinksldjump"/>
          </p:cNvPr>
          <p:cNvSpPr/>
          <p:nvPr/>
        </p:nvSpPr>
        <p:spPr>
          <a:xfrm rot="5400000">
            <a:off x="11351621" y="2173491"/>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3342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10000"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8"/>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8"/>
                                        </p:tgtEl>
                                        <p:attrNameLst>
                                          <p:attrName>fillcolor</p:attrName>
                                        </p:attrNameLst>
                                      </p:cBhvr>
                                      <p:to>
                                        <a:srgbClr val="000000"/>
                                      </p:to>
                                    </p:animClr>
                                    <p:set>
                                      <p:cBhvr>
                                        <p:cTn id="163" dur="500" fill="hold"/>
                                        <p:tgtEl>
                                          <p:spTgt spid="28"/>
                                        </p:tgtEl>
                                        <p:attrNameLst>
                                          <p:attrName>fill.type</p:attrName>
                                        </p:attrNameLst>
                                      </p:cBhvr>
                                      <p:to>
                                        <p:strVal val="solid"/>
                                      </p:to>
                                    </p:set>
                                    <p:set>
                                      <p:cBhvr>
                                        <p:cTn id="164"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65"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597876" y="136246"/>
            <a:ext cx="11236569"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1025" lvl="0" algn="just">
              <a:defRPr/>
            </a:pP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3.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Đọc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đoạn </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4</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 bài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tập đọc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Bài tập làm văn</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trang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4</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6</a:t>
            </a:r>
            <a:endParaRPr lang="vi-VN" sz="3200" b="1">
              <a:solidFill>
                <a:srgbClr val="7030A0"/>
              </a:solidFill>
              <a:latin typeface="Tahoma" panose="020B0604030504040204" pitchFamily="34" charset="0"/>
              <a:ea typeface="Tahoma" panose="020B0604030504040204" pitchFamily="34" charset="0"/>
              <a:cs typeface="Tahoma" panose="020B0604030504040204" pitchFamily="34" charset="0"/>
            </a:endParaRPr>
          </a:p>
          <a:p>
            <a:pPr marL="581025" lvl="0" algn="just">
              <a:defRPr/>
            </a:pPr>
            <a:r>
              <a:rPr lang="vi-VN" sz="3200" b="1" i="1">
                <a:solidFill>
                  <a:srgbClr val="7030A0"/>
                </a:solidFill>
                <a:latin typeface="Tahoma" panose="020B0604030504040204" pitchFamily="34" charset="0"/>
                <a:ea typeface="Tahoma" panose="020B0604030504040204" pitchFamily="34" charset="0"/>
                <a:cs typeface="Tahoma" panose="020B0604030504040204" pitchFamily="34" charset="0"/>
              </a:rPr>
              <a:t>Chọn đáp án trả lời đúng: </a:t>
            </a:r>
            <a:r>
              <a:rPr lang="en-US" sz="3200" b="1" i="1" smtClean="0">
                <a:solidFill>
                  <a:srgbClr val="FF0000"/>
                </a:solidFill>
                <a:latin typeface="Tahoma" panose="020B0604030504040204" pitchFamily="34" charset="0"/>
                <a:ea typeface="Tahoma" panose="020B0604030504040204" pitchFamily="34" charset="0"/>
                <a:cs typeface="Tahoma" panose="020B0604030504040204" pitchFamily="34" charset="0"/>
              </a:rPr>
              <a:t>V</a:t>
            </a:r>
            <a:r>
              <a:rPr lang="vi-VN" sz="3200" b="1" i="1" smtClean="0">
                <a:solidFill>
                  <a:srgbClr val="FF0000"/>
                </a:solidFill>
                <a:latin typeface="Tahoma" panose="020B0604030504040204" pitchFamily="34" charset="0"/>
                <a:ea typeface="Tahoma" panose="020B0604030504040204" pitchFamily="34" charset="0"/>
                <a:cs typeface="Tahoma" panose="020B0604030504040204" pitchFamily="34" charset="0"/>
              </a:rPr>
              <a:t>ì </a:t>
            </a:r>
            <a:r>
              <a:rPr lang="vi-VN" sz="3200" b="1" i="1">
                <a:solidFill>
                  <a:srgbClr val="FF0000"/>
                </a:solidFill>
                <a:latin typeface="Tahoma" panose="020B0604030504040204" pitchFamily="34" charset="0"/>
                <a:ea typeface="Tahoma" panose="020B0604030504040204" pitchFamily="34" charset="0"/>
                <a:cs typeface="Tahoma" panose="020B0604030504040204" pitchFamily="34" charset="0"/>
              </a:rPr>
              <a:t>sao Cô-li-a vui vẻ làm theo lời mẹ?</a:t>
            </a:r>
            <a:endPar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191159"/>
            <a:ext cx="1626236" cy="1990149"/>
          </a:xfrm>
          <a:prstGeom prst="rect">
            <a:avLst/>
          </a:prstGeom>
        </p:spPr>
      </p:pic>
      <p:sp>
        <p:nvSpPr>
          <p:cNvPr id="8" name="Rounded Rectangle 7"/>
          <p:cNvSpPr/>
          <p:nvPr/>
        </p:nvSpPr>
        <p:spPr>
          <a:xfrm>
            <a:off x="286242" y="2408434"/>
            <a:ext cx="11688045" cy="649560"/>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a:t>
            </a:r>
            <a:r>
              <a:rPr lang="vi-VN" sz="3200" b="1">
                <a:solidFill>
                  <a:schemeClr val="bg1"/>
                </a:solidFill>
                <a:latin typeface="Tahoma" panose="020B0604030504040204" pitchFamily="34" charset="0"/>
                <a:ea typeface="Tahoma" panose="020B0604030504040204" pitchFamily="34" charset="0"/>
                <a:cs typeface="Tahoma" panose="020B0604030504040204" pitchFamily="34" charset="0"/>
              </a:rPr>
              <a:t>. Vì </a:t>
            </a:r>
            <a:r>
              <a:rPr lang="vi-VN" sz="3200" b="1" smtClean="0">
                <a:solidFill>
                  <a:schemeClr val="bg1"/>
                </a:solidFill>
                <a:latin typeface="Tahoma" panose="020B0604030504040204" pitchFamily="34" charset="0"/>
                <a:ea typeface="Tahoma" panose="020B0604030504040204" pitchFamily="34" charset="0"/>
                <a:cs typeface="Tahoma" panose="020B0604030504040204" pitchFamily="34" charset="0"/>
              </a:rPr>
              <a:t>đó</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smtClean="0">
                <a:solidFill>
                  <a:schemeClr val="bg1"/>
                </a:solidFill>
                <a:latin typeface="Tahoma" panose="020B0604030504040204" pitchFamily="34" charset="0"/>
                <a:ea typeface="Tahoma" panose="020B0604030504040204" pitchFamily="34" charset="0"/>
                <a:cs typeface="Tahoma" panose="020B0604030504040204" pitchFamily="34" charset="0"/>
              </a:rPr>
              <a:t>là </a:t>
            </a:r>
            <a:r>
              <a:rPr lang="vi-VN" sz="3200" b="1">
                <a:solidFill>
                  <a:schemeClr val="bg1"/>
                </a:solidFill>
                <a:latin typeface="Tahoma" panose="020B0604030504040204" pitchFamily="34" charset="0"/>
                <a:ea typeface="Tahoma" panose="020B0604030504040204" pitchFamily="34" charset="0"/>
                <a:cs typeface="Tahoma" panose="020B0604030504040204" pitchFamily="34" charset="0"/>
              </a:rPr>
              <a:t>điều mà Cô-li-a đã viết trong bài tập làm </a:t>
            </a:r>
            <a:r>
              <a:rPr lang="vi-VN" sz="3200" b="1" smtClean="0">
                <a:solidFill>
                  <a:schemeClr val="bg1"/>
                </a:solidFill>
                <a:latin typeface="Tahoma" panose="020B0604030504040204" pitchFamily="34" charset="0"/>
                <a:ea typeface="Tahoma" panose="020B0604030504040204" pitchFamily="34" charset="0"/>
                <a:cs typeface="Tahoma" panose="020B0604030504040204" pitchFamily="34" charset="0"/>
              </a:rPr>
              <a:t>văn</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286241" y="3946238"/>
            <a:ext cx="11688046" cy="1003398"/>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C</a:t>
            </a: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 Vì đó là điều mà Cô-li-a đã kể cho các bạn nghe ở trên </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lớp.</a:t>
            </a:r>
            <a:endParaRPr lang="en-US" sz="3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286241" y="3158502"/>
            <a:ext cx="11688046" cy="684157"/>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B. Vì đó là điều mà Cô-li-a từng muốn </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làm.</a:t>
            </a:r>
            <a:endParaRPr lang="en-US" sz="3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7">
            <a:extLst>
              <a:ext uri="{28A0092B-C50C-407E-A947-70E740481C1C}">
                <a14:useLocalDpi xmlns:a14="http://schemas.microsoft.com/office/drawing/2010/main" val="0"/>
              </a:ext>
            </a:extLst>
          </a:blip>
          <a:srcRect t="67224" r="57916"/>
          <a:stretch/>
        </p:blipFill>
        <p:spPr>
          <a:xfrm>
            <a:off x="503" y="4991724"/>
            <a:ext cx="6101359" cy="1866276"/>
          </a:xfrm>
          <a:prstGeom prst="rect">
            <a:avLst/>
          </a:prstGeom>
        </p:spPr>
      </p:pic>
      <p:pic>
        <p:nvPicPr>
          <p:cNvPr id="1025" name="DefaultOcx"/>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608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3" presetID="37"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FF292E"/>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par>
                                <p:cTn id="41" presetID="26" presetClass="emph" presetSubtype="0" fill="hold" grpId="1" nodeType="withEffect">
                                  <p:stCondLst>
                                    <p:cond delay="0"/>
                                  </p:stCondLst>
                                  <p:childTnLst>
                                    <p:animEffect transition="out" filter="fade">
                                      <p:cBhvr>
                                        <p:cTn id="42" dur="500" tmFilter="0, 0; .2, .5; .8, .5; 1, 0"/>
                                        <p:tgtEl>
                                          <p:spTgt spid="8"/>
                                        </p:tgtEl>
                                      </p:cBhvr>
                                    </p:animEffect>
                                    <p:animScale>
                                      <p:cBhvr>
                                        <p:cTn id="43"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9652"/>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4636530" y="593187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489567" y="2847376"/>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987484" y="2847376"/>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1512038" y="4337938"/>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987484"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65550"/>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84387"/>
            <a:ext cx="1354214" cy="1155064"/>
          </a:xfrm>
          <a:prstGeom prst="rect">
            <a:avLst/>
          </a:prstGeom>
        </p:spPr>
      </p:pic>
      <p:pic>
        <p:nvPicPr>
          <p:cNvPr id="3" name="vongquay">
            <a:hlinkClick r:id="" action="ppaction://media"/>
          </p:cNvPr>
          <p:cNvPicPr>
            <a:picLocks noChangeAspect="1"/>
          </p:cNvPicPr>
          <p:nvPr>
            <a:audioFile r:link="rId1"/>
            <p:extLst>
              <p:ext uri="{DAA4B4D4-6D71-4841-9C94-3DE7FCFB9230}">
                <p14:media xmlns:p14="http://schemas.microsoft.com/office/powerpoint/2010/main" r:embed="rId2">
                  <p14:trim end="20406.5306"/>
                  <p14:fade out="1000"/>
                </p14:media>
              </p:ext>
            </p:extLst>
          </p:nvPr>
        </p:nvPicPr>
        <p:blipFill>
          <a:blip r:embed="rId14"/>
          <a:stretch>
            <a:fillRect/>
          </a:stretch>
        </p:blipFill>
        <p:spPr>
          <a:xfrm>
            <a:off x="9714152" y="-1106691"/>
            <a:ext cx="609600" cy="609600"/>
          </a:xfrm>
          <a:prstGeom prst="rect">
            <a:avLst/>
          </a:prstGeom>
        </p:spPr>
      </p:pic>
      <p:sp>
        <p:nvSpPr>
          <p:cNvPr id="31" name="Isosceles Triangle 3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15" action="ppaction://hlinksldjump"/>
          </p:cNvPr>
          <p:cNvSpPr/>
          <p:nvPr/>
        </p:nvSpPr>
        <p:spPr>
          <a:xfrm rot="5400000">
            <a:off x="11351621" y="2173491"/>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61040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10000"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3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35"/>
                                        </p:tgtEl>
                                        <p:attrNameLst>
                                          <p:attrName>fillcolor</p:attrName>
                                        </p:attrNameLst>
                                      </p:cBhvr>
                                      <p:to>
                                        <a:srgbClr val="000000"/>
                                      </p:to>
                                    </p:animClr>
                                    <p:set>
                                      <p:cBhvr>
                                        <p:cTn id="163" dur="500" fill="hold"/>
                                        <p:tgtEl>
                                          <p:spTgt spid="35"/>
                                        </p:tgtEl>
                                        <p:attrNameLst>
                                          <p:attrName>fill.type</p:attrName>
                                        </p:attrNameLst>
                                      </p:cBhvr>
                                      <p:to>
                                        <p:strVal val="solid"/>
                                      </p:to>
                                    </p:set>
                                    <p:set>
                                      <p:cBhvr>
                                        <p:cTn id="164"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65"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732168" y="165743"/>
            <a:ext cx="11155029"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1488" lvl="0" algn="just">
              <a:defRPr/>
            </a:pP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4.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Đọc bài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tập đọc </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Nhớ lại buổi đầu đi học</a:t>
            </a:r>
            <a:r>
              <a:rPr lang="vi-VN" sz="3200" b="1" smtClean="0">
                <a:solidFill>
                  <a:srgbClr val="7030A0"/>
                </a:solidFill>
                <a:latin typeface="Tahoma" panose="020B0604030504040204" pitchFamily="34" charset="0"/>
                <a:ea typeface="Tahoma" panose="020B0604030504040204" pitchFamily="34" charset="0"/>
                <a:cs typeface="Tahoma" panose="020B0604030504040204" pitchFamily="34" charset="0"/>
              </a:rPr>
              <a:t>”, </a:t>
            </a:r>
            <a:r>
              <a:rPr lang="vi-VN" sz="3200" b="1">
                <a:solidFill>
                  <a:srgbClr val="7030A0"/>
                </a:solidFill>
                <a:latin typeface="Tahoma" panose="020B0604030504040204" pitchFamily="34" charset="0"/>
                <a:ea typeface="Tahoma" panose="020B0604030504040204" pitchFamily="34" charset="0"/>
                <a:cs typeface="Tahoma" panose="020B0604030504040204" pitchFamily="34" charset="0"/>
              </a:rPr>
              <a:t>trang </a:t>
            </a:r>
            <a:r>
              <a:rPr lang="en-US" sz="3200" b="1" smtClean="0">
                <a:solidFill>
                  <a:srgbClr val="7030A0"/>
                </a:solidFill>
                <a:latin typeface="Tahoma" panose="020B0604030504040204" pitchFamily="34" charset="0"/>
                <a:ea typeface="Tahoma" panose="020B0604030504040204" pitchFamily="34" charset="0"/>
                <a:cs typeface="Tahoma" panose="020B0604030504040204" pitchFamily="34" charset="0"/>
              </a:rPr>
              <a:t>51</a:t>
            </a:r>
            <a:endParaRPr lang="vi-VN" sz="3200" b="1">
              <a:solidFill>
                <a:srgbClr val="7030A0"/>
              </a:solidFill>
              <a:latin typeface="Tahoma" panose="020B0604030504040204" pitchFamily="34" charset="0"/>
              <a:ea typeface="Tahoma" panose="020B0604030504040204" pitchFamily="34" charset="0"/>
              <a:cs typeface="Tahoma" panose="020B0604030504040204" pitchFamily="34" charset="0"/>
            </a:endParaRPr>
          </a:p>
          <a:p>
            <a:pPr marL="471488" lvl="0">
              <a:defRPr/>
            </a:pPr>
            <a:r>
              <a:rPr lang="vi-VN" sz="3200" b="1" i="1">
                <a:solidFill>
                  <a:srgbClr val="7030A0"/>
                </a:solidFill>
                <a:latin typeface="Tahoma" panose="020B0604030504040204" pitchFamily="34" charset="0"/>
                <a:ea typeface="Tahoma" panose="020B0604030504040204" pitchFamily="34" charset="0"/>
                <a:cs typeface="Tahoma" panose="020B0604030504040204" pitchFamily="34" charset="0"/>
              </a:rPr>
              <a:t>Chọn đáp án trả lời đúng: </a:t>
            </a:r>
            <a:r>
              <a:rPr lang="vi-VN" sz="3200" b="1" i="1">
                <a:solidFill>
                  <a:srgbClr val="FF0000"/>
                </a:solidFill>
                <a:latin typeface="Tahoma" panose="020B0604030504040204" pitchFamily="34" charset="0"/>
                <a:ea typeface="Tahoma" panose="020B0604030504040204" pitchFamily="34" charset="0"/>
                <a:cs typeface="Tahoma" panose="020B0604030504040204" pitchFamily="34" charset="0"/>
              </a:rPr>
              <a:t>Nội dung của bài "Nhớ lại buổi đầu đi học" là gì?</a:t>
            </a:r>
            <a:endPar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220656"/>
            <a:ext cx="1626236" cy="1990149"/>
          </a:xfrm>
          <a:prstGeom prst="rect">
            <a:avLst/>
          </a:prstGeom>
        </p:spPr>
      </p:pic>
      <p:sp>
        <p:nvSpPr>
          <p:cNvPr id="8" name="Rounded Rectangle 7"/>
          <p:cNvSpPr/>
          <p:nvPr/>
        </p:nvSpPr>
        <p:spPr>
          <a:xfrm>
            <a:off x="174171" y="2408434"/>
            <a:ext cx="11843657" cy="649560"/>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a:t>
            </a:r>
            <a:r>
              <a:rPr lang="vi-VN" sz="3200" b="1">
                <a:solidFill>
                  <a:schemeClr val="bg1"/>
                </a:solidFill>
                <a:latin typeface="Tahoma" panose="020B0604030504040204" pitchFamily="34" charset="0"/>
                <a:ea typeface="Tahoma" panose="020B0604030504040204" pitchFamily="34" charset="0"/>
                <a:cs typeface="Tahoma" panose="020B0604030504040204" pitchFamily="34" charset="0"/>
              </a:rPr>
              <a:t>. Những đặc trưng của mùa thu trong kí ức của tác </a:t>
            </a:r>
            <a:r>
              <a:rPr lang="vi-VN" sz="3200" b="1" smtClean="0">
                <a:solidFill>
                  <a:schemeClr val="bg1"/>
                </a:solidFill>
                <a:latin typeface="Tahoma" panose="020B0604030504040204" pitchFamily="34" charset="0"/>
                <a:ea typeface="Tahoma" panose="020B0604030504040204" pitchFamily="34" charset="0"/>
                <a:cs typeface="Tahoma" panose="020B0604030504040204" pitchFamily="34" charset="0"/>
              </a:rPr>
              <a:t>giả</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174171" y="4047836"/>
            <a:ext cx="11843657" cy="649560"/>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C. </a:t>
            </a:r>
            <a:r>
              <a:rPr lang="vi-VN" sz="3200" b="1">
                <a:solidFill>
                  <a:schemeClr val="bg1"/>
                </a:solidFill>
                <a:latin typeface="Tahoma" panose="020B0604030504040204" pitchFamily="34" charset="0"/>
                <a:ea typeface="Tahoma" panose="020B0604030504040204" pitchFamily="34" charset="0"/>
                <a:cs typeface="Tahoma" panose="020B0604030504040204" pitchFamily="34" charset="0"/>
              </a:rPr>
              <a:t>Hồi tưởng đẹp đẽ của tác giả về buổi đầu đi học</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3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174171" y="3202044"/>
            <a:ext cx="11843657" cy="684157"/>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B</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a:solidFill>
                  <a:schemeClr val="bg1"/>
                </a:solidFill>
                <a:latin typeface="Tahoma" panose="020B0604030504040204" pitchFamily="34" charset="0"/>
                <a:ea typeface="Tahoma" panose="020B0604030504040204" pitchFamily="34" charset="0"/>
                <a:cs typeface="Tahoma" panose="020B0604030504040204" pitchFamily="34" charset="0"/>
              </a:rPr>
              <a:t>Những quan sát của tác giả về buổi tựu </a:t>
            </a:r>
            <a:r>
              <a:rPr lang="vi-VN" sz="3200" b="1" smtClean="0">
                <a:solidFill>
                  <a:schemeClr val="bg1"/>
                </a:solidFill>
                <a:latin typeface="Tahoma" panose="020B0604030504040204" pitchFamily="34" charset="0"/>
                <a:ea typeface="Tahoma" panose="020B0604030504040204" pitchFamily="34" charset="0"/>
                <a:cs typeface="Tahoma" panose="020B0604030504040204" pitchFamily="34" charset="0"/>
              </a:rPr>
              <a:t>trường</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3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1"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7">
            <a:extLst>
              <a:ext uri="{28A0092B-C50C-407E-A947-70E740481C1C}">
                <a14:useLocalDpi xmlns:a14="http://schemas.microsoft.com/office/drawing/2010/main" val="0"/>
              </a:ext>
            </a:extLst>
          </a:blip>
          <a:srcRect t="67224" r="57916"/>
          <a:stretch/>
        </p:blipFill>
        <p:spPr>
          <a:xfrm>
            <a:off x="503" y="4991724"/>
            <a:ext cx="6101359" cy="1866276"/>
          </a:xfrm>
          <a:prstGeom prst="rect">
            <a:avLst/>
          </a:prstGeom>
        </p:spPr>
      </p:pic>
    </p:spTree>
    <p:extLst>
      <p:ext uri="{BB962C8B-B14F-4D97-AF65-F5344CB8AC3E}">
        <p14:creationId xmlns:p14="http://schemas.microsoft.com/office/powerpoint/2010/main" val="3160129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9"/>
                                        </p:tgtEl>
                                        <p:attrNameLst>
                                          <p:attrName>fillcolor</p:attrName>
                                        </p:attrNameLst>
                                      </p:cBhvr>
                                      <p:to>
                                        <a:srgbClr val="FF292E"/>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par>
                                <p:cTn id="41" presetID="26" presetClass="emph" presetSubtype="0" fill="hold" grpId="1" nodeType="withEffect">
                                  <p:stCondLst>
                                    <p:cond delay="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9652"/>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ounded Rectangle 25">
            <a:hlinkClick r:id="rId7" action="ppaction://hlinksldjump"/>
          </p:cNvPr>
          <p:cNvSpPr/>
          <p:nvPr/>
        </p:nvSpPr>
        <p:spPr>
          <a:xfrm>
            <a:off x="1489567" y="2847376"/>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987484" y="2847376"/>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1512038" y="4337938"/>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987484" y="4337938"/>
            <a:ext cx="1337688" cy="1337688"/>
          </a:xfrm>
          <a:prstGeom prst="round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65550"/>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84387"/>
            <a:ext cx="1354214" cy="1155064"/>
          </a:xfrm>
          <a:prstGeom prst="rect">
            <a:avLst/>
          </a:prstGeom>
        </p:spPr>
      </p:pic>
      <p:pic>
        <p:nvPicPr>
          <p:cNvPr id="3" name="vongquay">
            <a:hlinkClick r:id="" action="ppaction://media"/>
          </p:cNvPr>
          <p:cNvPicPr>
            <a:picLocks noChangeAspect="1"/>
          </p:cNvPicPr>
          <p:nvPr>
            <a:audioFile r:link="rId1"/>
            <p:extLst>
              <p:ext uri="{DAA4B4D4-6D71-4841-9C94-3DE7FCFB9230}">
                <p14:media xmlns:p14="http://schemas.microsoft.com/office/powerpoint/2010/main" r:embed="rId2">
                  <p14:trim end="20406.5306"/>
                  <p14:fade out="1000"/>
                </p14:media>
              </p:ext>
            </p:extLst>
          </p:nvPr>
        </p:nvPicPr>
        <p:blipFill>
          <a:blip r:embed="rId14"/>
          <a:stretch>
            <a:fillRect/>
          </a:stretch>
        </p:blipFill>
        <p:spPr>
          <a:xfrm>
            <a:off x="9714152" y="-1106691"/>
            <a:ext cx="609600" cy="609600"/>
          </a:xfrm>
          <a:prstGeom prst="rect">
            <a:avLst/>
          </a:prstGeom>
        </p:spPr>
      </p:pic>
      <p:sp>
        <p:nvSpPr>
          <p:cNvPr id="31" name="Isosceles Triangle 3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15" action="ppaction://hlinksldjump"/>
          </p:cNvPr>
          <p:cNvSpPr/>
          <p:nvPr/>
        </p:nvSpPr>
        <p:spPr>
          <a:xfrm rot="5400000">
            <a:off x="11351621" y="2173491"/>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3606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par>
                    <p:cTn id="151" fill="hold">
                      <p:stCondLst>
                        <p:cond delay="indefinite"/>
                      </p:stCondLst>
                      <p:childTnLst>
                        <p:par>
                          <p:cTn id="152" fill="hold">
                            <p:stCondLst>
                              <p:cond delay="0"/>
                            </p:stCondLst>
                            <p:childTnLst>
                              <p:par>
                                <p:cTn id="153" presetID="8" presetClass="emph" presetSubtype="0" repeatCount="indefinite" fill="hold" nodeType="clickEffect">
                                  <p:stCondLst>
                                    <p:cond delay="0"/>
                                  </p:stCondLst>
                                  <p:endCondLst>
                                    <p:cond evt="onNext" delay="0">
                                      <p:tgtEl>
                                        <p:sldTgt/>
                                      </p:tgtEl>
                                    </p:cond>
                                  </p:endCondLst>
                                  <p:childTnLst>
                                    <p:animRot by="21600000">
                                      <p:cBhvr>
                                        <p:cTn id="154" dur="500" fill="hold"/>
                                        <p:tgtEl>
                                          <p:spTgt spid="22"/>
                                        </p:tgtEl>
                                        <p:attrNameLst>
                                          <p:attrName>r</p:attrName>
                                        </p:attrNameLst>
                                      </p:cBhvr>
                                    </p:animRot>
                                  </p:childTnLst>
                                </p:cTn>
                              </p:par>
                              <p:par>
                                <p:cTn id="155" presetID="1" presetClass="mediacall" presetSubtype="0" fill="hold" nodeType="withEffect">
                                  <p:stCondLst>
                                    <p:cond delay="0"/>
                                  </p:stCondLst>
                                  <p:childTnLst>
                                    <p:cmd type="call" cmd="playFrom(0.0)">
                                      <p:cBhvr>
                                        <p:cTn id="15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7"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4">
            <a:extLst>
              <a:ext uri="{28A0092B-C50C-407E-A947-70E740481C1C}">
                <a14:useLocalDpi xmlns:a14="http://schemas.microsoft.com/office/drawing/2010/main" val="0"/>
              </a:ext>
            </a:extLst>
          </a:blip>
          <a:srcRect t="67224" r="57916"/>
          <a:stretch/>
        </p:blipFill>
        <p:spPr>
          <a:xfrm>
            <a:off x="503" y="4991724"/>
            <a:ext cx="6101359" cy="1866276"/>
          </a:xfrm>
          <a:prstGeom prst="rect">
            <a:avLst/>
          </a:prstGeom>
        </p:spPr>
      </p:pic>
      <p:sp>
        <p:nvSpPr>
          <p:cNvPr id="5" name="Rounded Rectangle 4"/>
          <p:cNvSpPr/>
          <p:nvPr/>
        </p:nvSpPr>
        <p:spPr>
          <a:xfrm>
            <a:off x="443386" y="2021090"/>
            <a:ext cx="11326761" cy="3507343"/>
          </a:xfrm>
          <a:prstGeom prst="roundRect">
            <a:avLst/>
          </a:prstGeom>
          <a:solidFill>
            <a:srgbClr val="FFF2CC">
              <a:alpha val="74902"/>
            </a:srgbClr>
          </a:solidFill>
        </p:spPr>
        <p:txBody>
          <a:bodyPr wrap="square">
            <a:spAutoFit/>
          </a:bodyPr>
          <a:lstStyle/>
          <a:p>
            <a:pPr algn="just"/>
            <a:r>
              <a:rPr lang="vi-VN" sz="4000">
                <a:latin typeface="Times New Roman" panose="02020603050405020304" pitchFamily="18" charset="0"/>
                <a:cs typeface="Times New Roman" panose="02020603050405020304" pitchFamily="18" charset="0"/>
              </a:rPr>
              <a:t>Mỗi bông hoa cỏ may như một cái </a:t>
            </a:r>
            <a:r>
              <a:rPr lang="vi-VN" sz="4000" b="1">
                <a:latin typeface="Times New Roman" panose="02020603050405020304" pitchFamily="18" charset="0"/>
                <a:cs typeface="Times New Roman" panose="02020603050405020304" pitchFamily="18" charset="0"/>
              </a:rPr>
              <a:t>tháp</a:t>
            </a:r>
            <a:r>
              <a:rPr lang="vi-VN" sz="4000">
                <a:latin typeface="Times New Roman" panose="02020603050405020304" pitchFamily="18" charset="0"/>
                <a:cs typeface="Times New Roman" panose="02020603050405020304" pitchFamily="18" charset="0"/>
              </a:rPr>
              <a:t> </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xinh xắn</a:t>
            </a:r>
            <a:r>
              <a:rPr lang="en-US" sz="4000" i="1" smtClean="0">
                <a:latin typeface="Times New Roman" panose="02020603050405020304" pitchFamily="18" charset="0"/>
                <a:cs typeface="Times New Roman" panose="02020603050405020304" pitchFamily="18" charset="0"/>
              </a:rPr>
              <a:t>, lộng lẫy)</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nhiều tầng. Trên đầu mỗi bông hoa lại đính một hạt sương. Khó có thể tưởng tượng </a:t>
            </a:r>
            <a:r>
              <a:rPr lang="vi-VN" sz="4000" b="1">
                <a:latin typeface="Times New Roman" panose="02020603050405020304" pitchFamily="18" charset="0"/>
                <a:cs typeface="Times New Roman" panose="02020603050405020304" pitchFamily="18" charset="0"/>
              </a:rPr>
              <a:t>bàn tay </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tinh </a:t>
            </a:r>
            <a:r>
              <a:rPr lang="en-US" sz="4000" i="1" smtClean="0">
                <a:latin typeface="Times New Roman" panose="02020603050405020304" pitchFamily="18" charset="0"/>
                <a:cs typeface="Times New Roman" panose="02020603050405020304" pitchFamily="18" charset="0"/>
              </a:rPr>
              <a:t>khôn, tinh </a:t>
            </a:r>
            <a:r>
              <a:rPr lang="vi-VN" sz="4000" i="1" smtClean="0">
                <a:latin typeface="Times New Roman" panose="02020603050405020304" pitchFamily="18" charset="0"/>
                <a:cs typeface="Times New Roman" panose="02020603050405020304" pitchFamily="18" charset="0"/>
              </a:rPr>
              <a:t>xảo</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nào có thể hoàn thành hàng loạt </a:t>
            </a:r>
            <a:r>
              <a:rPr lang="vi-VN" sz="4000" b="1">
                <a:latin typeface="Times New Roman" panose="02020603050405020304" pitchFamily="18" charset="0"/>
                <a:cs typeface="Times New Roman" panose="02020603050405020304" pitchFamily="18" charset="0"/>
              </a:rPr>
              <a:t>công trình </a:t>
            </a:r>
            <a:r>
              <a:rPr lang="vi-VN" sz="4000">
                <a:latin typeface="Times New Roman" panose="02020603050405020304" pitchFamily="18" charset="0"/>
                <a:cs typeface="Times New Roman" panose="02020603050405020304" pitchFamily="18" charset="0"/>
              </a:rPr>
              <a:t>đẹp đẽ, </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tinh tế</a:t>
            </a:r>
            <a:r>
              <a:rPr lang="en-US" sz="4000" i="1" smtClean="0">
                <a:latin typeface="Times New Roman" panose="02020603050405020304" pitchFamily="18" charset="0"/>
                <a:cs typeface="Times New Roman" panose="02020603050405020304" pitchFamily="18" charset="0"/>
              </a:rPr>
              <a:t>, to lớn)</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đến vậy.</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443386" y="117896"/>
            <a:ext cx="11326761" cy="1726347"/>
          </a:xfrm>
          <a:prstGeom prst="snip2Diag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i="1" smtClean="0">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 từ thích hợp trong ngoặc đơn để bổ sung ý nghĩa cho các từ in đậm:</a:t>
            </a:r>
            <a:endParaRPr lang="en-US" sz="4400" b="1" i="1">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pic>
        <p:nvPicPr>
          <p:cNvPr id="2050" name="Picture 2" descr="Ý nghĩa của hoa cỏ m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10" y="225479"/>
            <a:ext cx="4490662" cy="352206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5">
            <a:extLst>
              <a:ext uri="{28A0092B-C50C-407E-A947-70E740481C1C}">
                <a14:useLocalDpi xmlns:a14="http://schemas.microsoft.com/office/drawing/2010/main" val="0"/>
              </a:ext>
            </a:extLst>
          </a:blip>
          <a:srcRect t="67224" r="57916"/>
          <a:stretch/>
        </p:blipFill>
        <p:spPr>
          <a:xfrm>
            <a:off x="503" y="4991724"/>
            <a:ext cx="6101359" cy="1866276"/>
          </a:xfrm>
          <a:prstGeom prst="rect">
            <a:avLst/>
          </a:prstGeom>
        </p:spPr>
      </p:pic>
      <p:sp>
        <p:nvSpPr>
          <p:cNvPr id="2" name="Rounded Rectangle 1"/>
          <p:cNvSpPr/>
          <p:nvPr/>
        </p:nvSpPr>
        <p:spPr>
          <a:xfrm>
            <a:off x="7285220" y="494675"/>
            <a:ext cx="4497049" cy="1543987"/>
          </a:xfrm>
          <a:prstGeom prst="roundRect">
            <a:avLst/>
          </a:prstGeom>
          <a:ln w="57150">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mtClean="0">
                <a:solidFill>
                  <a:srgbClr val="FF7C80"/>
                </a:solidFill>
                <a:latin typeface="Times New Roman" panose="02020603050405020304" pitchFamily="18" charset="0"/>
                <a:cs typeface="Times New Roman" panose="02020603050405020304" pitchFamily="18" charset="0"/>
              </a:rPr>
              <a:t>Hoa cỏ may</a:t>
            </a:r>
            <a:endParaRPr lang="en-US" sz="5400" b="1">
              <a:solidFill>
                <a:srgbClr val="FF7C80"/>
              </a:solidFill>
              <a:latin typeface="Times New Roman" panose="02020603050405020304" pitchFamily="18" charset="0"/>
              <a:cs typeface="Times New Roman" panose="02020603050405020304" pitchFamily="18" charset="0"/>
            </a:endParaRPr>
          </a:p>
        </p:txBody>
      </p:sp>
      <p:pic>
        <p:nvPicPr>
          <p:cNvPr id="2054" name="Picture 6" descr="Hoa Cỏ may - Phật giáo A Lư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6025" y="2568575"/>
            <a:ext cx="428625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61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par>
                                <p:cTn id="8" presetID="6" presetClass="entr" presetSubtype="32"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circle(out)">
                                      <p:cBhvr>
                                        <p:cTn id="10"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4">
            <a:extLst>
              <a:ext uri="{28A0092B-C50C-407E-A947-70E740481C1C}">
                <a14:useLocalDpi xmlns:a14="http://schemas.microsoft.com/office/drawing/2010/main" val="0"/>
              </a:ext>
            </a:extLst>
          </a:blip>
          <a:srcRect t="67224" r="57916"/>
          <a:stretch/>
        </p:blipFill>
        <p:spPr>
          <a:xfrm>
            <a:off x="-266197" y="4991724"/>
            <a:ext cx="7257547" cy="1866276"/>
          </a:xfrm>
          <a:prstGeom prst="rect">
            <a:avLst/>
          </a:prstGeom>
        </p:spPr>
      </p:pic>
      <p:sp>
        <p:nvSpPr>
          <p:cNvPr id="5" name="Rounded Rectangle 4"/>
          <p:cNvSpPr/>
          <p:nvPr/>
        </p:nvSpPr>
        <p:spPr>
          <a:xfrm>
            <a:off x="443386" y="2021090"/>
            <a:ext cx="11326761" cy="3507343"/>
          </a:xfrm>
          <a:prstGeom prst="roundRect">
            <a:avLst/>
          </a:prstGeom>
          <a:solidFill>
            <a:srgbClr val="FFF2CC">
              <a:alpha val="74902"/>
            </a:srgbClr>
          </a:solidFill>
        </p:spPr>
        <p:txBody>
          <a:bodyPr wrap="square">
            <a:spAutoFit/>
          </a:bodyPr>
          <a:lstStyle/>
          <a:p>
            <a:pPr algn="just"/>
            <a:r>
              <a:rPr lang="vi-VN" sz="4000">
                <a:latin typeface="Times New Roman" panose="02020603050405020304" pitchFamily="18" charset="0"/>
                <a:cs typeface="Times New Roman" panose="02020603050405020304" pitchFamily="18" charset="0"/>
              </a:rPr>
              <a:t>Mỗi bông hoa cỏ may như một cái </a:t>
            </a:r>
            <a:r>
              <a:rPr lang="vi-VN" sz="4000" b="1">
                <a:latin typeface="Times New Roman" panose="02020603050405020304" pitchFamily="18" charset="0"/>
                <a:cs typeface="Times New Roman" panose="02020603050405020304" pitchFamily="18" charset="0"/>
              </a:rPr>
              <a:t>tháp</a:t>
            </a:r>
            <a:r>
              <a:rPr lang="vi-VN" sz="4000">
                <a:latin typeface="Times New Roman" panose="02020603050405020304" pitchFamily="18" charset="0"/>
                <a:cs typeface="Times New Roman" panose="02020603050405020304" pitchFamily="18" charset="0"/>
              </a:rPr>
              <a:t> </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xinh xắn</a:t>
            </a:r>
            <a:r>
              <a:rPr lang="en-US" sz="4000" i="1" smtClean="0">
                <a:latin typeface="Times New Roman" panose="02020603050405020304" pitchFamily="18" charset="0"/>
                <a:cs typeface="Times New Roman" panose="02020603050405020304" pitchFamily="18" charset="0"/>
              </a:rPr>
              <a:t>, lộng lẫy)</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nhiều tầng. Trên đầu mỗi bông hoa lại đính một hạt sương. Khó có thể tưởng tượng </a:t>
            </a:r>
            <a:r>
              <a:rPr lang="vi-VN" sz="4000" b="1">
                <a:latin typeface="Times New Roman" panose="02020603050405020304" pitchFamily="18" charset="0"/>
                <a:cs typeface="Times New Roman" panose="02020603050405020304" pitchFamily="18" charset="0"/>
              </a:rPr>
              <a:t>bàn tay </a:t>
            </a:r>
            <a:r>
              <a:rPr lang="en-US" sz="4000" i="1" smtClean="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tinh </a:t>
            </a:r>
            <a:r>
              <a:rPr lang="en-US" sz="4000" i="1">
                <a:latin typeface="Times New Roman" panose="02020603050405020304" pitchFamily="18" charset="0"/>
                <a:cs typeface="Times New Roman" panose="02020603050405020304" pitchFamily="18" charset="0"/>
              </a:rPr>
              <a:t>khôn</a:t>
            </a:r>
            <a:r>
              <a:rPr lang="en-US" sz="4000" i="1" smtClean="0">
                <a:latin typeface="Times New Roman" panose="02020603050405020304" pitchFamily="18" charset="0"/>
                <a:cs typeface="Times New Roman" panose="02020603050405020304" pitchFamily="18" charset="0"/>
              </a:rPr>
              <a:t>, tinh </a:t>
            </a:r>
            <a:r>
              <a:rPr lang="vi-VN" sz="4000" i="1" smtClean="0">
                <a:latin typeface="Times New Roman" panose="02020603050405020304" pitchFamily="18" charset="0"/>
                <a:cs typeface="Times New Roman" panose="02020603050405020304" pitchFamily="18" charset="0"/>
              </a:rPr>
              <a:t>xảo</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nào có thể hoàn thành hàng loạt </a:t>
            </a:r>
            <a:r>
              <a:rPr lang="vi-VN" sz="4000" b="1">
                <a:latin typeface="Times New Roman" panose="02020603050405020304" pitchFamily="18" charset="0"/>
                <a:cs typeface="Times New Roman" panose="02020603050405020304" pitchFamily="18" charset="0"/>
              </a:rPr>
              <a:t>công trình </a:t>
            </a:r>
            <a:r>
              <a:rPr lang="vi-VN" sz="4000">
                <a:latin typeface="Times New Roman" panose="02020603050405020304" pitchFamily="18" charset="0"/>
                <a:cs typeface="Times New Roman" panose="02020603050405020304" pitchFamily="18" charset="0"/>
              </a:rPr>
              <a:t>đẹp đẽ, </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tinh tế</a:t>
            </a:r>
            <a:r>
              <a:rPr lang="en-US" sz="4000" i="1" smtClean="0">
                <a:latin typeface="Times New Roman" panose="02020603050405020304" pitchFamily="18" charset="0"/>
                <a:cs typeface="Times New Roman" panose="02020603050405020304" pitchFamily="18" charset="0"/>
              </a:rPr>
              <a:t>, to lớn)</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đến vậy.</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443386" y="117896"/>
            <a:ext cx="11326761" cy="1726347"/>
          </a:xfrm>
          <a:prstGeom prst="snip2Diag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i="1" smtClean="0">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 từ thích hợp trong ngoặc đơn để bổ sung ý nghĩa cho các từ in đậm:</a:t>
            </a:r>
            <a:endParaRPr lang="en-US" sz="4400" b="1" i="1">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838200" y="4648200"/>
            <a:ext cx="192024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3051182" y="4648200"/>
            <a:ext cx="164592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4834890" y="5257800"/>
            <a:ext cx="137160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20920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nodeType="clickEffect">
                                  <p:stCondLst>
                                    <p:cond delay="0"/>
                                  </p:stCondLst>
                                  <p:childTnLst>
                                    <p:animEffect transition="out" filter="wipe(left)">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nodeType="clickEffect">
                                  <p:stCondLst>
                                    <p:cond delay="0"/>
                                  </p:stCondLst>
                                  <p:childTnLst>
                                    <p:animEffect transition="out" filter="wipe(left)">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075093FC-BF24-4FB4-B475-71E320FAB662}"/>
              </a:ext>
            </a:extLst>
          </p:cNvPr>
          <p:cNvSpPr/>
          <p:nvPr/>
        </p:nvSpPr>
        <p:spPr>
          <a:xfrm flipH="1">
            <a:off x="354012" y="342900"/>
            <a:ext cx="11482388" cy="6173786"/>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Subtitle 2">
            <a:extLst>
              <a:ext uri="{FF2B5EF4-FFF2-40B4-BE49-F238E27FC236}">
                <a16:creationId xmlns:a16="http://schemas.microsoft.com/office/drawing/2014/main" xmlns="" id="{355D6B4D-34E6-4E68-9381-6ABEB8D1DF6A}"/>
              </a:ext>
            </a:extLst>
          </p:cNvPr>
          <p:cNvSpPr txBox="1">
            <a:spLocks/>
          </p:cNvSpPr>
          <p:nvPr/>
        </p:nvSpPr>
        <p:spPr>
          <a:xfrm>
            <a:off x="4235266" y="3237657"/>
            <a:ext cx="3723098" cy="3228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dist"/>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18">
            <a:extLst>
              <a:ext uri="{FF2B5EF4-FFF2-40B4-BE49-F238E27FC236}">
                <a16:creationId xmlns:a16="http://schemas.microsoft.com/office/drawing/2014/main" xmlns="" id="{152B2108-A141-4AC4-AD98-2FC32AFDF079}"/>
              </a:ext>
            </a:extLst>
          </p:cNvPr>
          <p:cNvSpPr>
            <a:spLocks noChangeArrowheads="1"/>
          </p:cNvSpPr>
          <p:nvPr>
            <p:custDataLst>
              <p:tags r:id="rId1"/>
            </p:custDataLst>
          </p:nvPr>
        </p:nvSpPr>
        <p:spPr bwMode="auto">
          <a:xfrm>
            <a:off x="2088743" y="1685778"/>
            <a:ext cx="8356828" cy="221599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TIẾNG VIỆT</a:t>
            </a:r>
          </a:p>
          <a:p>
            <a:pPr lvl="0" algn="ctr" fontAlgn="base">
              <a:spcBef>
                <a:spcPct val="0"/>
              </a:spcBef>
              <a:spcAft>
                <a:spcPct val="0"/>
              </a:spcAft>
            </a:pP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ÔN TẬP GIỮA KÌ I</a:t>
            </a:r>
          </a:p>
          <a:p>
            <a:pPr lvl="0" algn="ctr" fontAlgn="base">
              <a:spcBef>
                <a:spcPct val="0"/>
              </a:spcBef>
              <a:spcAft>
                <a:spcPct val="0"/>
              </a:spcAft>
            </a:pP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4800" b="1" spc="600" dirty="0" err="1"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zh-CN" sz="4800" b="1" spc="600" dirty="0" smtClean="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5)</a:t>
            </a:r>
            <a:endParaRPr lang="en-US" altLang="zh-CN" sz="4800" b="1" spc="600" dirty="0">
              <a:solidFill>
                <a:srgbClr val="E32D36"/>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706757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4">
            <a:extLst>
              <a:ext uri="{28A0092B-C50C-407E-A947-70E740481C1C}">
                <a14:useLocalDpi xmlns:a14="http://schemas.microsoft.com/office/drawing/2010/main" val="0"/>
              </a:ext>
            </a:extLst>
          </a:blip>
          <a:srcRect t="67224" r="57916"/>
          <a:stretch/>
        </p:blipFill>
        <p:spPr>
          <a:xfrm>
            <a:off x="-266197" y="4991724"/>
            <a:ext cx="7257547" cy="1866276"/>
          </a:xfrm>
          <a:prstGeom prst="rect">
            <a:avLst/>
          </a:prstGeom>
        </p:spPr>
      </p:pic>
      <p:sp>
        <p:nvSpPr>
          <p:cNvPr id="5" name="Rounded Rectangle 4"/>
          <p:cNvSpPr/>
          <p:nvPr/>
        </p:nvSpPr>
        <p:spPr>
          <a:xfrm>
            <a:off x="443386" y="2021090"/>
            <a:ext cx="11326761" cy="3507343"/>
          </a:xfrm>
          <a:prstGeom prst="roundRect">
            <a:avLst/>
          </a:prstGeom>
          <a:solidFill>
            <a:srgbClr val="FFF2CC">
              <a:alpha val="74902"/>
            </a:srgbClr>
          </a:solidFill>
        </p:spPr>
        <p:txBody>
          <a:bodyPr wrap="square">
            <a:spAutoFit/>
          </a:bodyPr>
          <a:lstStyle/>
          <a:p>
            <a:pPr algn="just"/>
            <a:r>
              <a:rPr lang="vi-VN" sz="4000">
                <a:latin typeface="Times New Roman" panose="02020603050405020304" pitchFamily="18" charset="0"/>
                <a:cs typeface="Times New Roman" panose="02020603050405020304" pitchFamily="18" charset="0"/>
              </a:rPr>
              <a:t>Mỗi bông hoa cỏ may như một cái </a:t>
            </a:r>
            <a:r>
              <a:rPr lang="vi-VN" sz="4000" b="1">
                <a:latin typeface="Times New Roman" panose="02020603050405020304" pitchFamily="18" charset="0"/>
                <a:cs typeface="Times New Roman" panose="02020603050405020304" pitchFamily="18" charset="0"/>
              </a:rPr>
              <a:t>tháp</a:t>
            </a:r>
            <a:r>
              <a:rPr lang="vi-VN" sz="4000">
                <a:latin typeface="Times New Roman" panose="02020603050405020304" pitchFamily="18" charset="0"/>
                <a:cs typeface="Times New Roman" panose="02020603050405020304" pitchFamily="18" charset="0"/>
              </a:rPr>
              <a:t> </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xinh xắn</a:t>
            </a:r>
            <a:r>
              <a:rPr lang="en-US" sz="4000" i="1" smtClean="0">
                <a:latin typeface="Times New Roman" panose="02020603050405020304" pitchFamily="18" charset="0"/>
                <a:cs typeface="Times New Roman" panose="02020603050405020304" pitchFamily="18" charset="0"/>
              </a:rPr>
              <a:t>, lộng lẫy)</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nhiều tầng. Trên đầu mỗi bông hoa lại đính một hạt sương. Khó có thể tưởng tượng </a:t>
            </a:r>
            <a:r>
              <a:rPr lang="vi-VN" sz="4000" b="1">
                <a:latin typeface="Times New Roman" panose="02020603050405020304" pitchFamily="18" charset="0"/>
                <a:cs typeface="Times New Roman" panose="02020603050405020304" pitchFamily="18" charset="0"/>
              </a:rPr>
              <a:t>bàn tay </a:t>
            </a:r>
            <a:r>
              <a:rPr lang="en-US" sz="4000" i="1" smtClean="0">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tinh </a:t>
            </a:r>
            <a:r>
              <a:rPr lang="en-US" sz="4000" i="1">
                <a:latin typeface="Times New Roman" panose="02020603050405020304" pitchFamily="18" charset="0"/>
                <a:cs typeface="Times New Roman" panose="02020603050405020304" pitchFamily="18" charset="0"/>
              </a:rPr>
              <a:t>khôn</a:t>
            </a:r>
            <a:r>
              <a:rPr lang="en-US" sz="4000" i="1" smtClean="0">
                <a:latin typeface="Times New Roman" panose="02020603050405020304" pitchFamily="18" charset="0"/>
                <a:cs typeface="Times New Roman" panose="02020603050405020304" pitchFamily="18" charset="0"/>
              </a:rPr>
              <a:t>, tinh </a:t>
            </a:r>
            <a:r>
              <a:rPr lang="vi-VN" sz="4000" i="1" smtClean="0">
                <a:latin typeface="Times New Roman" panose="02020603050405020304" pitchFamily="18" charset="0"/>
                <a:cs typeface="Times New Roman" panose="02020603050405020304" pitchFamily="18" charset="0"/>
              </a:rPr>
              <a:t>xảo</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nào có thể hoàn thành hàng loạt </a:t>
            </a:r>
            <a:r>
              <a:rPr lang="vi-VN" sz="4000" b="1">
                <a:latin typeface="Times New Roman" panose="02020603050405020304" pitchFamily="18" charset="0"/>
                <a:cs typeface="Times New Roman" panose="02020603050405020304" pitchFamily="18" charset="0"/>
              </a:rPr>
              <a:t>công trình </a:t>
            </a:r>
            <a:r>
              <a:rPr lang="vi-VN" sz="4000">
                <a:latin typeface="Times New Roman" panose="02020603050405020304" pitchFamily="18" charset="0"/>
                <a:cs typeface="Times New Roman" panose="02020603050405020304" pitchFamily="18" charset="0"/>
              </a:rPr>
              <a:t>đẹp đẽ, </a:t>
            </a:r>
            <a:r>
              <a:rPr lang="en-US" sz="4000" i="1" smtClean="0">
                <a:latin typeface="Times New Roman" panose="02020603050405020304" pitchFamily="18" charset="0"/>
                <a:cs typeface="Times New Roman" panose="02020603050405020304" pitchFamily="18" charset="0"/>
              </a:rPr>
              <a:t>(</a:t>
            </a:r>
            <a:r>
              <a:rPr lang="vi-VN" sz="4000" i="1" smtClean="0">
                <a:latin typeface="Times New Roman" panose="02020603050405020304" pitchFamily="18" charset="0"/>
                <a:cs typeface="Times New Roman" panose="02020603050405020304" pitchFamily="18" charset="0"/>
              </a:rPr>
              <a:t>tinh tế</a:t>
            </a:r>
            <a:r>
              <a:rPr lang="en-US" sz="4000" i="1" smtClean="0">
                <a:latin typeface="Times New Roman" panose="02020603050405020304" pitchFamily="18" charset="0"/>
                <a:cs typeface="Times New Roman" panose="02020603050405020304" pitchFamily="18" charset="0"/>
              </a:rPr>
              <a:t>, to lớn)</a:t>
            </a:r>
            <a:r>
              <a:rPr lang="vi-VN" sz="4000" i="1"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đến vậy.</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443386" y="117896"/>
            <a:ext cx="11326761" cy="1726347"/>
          </a:xfrm>
          <a:prstGeom prst="snip2Diag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i="1" smtClean="0">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 từ thích hợp trong ngoặc đơn để bổ sung ý nghĩa cho các từ in đậm:</a:t>
            </a:r>
            <a:endParaRPr lang="en-US" sz="4400" b="1" i="1">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Rounded Rectangle 11"/>
          <p:cNvSpPr/>
          <p:nvPr/>
        </p:nvSpPr>
        <p:spPr>
          <a:xfrm>
            <a:off x="443386" y="2021089"/>
            <a:ext cx="11326761" cy="3507343"/>
          </a:xfrm>
          <a:prstGeom prst="roundRect">
            <a:avLst/>
          </a:prstGeom>
          <a:solidFill>
            <a:srgbClr val="FFF2CC">
              <a:alpha val="74902"/>
            </a:srgbClr>
          </a:solidFill>
        </p:spPr>
        <p:txBody>
          <a:bodyPr wrap="square">
            <a:spAutoFit/>
          </a:bodyPr>
          <a:lstStyle/>
          <a:p>
            <a:pPr algn="just"/>
            <a:r>
              <a:rPr lang="vi-VN" sz="4000">
                <a:latin typeface="Times New Roman" panose="02020603050405020304" pitchFamily="18" charset="0"/>
                <a:cs typeface="Times New Roman" panose="02020603050405020304" pitchFamily="18" charset="0"/>
              </a:rPr>
              <a:t>Mỗi bông hoa cỏ may như một cái </a:t>
            </a:r>
            <a:r>
              <a:rPr lang="vi-VN" sz="4000" b="1" smtClean="0">
                <a:latin typeface="Times New Roman" panose="02020603050405020304" pitchFamily="18" charset="0"/>
                <a:cs typeface="Times New Roman" panose="02020603050405020304" pitchFamily="18" charset="0"/>
              </a:rPr>
              <a:t>tháp</a:t>
            </a:r>
            <a:r>
              <a:rPr lang="en-US" sz="4000" smtClean="0">
                <a:latin typeface="Times New Roman" panose="02020603050405020304" pitchFamily="18" charset="0"/>
                <a:cs typeface="Times New Roman" panose="02020603050405020304" pitchFamily="18" charset="0"/>
              </a:rPr>
              <a:t> </a:t>
            </a:r>
            <a:r>
              <a:rPr lang="vi-VN" sz="4000" i="1" smtClean="0">
                <a:solidFill>
                  <a:srgbClr val="FF0000"/>
                </a:solidFill>
                <a:latin typeface="Times New Roman" panose="02020603050405020304" pitchFamily="18" charset="0"/>
                <a:cs typeface="Times New Roman" panose="02020603050405020304" pitchFamily="18" charset="0"/>
              </a:rPr>
              <a:t>xinh xắn</a:t>
            </a:r>
            <a:r>
              <a:rPr lang="en-US" sz="4000" i="1">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nhiều </a:t>
            </a:r>
            <a:r>
              <a:rPr lang="vi-VN" sz="4000">
                <a:latin typeface="Times New Roman" panose="02020603050405020304" pitchFamily="18" charset="0"/>
                <a:cs typeface="Times New Roman" panose="02020603050405020304" pitchFamily="18" charset="0"/>
              </a:rPr>
              <a:t>tầng. Trên đầu mỗi bông hoa lại đính một hạt sương. Khó có thể tưởng tượng </a:t>
            </a:r>
            <a:r>
              <a:rPr lang="vi-VN" sz="4000" b="1">
                <a:latin typeface="Times New Roman" panose="02020603050405020304" pitchFamily="18" charset="0"/>
                <a:cs typeface="Times New Roman" panose="02020603050405020304" pitchFamily="18" charset="0"/>
              </a:rPr>
              <a:t>bàn </a:t>
            </a:r>
            <a:r>
              <a:rPr lang="vi-VN" sz="4000" b="1" smtClean="0">
                <a:latin typeface="Times New Roman" panose="02020603050405020304" pitchFamily="18" charset="0"/>
                <a:cs typeface="Times New Roman" panose="02020603050405020304" pitchFamily="18" charset="0"/>
              </a:rPr>
              <a:t>tay</a:t>
            </a:r>
            <a:r>
              <a:rPr lang="en-US" sz="4000" i="1" smtClean="0">
                <a:latin typeface="Times New Roman" panose="02020603050405020304" pitchFamily="18" charset="0"/>
                <a:cs typeface="Times New Roman" panose="02020603050405020304" pitchFamily="18" charset="0"/>
              </a:rPr>
              <a:t> </a:t>
            </a:r>
            <a:r>
              <a:rPr lang="en-US" sz="4000" i="1" smtClean="0">
                <a:solidFill>
                  <a:srgbClr val="FF0000"/>
                </a:solidFill>
                <a:latin typeface="Times New Roman" panose="02020603050405020304" pitchFamily="18" charset="0"/>
                <a:cs typeface="Times New Roman" panose="02020603050405020304" pitchFamily="18" charset="0"/>
              </a:rPr>
              <a:t>tinh </a:t>
            </a:r>
            <a:r>
              <a:rPr lang="vi-VN" sz="4000" i="1" smtClean="0">
                <a:solidFill>
                  <a:srgbClr val="FF0000"/>
                </a:solidFill>
                <a:latin typeface="Times New Roman" panose="02020603050405020304" pitchFamily="18" charset="0"/>
                <a:cs typeface="Times New Roman" panose="02020603050405020304" pitchFamily="18" charset="0"/>
              </a:rPr>
              <a:t>xảo</a:t>
            </a:r>
            <a:r>
              <a:rPr lang="en-US" sz="4000" i="1">
                <a:solidFill>
                  <a:srgbClr val="FF0000"/>
                </a:solidFill>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nào </a:t>
            </a:r>
            <a:r>
              <a:rPr lang="vi-VN" sz="4000">
                <a:latin typeface="Times New Roman" panose="02020603050405020304" pitchFamily="18" charset="0"/>
                <a:cs typeface="Times New Roman" panose="02020603050405020304" pitchFamily="18" charset="0"/>
              </a:rPr>
              <a:t>có thể hoàn thành hàng loạt </a:t>
            </a:r>
            <a:r>
              <a:rPr lang="vi-VN" sz="4000" b="1">
                <a:latin typeface="Times New Roman" panose="02020603050405020304" pitchFamily="18" charset="0"/>
                <a:cs typeface="Times New Roman" panose="02020603050405020304" pitchFamily="18" charset="0"/>
              </a:rPr>
              <a:t>công trình </a:t>
            </a:r>
            <a:r>
              <a:rPr lang="vi-VN" sz="4000">
                <a:latin typeface="Times New Roman" panose="02020603050405020304" pitchFamily="18" charset="0"/>
                <a:cs typeface="Times New Roman" panose="02020603050405020304" pitchFamily="18" charset="0"/>
              </a:rPr>
              <a:t>đẹp đẽ, </a:t>
            </a:r>
            <a:r>
              <a:rPr lang="vi-VN" sz="4000" i="1" smtClean="0">
                <a:solidFill>
                  <a:srgbClr val="FF0000"/>
                </a:solidFill>
                <a:latin typeface="Times New Roman" panose="02020603050405020304" pitchFamily="18" charset="0"/>
                <a:cs typeface="Times New Roman" panose="02020603050405020304" pitchFamily="18" charset="0"/>
              </a:rPr>
              <a:t>tinh tế</a:t>
            </a:r>
            <a:r>
              <a:rPr lang="en-US" sz="4000" i="1">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đến </a:t>
            </a:r>
            <a:r>
              <a:rPr lang="vi-VN" sz="4000">
                <a:latin typeface="Times New Roman" panose="02020603050405020304" pitchFamily="18" charset="0"/>
                <a:cs typeface="Times New Roman" panose="02020603050405020304" pitchFamily="18" charset="0"/>
              </a:rPr>
              <a:t>vậy.</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613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8" name="图片 2" descr="18">
            <a:extLst>
              <a:ext uri="{FF2B5EF4-FFF2-40B4-BE49-F238E27FC236}">
                <a16:creationId xmlns:a16="http://schemas.microsoft.com/office/drawing/2014/main" xmlns="" id="{3FB08D6E-9A93-41A7-AA81-2A40F1C80944}"/>
              </a:ext>
            </a:extLst>
          </p:cNvPr>
          <p:cNvPicPr>
            <a:picLocks noChangeAspect="1"/>
          </p:cNvPicPr>
          <p:nvPr/>
        </p:nvPicPr>
        <p:blipFill>
          <a:blip r:embed="rId4"/>
          <a:stretch>
            <a:fillRect/>
          </a:stretch>
        </p:blipFill>
        <p:spPr>
          <a:xfrm flipH="1">
            <a:off x="2720912" y="419100"/>
            <a:ext cx="8366185" cy="4381500"/>
          </a:xfrm>
          <a:prstGeom prst="rect">
            <a:avLst/>
          </a:prstGeom>
          <a:noFill/>
          <a:ln w="9525">
            <a:noFill/>
          </a:ln>
        </p:spPr>
      </p:pic>
      <p:pic>
        <p:nvPicPr>
          <p:cNvPr id="9" name="图片 1">
            <a:extLst>
              <a:ext uri="{FF2B5EF4-FFF2-40B4-BE49-F238E27FC236}">
                <a16:creationId xmlns:a16="http://schemas.microsoft.com/office/drawing/2014/main" xmlns="" id="{E519F293-B8FF-43A1-8265-E73D7872BFC5}"/>
              </a:ext>
            </a:extLst>
          </p:cNvPr>
          <p:cNvPicPr>
            <a:picLocks noChangeAspect="1"/>
          </p:cNvPicPr>
          <p:nvPr/>
        </p:nvPicPr>
        <p:blipFill rotWithShape="1">
          <a:blip r:embed="rId5">
            <a:extLst>
              <a:ext uri="{28A0092B-C50C-407E-A947-70E740481C1C}">
                <a14:useLocalDpi xmlns:a14="http://schemas.microsoft.com/office/drawing/2010/main" val="0"/>
              </a:ext>
            </a:extLst>
          </a:blip>
          <a:srcRect l="11141" t="19304" r="14047" b="21791"/>
          <a:stretch/>
        </p:blipFill>
        <p:spPr>
          <a:xfrm flipH="1">
            <a:off x="364190" y="2210570"/>
            <a:ext cx="4408228" cy="4039737"/>
          </a:xfrm>
          <a:prstGeom prst="rect">
            <a:avLst/>
          </a:prstGeom>
          <a:effectLst>
            <a:outerShdw blurRad="50800" dist="38100" dir="5400000" algn="t" rotWithShape="0">
              <a:prstClr val="black">
                <a:alpha val="40000"/>
              </a:prstClr>
            </a:outerShdw>
          </a:effectLst>
        </p:spPr>
      </p:pic>
      <p:sp>
        <p:nvSpPr>
          <p:cNvPr id="6" name="TextBox 5"/>
          <p:cNvSpPr txBox="1"/>
          <p:nvPr/>
        </p:nvSpPr>
        <p:spPr>
          <a:xfrm>
            <a:off x="3371765" y="1537216"/>
            <a:ext cx="7064477" cy="214526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6000" b="1" i="1" smtClean="0">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Đặt 3 câu theo mẫu “Ai làm gì?”</a:t>
            </a:r>
            <a:endParaRPr lang="en-US" sz="6000" b="1" i="1">
              <a:solidFill>
                <a:srgbClr val="FF535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84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ppt_w</p:attrName>
                                        </p:attrNameLst>
                                      </p:cBhvr>
                                      <p:tavLst>
                                        <p:tav tm="0" fmla="#ppt_w*sin(2.5*pi*$)">
                                          <p:val>
                                            <p:fltVal val="0"/>
                                          </p:val>
                                        </p:tav>
                                        <p:tav tm="100000">
                                          <p:val>
                                            <p:fltVal val="1"/>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066800" y="647700"/>
            <a:ext cx="10287000" cy="487680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8675" y="993775"/>
            <a:ext cx="3143250" cy="1325563"/>
          </a:xfrm>
        </p:spPr>
        <p:txBody>
          <a:bodyPr>
            <a:normAutofit/>
          </a:bodyPr>
          <a:lstStyle/>
          <a:p>
            <a:pPr algn="ctr"/>
            <a:r>
              <a:rPr lang="en-US" sz="6600" b="1" smtClean="0">
                <a:solidFill>
                  <a:srgbClr val="FF5357"/>
                </a:solidFill>
                <a:latin typeface="Times New Roman" panose="02020603050405020304" pitchFamily="18" charset="0"/>
                <a:cs typeface="Times New Roman" panose="02020603050405020304" pitchFamily="18" charset="0"/>
              </a:rPr>
              <a:t>Dặn dò</a:t>
            </a:r>
            <a:endParaRPr lang="en-US" sz="6600" b="1">
              <a:solidFill>
                <a:srgbClr val="FF5357"/>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638300" y="2319338"/>
            <a:ext cx="9284494" cy="1736646"/>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b="1" i="1">
                <a:solidFill>
                  <a:schemeClr val="accent6">
                    <a:lumMod val="75000"/>
                  </a:schemeClr>
                </a:solidFill>
                <a:latin typeface="Times New Roman" panose="02020603050405020304" pitchFamily="18" charset="0"/>
                <a:cs typeface="Times New Roman" panose="02020603050405020304" pitchFamily="18" charset="0"/>
              </a:rPr>
              <a:t>- Ôn lại các bài tập đọc tuần 7</a:t>
            </a:r>
            <a:r>
              <a:rPr lang="en-US" sz="4800" b="1" i="1" smtClean="0">
                <a:solidFill>
                  <a:schemeClr val="accent6">
                    <a:lumMod val="75000"/>
                  </a:schemeClr>
                </a:solidFill>
                <a:latin typeface="Times New Roman" panose="02020603050405020304" pitchFamily="18" charset="0"/>
                <a:cs typeface="Times New Roman" panose="02020603050405020304" pitchFamily="18" charset="0"/>
              </a:rPr>
              <a:t>, 8</a:t>
            </a:r>
            <a:r>
              <a:rPr lang="en-US" sz="4800" b="1" i="1">
                <a:solidFill>
                  <a:schemeClr val="accent6">
                    <a:lumMod val="75000"/>
                  </a:schemeClr>
                </a:solidFill>
                <a:latin typeface="Times New Roman" panose="02020603050405020304" pitchFamily="18" charset="0"/>
                <a:cs typeface="Times New Roman" panose="02020603050405020304" pitchFamily="18" charset="0"/>
              </a:rPr>
              <a:t/>
            </a:r>
            <a:br>
              <a:rPr lang="en-US" sz="4800" b="1" i="1">
                <a:solidFill>
                  <a:schemeClr val="accent6">
                    <a:lumMod val="75000"/>
                  </a:schemeClr>
                </a:solidFill>
                <a:latin typeface="Times New Roman" panose="02020603050405020304" pitchFamily="18" charset="0"/>
                <a:cs typeface="Times New Roman" panose="02020603050405020304" pitchFamily="18" charset="0"/>
              </a:rPr>
            </a:br>
            <a:r>
              <a:rPr lang="en-US" sz="4800" b="1" i="1">
                <a:solidFill>
                  <a:schemeClr val="accent6">
                    <a:lumMod val="75000"/>
                  </a:schemeClr>
                </a:solidFill>
                <a:latin typeface="Times New Roman" panose="02020603050405020304" pitchFamily="18" charset="0"/>
                <a:cs typeface="Times New Roman" panose="02020603050405020304" pitchFamily="18" charset="0"/>
              </a:rPr>
              <a:t>- Ôn cách đặt </a:t>
            </a:r>
            <a:r>
              <a:rPr lang="en-US" sz="4800" b="1" i="1" smtClean="0">
                <a:solidFill>
                  <a:schemeClr val="accent6">
                    <a:lumMod val="75000"/>
                  </a:schemeClr>
                </a:solidFill>
                <a:latin typeface="Times New Roman" panose="02020603050405020304" pitchFamily="18" charset="0"/>
                <a:cs typeface="Times New Roman" panose="02020603050405020304" pitchFamily="18" charset="0"/>
              </a:rPr>
              <a:t>dấu phẩy</a:t>
            </a:r>
            <a:endParaRPr lang="en-US" sz="4800" b="1" i="1">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001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7547D228-E1EA-43F7-B852-C6480265CB21}"/>
              </a:ext>
            </a:extLst>
          </p:cNvPr>
          <p:cNvSpPr/>
          <p:nvPr/>
        </p:nvSpPr>
        <p:spPr>
          <a:xfrm flipH="1">
            <a:off x="354012" y="342900"/>
            <a:ext cx="11482388" cy="6173786"/>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xmlns="" id="{1E3FFDED-C920-4A48-B561-236C77E7167A}"/>
              </a:ext>
            </a:extLst>
          </p:cNvPr>
          <p:cNvSpPr txBox="1"/>
          <p:nvPr/>
        </p:nvSpPr>
        <p:spPr>
          <a:xfrm>
            <a:off x="2748140" y="3679354"/>
            <a:ext cx="7767460" cy="1605878"/>
          </a:xfrm>
          <a:prstGeom prst="rect">
            <a:avLst/>
          </a:prstGeom>
          <a:noFill/>
        </p:spPr>
        <p:txBody>
          <a:bodyPr wrap="none" rtlCol="0">
            <a:prstTxWarp prst="textArchUp">
              <a:avLst/>
            </a:prstTxWarp>
            <a:spAutoFit/>
          </a:bodyPr>
          <a:lstStyle/>
          <a:p>
            <a:pPr algn="ctr"/>
            <a:r>
              <a:rPr lang="en-US" altLang="zh-CN" sz="19900" b="1" smtClean="0">
                <a:ln w="22225">
                  <a:solidFill>
                    <a:schemeClr val="accent2"/>
                  </a:solidFill>
                  <a:prstDash val="solid"/>
                </a:ln>
                <a:solidFill>
                  <a:schemeClr val="accent2">
                    <a:lumMod val="40000"/>
                    <a:lumOff val="60000"/>
                  </a:schemeClr>
                </a:solidFill>
                <a:latin typeface="Times New Roman" panose="02020603050405020304" pitchFamily="18" charset="0"/>
                <a:ea typeface="微软雅黑" panose="020B0503020204020204" pitchFamily="34" charset="-122"/>
                <a:cs typeface="Times New Roman" panose="02020603050405020304" pitchFamily="18" charset="0"/>
              </a:rPr>
              <a:t>CHÀO TẠM BIỆT </a:t>
            </a:r>
          </a:p>
          <a:p>
            <a:pPr algn="ctr"/>
            <a:r>
              <a:rPr lang="en-US" altLang="zh-CN" sz="19900" b="1" smtClean="0">
                <a:ln w="22225">
                  <a:solidFill>
                    <a:schemeClr val="accent2"/>
                  </a:solidFill>
                  <a:prstDash val="solid"/>
                </a:ln>
                <a:solidFill>
                  <a:schemeClr val="accent2">
                    <a:lumMod val="40000"/>
                    <a:lumOff val="60000"/>
                  </a:schemeClr>
                </a:solidFill>
                <a:latin typeface="Times New Roman" panose="02020603050405020304" pitchFamily="18" charset="0"/>
                <a:ea typeface="微软雅黑" panose="020B0503020204020204" pitchFamily="34" charset="-122"/>
                <a:cs typeface="Times New Roman" panose="02020603050405020304" pitchFamily="18" charset="0"/>
              </a:rPr>
              <a:t>CÁC EM!</a:t>
            </a:r>
            <a:endParaRPr lang="zh-CN" altLang="en-US" sz="19900" b="1" dirty="0">
              <a:ln w="22225">
                <a:solidFill>
                  <a:schemeClr val="accent2"/>
                </a:solidFill>
                <a:prstDash val="solid"/>
              </a:ln>
              <a:solidFill>
                <a:schemeClr val="accent2">
                  <a:lumMod val="40000"/>
                  <a:lumOff val="6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592546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par>
                          <p:cTn id="10" fill="hold">
                            <p:stCondLst>
                              <p:cond delay="750"/>
                            </p:stCondLst>
                            <p:childTnLst>
                              <p:par>
                                <p:cTn id="11" presetID="16" presetClass="entr" presetSubtype="2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par>
                          <p:cTn id="14" fill="hold">
                            <p:stCondLst>
                              <p:cond delay="1250"/>
                            </p:stCondLst>
                            <p:childTnLst>
                              <p:par>
                                <p:cTn id="15" presetID="32" presetClass="emph" presetSubtype="0" repeatCount="indefinite" fill="hold" grpId="2" nodeType="afterEffect">
                                  <p:stCondLst>
                                    <p:cond delay="0"/>
                                  </p:st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4"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xmlns="" id="{6446119B-E844-4326-AABC-1E26B28DED56}"/>
              </a:ext>
            </a:extLst>
          </p:cNvPr>
          <p:cNvSpPr/>
          <p:nvPr/>
        </p:nvSpPr>
        <p:spPr>
          <a:xfrm>
            <a:off x="354012" y="342900"/>
            <a:ext cx="11482388" cy="6173786"/>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圆角 22">
            <a:extLst>
              <a:ext uri="{FF2B5EF4-FFF2-40B4-BE49-F238E27FC236}">
                <a16:creationId xmlns:a16="http://schemas.microsoft.com/office/drawing/2014/main" xmlns="" id="{8E8730A2-0E6E-4159-98DD-545DAB72A7F9}"/>
              </a:ext>
            </a:extLst>
          </p:cNvPr>
          <p:cNvSpPr/>
          <p:nvPr/>
        </p:nvSpPr>
        <p:spPr>
          <a:xfrm rot="16200000">
            <a:off x="5611885" y="-1530315"/>
            <a:ext cx="966642" cy="4869694"/>
          </a:xfrm>
          <a:prstGeom prst="roundRect">
            <a:avLst>
              <a:gd name="adj" fmla="val 50000"/>
            </a:avLst>
          </a:prstGeom>
          <a:solidFill>
            <a:srgbClr val="559A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4800" b="1" spc="600" smtClean="0">
                <a:latin typeface="Times New Roman" panose="02020603050405020304" pitchFamily="18" charset="0"/>
                <a:ea typeface="微软雅黑" panose="020B0503020204020204" pitchFamily="34" charset="-122"/>
                <a:cs typeface="Times New Roman" panose="02020603050405020304" pitchFamily="18" charset="0"/>
              </a:rPr>
              <a:t>Mục tiêu</a:t>
            </a:r>
            <a:endParaRPr lang="zh-CN" altLang="en-US" sz="4800" b="1" spc="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 name="Group 1"/>
          <p:cNvGrpSpPr/>
          <p:nvPr/>
        </p:nvGrpSpPr>
        <p:grpSpPr>
          <a:xfrm>
            <a:off x="1521432" y="1516591"/>
            <a:ext cx="10102000" cy="3329309"/>
            <a:chOff x="1574186" y="1481416"/>
            <a:chExt cx="10102000" cy="3329309"/>
          </a:xfrm>
        </p:grpSpPr>
        <p:sp>
          <p:nvSpPr>
            <p:cNvPr id="25" name="椭圆 24">
              <a:extLst>
                <a:ext uri="{FF2B5EF4-FFF2-40B4-BE49-F238E27FC236}">
                  <a16:creationId xmlns:a16="http://schemas.microsoft.com/office/drawing/2014/main" xmlns="" id="{8C0EA2BD-11A5-4C9F-9B71-1EDBA9AB6524}"/>
                </a:ext>
              </a:extLst>
            </p:cNvPr>
            <p:cNvSpPr/>
            <p:nvPr/>
          </p:nvSpPr>
          <p:spPr>
            <a:xfrm>
              <a:off x="1574187" y="1964637"/>
              <a:ext cx="634625" cy="764256"/>
            </a:xfrm>
            <a:prstGeom prst="ellipse">
              <a:avLst/>
            </a:prstGeom>
            <a:solidFill>
              <a:srgbClr val="EE71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b="1" noProof="1">
                  <a:latin typeface="微软雅黑" panose="020B0503020204020204" pitchFamily="34" charset="-122"/>
                  <a:ea typeface="微软雅黑" panose="020B0503020204020204" pitchFamily="34" charset="-122"/>
                </a:rPr>
                <a:t>1</a:t>
              </a:r>
              <a:endParaRPr lang="zh-CN" altLang="en-US" sz="2400" b="1" noProof="1">
                <a:latin typeface="微软雅黑" panose="020B0503020204020204" pitchFamily="34" charset="-122"/>
                <a:ea typeface="微软雅黑" panose="020B0503020204020204" pitchFamily="34" charset="-122"/>
              </a:endParaRPr>
            </a:p>
          </p:txBody>
        </p:sp>
        <p:sp>
          <p:nvSpPr>
            <p:cNvPr id="26" name="椭圆 25">
              <a:extLst>
                <a:ext uri="{FF2B5EF4-FFF2-40B4-BE49-F238E27FC236}">
                  <a16:creationId xmlns:a16="http://schemas.microsoft.com/office/drawing/2014/main" xmlns="" id="{EC1F1044-3217-4E08-BFF3-7043CDBBFB51}"/>
                </a:ext>
              </a:extLst>
            </p:cNvPr>
            <p:cNvSpPr/>
            <p:nvPr/>
          </p:nvSpPr>
          <p:spPr>
            <a:xfrm>
              <a:off x="1574187" y="3144172"/>
              <a:ext cx="634625" cy="766874"/>
            </a:xfrm>
            <a:prstGeom prst="ellipse">
              <a:avLst/>
            </a:prstGeom>
            <a:solidFill>
              <a:srgbClr val="0093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b="1" noProof="1">
                  <a:latin typeface="微软雅黑" panose="020B0503020204020204" pitchFamily="34" charset="-122"/>
                  <a:ea typeface="微软雅黑" panose="020B0503020204020204" pitchFamily="34" charset="-122"/>
                </a:rPr>
                <a:t>2</a:t>
              </a:r>
              <a:endParaRPr lang="zh-CN" altLang="en-US" sz="2400" b="1" noProof="1">
                <a:latin typeface="微软雅黑" panose="020B0503020204020204" pitchFamily="34" charset="-122"/>
                <a:ea typeface="微软雅黑" panose="020B0503020204020204" pitchFamily="34" charset="-122"/>
              </a:endParaRPr>
            </a:p>
          </p:txBody>
        </p:sp>
        <p:sp>
          <p:nvSpPr>
            <p:cNvPr id="27" name="椭圆 26">
              <a:extLst>
                <a:ext uri="{FF2B5EF4-FFF2-40B4-BE49-F238E27FC236}">
                  <a16:creationId xmlns:a16="http://schemas.microsoft.com/office/drawing/2014/main" xmlns="" id="{5371EE9A-89A6-4C00-88D2-0C8A977F9E8B}"/>
                </a:ext>
              </a:extLst>
            </p:cNvPr>
            <p:cNvSpPr/>
            <p:nvPr/>
          </p:nvSpPr>
          <p:spPr>
            <a:xfrm>
              <a:off x="1574186" y="4094501"/>
              <a:ext cx="634625" cy="716224"/>
            </a:xfrm>
            <a:prstGeom prst="ellipse">
              <a:avLst/>
            </a:prstGeom>
            <a:solidFill>
              <a:srgbClr val="6D62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b="1" noProof="1">
                  <a:latin typeface="微软雅黑" panose="020B0503020204020204" pitchFamily="34" charset="-122"/>
                  <a:ea typeface="微软雅黑" panose="020B0503020204020204" pitchFamily="34" charset="-122"/>
                </a:rPr>
                <a:t>3</a:t>
              </a:r>
              <a:endParaRPr lang="zh-CN" altLang="en-US" sz="2400" b="1" noProof="1">
                <a:latin typeface="微软雅黑" panose="020B0503020204020204" pitchFamily="34" charset="-122"/>
                <a:ea typeface="微软雅黑" panose="020B0503020204020204" pitchFamily="34" charset="-122"/>
              </a:endParaRPr>
            </a:p>
          </p:txBody>
        </p:sp>
        <p:cxnSp>
          <p:nvCxnSpPr>
            <p:cNvPr id="29" name="直接连接符 28">
              <a:extLst>
                <a:ext uri="{FF2B5EF4-FFF2-40B4-BE49-F238E27FC236}">
                  <a16:creationId xmlns:a16="http://schemas.microsoft.com/office/drawing/2014/main" xmlns="" id="{65ABF993-0FF8-416E-B07E-D08886A062E6}"/>
                </a:ext>
              </a:extLst>
            </p:cNvPr>
            <p:cNvCxnSpPr>
              <a:cxnSpLocks/>
            </p:cNvCxnSpPr>
            <p:nvPr/>
          </p:nvCxnSpPr>
          <p:spPr>
            <a:xfrm>
              <a:off x="1574187" y="3032763"/>
              <a:ext cx="3654085" cy="0"/>
            </a:xfrm>
            <a:prstGeom prst="line">
              <a:avLst/>
            </a:prstGeom>
            <a:ln w="12700">
              <a:solidFill>
                <a:srgbClr val="559AA9"/>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xmlns="" id="{D1BEF1D3-9F46-426A-8EE1-697FAEE47EBB}"/>
                </a:ext>
              </a:extLst>
            </p:cNvPr>
            <p:cNvSpPr/>
            <p:nvPr/>
          </p:nvSpPr>
          <p:spPr>
            <a:xfrm>
              <a:off x="2362431" y="1481416"/>
              <a:ext cx="9313755" cy="1569660"/>
            </a:xfrm>
            <a:prstGeom prst="rect">
              <a:avLst/>
            </a:prstGeom>
          </p:spPr>
          <p:txBody>
            <a:bodyPr wrap="square">
              <a:spAutoFit/>
            </a:bodyPr>
            <a:lstStyle/>
            <a:p>
              <a:pPr algn="just">
                <a:defRPr/>
              </a:pPr>
              <a:r>
                <a:rPr lang="vi-VN" altLang="zh-CN" sz="3200" b="1" spc="300" noProof="1">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Đọc đúng </a:t>
              </a:r>
              <a:r>
                <a:rPr lang="en-US"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ràn</a:t>
              </a:r>
              <a:r>
                <a:rPr lang="vi-VN"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h </a:t>
              </a:r>
              <a:r>
                <a:rPr lang="vi-VN" altLang="zh-CN" sz="3200" b="1" spc="300" noProof="1">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mạch </a:t>
              </a:r>
              <a:r>
                <a:rPr lang="vi-VN"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 </a:t>
              </a:r>
              <a:r>
                <a:rPr lang="vi-VN" altLang="zh-CN" sz="3200" b="1" spc="300" noProof="1">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 </a:t>
              </a:r>
              <a:r>
                <a:rPr lang="en-US"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tập đọc đã học tuần 5, 6</a:t>
              </a:r>
              <a:r>
                <a:rPr lang="vi-VN"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và </a:t>
              </a:r>
              <a:r>
                <a:rPr lang="vi-VN"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trả </a:t>
              </a:r>
              <a:r>
                <a:rPr lang="vi-VN" altLang="zh-CN" sz="3200" b="1" spc="300" noProof="1">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lời được 1 câu hỏi về nội dung </a:t>
              </a:r>
              <a:r>
                <a:rPr lang="vi-VN"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r>
                <a:rPr lang="vi-VN" altLang="zh-CN" sz="3200" b="1" spc="300" noProof="1" smtClean="0">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vi-VN" altLang="zh-CN" sz="3200" b="1" spc="300" noProof="1">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bài.</a:t>
              </a:r>
              <a:endParaRPr lang="en-US" altLang="zh-CN" sz="3200" b="1" spc="300" noProof="1">
                <a:solidFill>
                  <a:srgbClr val="EF7029"/>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35" name="直接连接符 34">
              <a:extLst>
                <a:ext uri="{FF2B5EF4-FFF2-40B4-BE49-F238E27FC236}">
                  <a16:creationId xmlns:a16="http://schemas.microsoft.com/office/drawing/2014/main" xmlns="" id="{46A7472F-D2B5-496B-8A3D-59C65A7DC300}"/>
                </a:ext>
              </a:extLst>
            </p:cNvPr>
            <p:cNvCxnSpPr>
              <a:cxnSpLocks/>
            </p:cNvCxnSpPr>
            <p:nvPr/>
          </p:nvCxnSpPr>
          <p:spPr>
            <a:xfrm>
              <a:off x="1574187" y="4004043"/>
              <a:ext cx="3654085" cy="0"/>
            </a:xfrm>
            <a:prstGeom prst="line">
              <a:avLst/>
            </a:prstGeom>
            <a:ln w="12700">
              <a:solidFill>
                <a:srgbClr val="559AA9"/>
              </a:solidFill>
            </a:ln>
          </p:spPr>
          <p:style>
            <a:lnRef idx="1">
              <a:schemeClr val="accent1"/>
            </a:lnRef>
            <a:fillRef idx="0">
              <a:schemeClr val="accent1"/>
            </a:fillRef>
            <a:effectRef idx="0">
              <a:schemeClr val="accent1"/>
            </a:effectRef>
            <a:fontRef idx="minor">
              <a:schemeClr val="tx1"/>
            </a:fontRef>
          </p:style>
        </p:cxnSp>
        <p:sp>
          <p:nvSpPr>
            <p:cNvPr id="12" name="矩形 29">
              <a:extLst>
                <a:ext uri="{FF2B5EF4-FFF2-40B4-BE49-F238E27FC236}">
                  <a16:creationId xmlns:a16="http://schemas.microsoft.com/office/drawing/2014/main" xmlns="" id="{D1BEF1D3-9F46-426A-8EE1-697FAEE47EBB}"/>
                </a:ext>
              </a:extLst>
            </p:cNvPr>
            <p:cNvSpPr/>
            <p:nvPr/>
          </p:nvSpPr>
          <p:spPr>
            <a:xfrm>
              <a:off x="2362433" y="2982244"/>
              <a:ext cx="9313753" cy="1077218"/>
            </a:xfrm>
            <a:prstGeom prst="rect">
              <a:avLst/>
            </a:prstGeom>
          </p:spPr>
          <p:txBody>
            <a:bodyPr wrap="square">
              <a:spAutoFit/>
            </a:bodyPr>
            <a:lstStyle/>
            <a:p>
              <a:pPr algn="just">
                <a:defRPr/>
              </a:pPr>
              <a:r>
                <a:rPr lang="vi-VN" altLang="zh-CN" sz="3200" b="1" spc="300" noProof="1">
                  <a:solidFill>
                    <a:srgbClr val="00934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Lựa chọn được từ ngữ thích hợp bổ sung ý nghĩa cho từ ngữ chỉ sự </a:t>
              </a:r>
              <a:r>
                <a:rPr lang="vi-VN" altLang="zh-CN" sz="3200" b="1" spc="300" noProof="1" smtClean="0">
                  <a:solidFill>
                    <a:srgbClr val="00934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vậ</a:t>
              </a:r>
              <a:r>
                <a:rPr lang="en-US" altLang="zh-CN" sz="3200" b="1" spc="300" noProof="1" smtClean="0">
                  <a:solidFill>
                    <a:srgbClr val="00934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a:t>
              </a:r>
              <a:endParaRPr lang="en-US" altLang="zh-CN" sz="3200" b="1" spc="300" noProof="1">
                <a:solidFill>
                  <a:srgbClr val="00934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3" name="矩形 29">
              <a:extLst>
                <a:ext uri="{FF2B5EF4-FFF2-40B4-BE49-F238E27FC236}">
                  <a16:creationId xmlns:a16="http://schemas.microsoft.com/office/drawing/2014/main" xmlns="" id="{D1BEF1D3-9F46-426A-8EE1-697FAEE47EBB}"/>
                </a:ext>
              </a:extLst>
            </p:cNvPr>
            <p:cNvSpPr/>
            <p:nvPr/>
          </p:nvSpPr>
          <p:spPr>
            <a:xfrm>
              <a:off x="2362431" y="4173419"/>
              <a:ext cx="9313755" cy="584775"/>
            </a:xfrm>
            <a:prstGeom prst="rect">
              <a:avLst/>
            </a:prstGeom>
          </p:spPr>
          <p:txBody>
            <a:bodyPr wrap="square">
              <a:spAutoFit/>
            </a:bodyPr>
            <a:lstStyle/>
            <a:p>
              <a:pPr>
                <a:defRPr/>
              </a:pPr>
              <a:r>
                <a:rPr lang="vi-VN" altLang="zh-CN" sz="3200" b="1" spc="300" noProof="1">
                  <a:solidFill>
                    <a:srgbClr val="6D62A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Đặt được 2 – 3 câu mẫu Ai là </a:t>
              </a:r>
              <a:r>
                <a:rPr lang="vi-VN" altLang="zh-CN" sz="3200" b="1" spc="300" noProof="1" smtClean="0">
                  <a:solidFill>
                    <a:srgbClr val="6D62A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gì</a:t>
              </a:r>
              <a:r>
                <a:rPr lang="en-US" altLang="zh-CN" sz="3200" b="1" spc="300" noProof="1" smtClean="0">
                  <a:solidFill>
                    <a:srgbClr val="6D62A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t>
              </a:r>
              <a:endParaRPr lang="en-US" altLang="zh-CN" sz="3200" b="1" spc="300" noProof="1">
                <a:solidFill>
                  <a:srgbClr val="6D62A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Tree>
    <p:extLst>
      <p:ext uri="{BB962C8B-B14F-4D97-AF65-F5344CB8AC3E}">
        <p14:creationId xmlns:p14="http://schemas.microsoft.com/office/powerpoint/2010/main" val="1041721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750" fill="hold"/>
                                        <p:tgtEl>
                                          <p:spTgt spid="22"/>
                                        </p:tgtEl>
                                        <p:attrNameLst>
                                          <p:attrName>ppt_w</p:attrName>
                                        </p:attrNameLst>
                                      </p:cBhvr>
                                      <p:tavLst>
                                        <p:tav tm="0">
                                          <p:val>
                                            <p:fltVal val="0"/>
                                          </p:val>
                                        </p:tav>
                                        <p:tav tm="100000">
                                          <p:val>
                                            <p:strVal val="#ppt_w"/>
                                          </p:val>
                                        </p:tav>
                                      </p:tavLst>
                                    </p:anim>
                                    <p:anim calcmode="lin" valueType="num">
                                      <p:cBhvr>
                                        <p:cTn id="8" dur="750" fill="hold"/>
                                        <p:tgtEl>
                                          <p:spTgt spid="22"/>
                                        </p:tgtEl>
                                        <p:attrNameLst>
                                          <p:attrName>ppt_h</p:attrName>
                                        </p:attrNameLst>
                                      </p:cBhvr>
                                      <p:tavLst>
                                        <p:tav tm="0">
                                          <p:val>
                                            <p:fltVal val="0"/>
                                          </p:val>
                                        </p:tav>
                                        <p:tav tm="100000">
                                          <p:val>
                                            <p:strVal val="#ppt_h"/>
                                          </p:val>
                                        </p:tav>
                                      </p:tavLst>
                                    </p:anim>
                                    <p:animEffect transition="in" filter="fade">
                                      <p:cBhvr>
                                        <p:cTn id="9" dur="750"/>
                                        <p:tgtEl>
                                          <p:spTgt spid="22"/>
                                        </p:tgtEl>
                                      </p:cBhvr>
                                    </p:animEffect>
                                  </p:childTnLst>
                                </p:cTn>
                              </p:par>
                            </p:childTnLst>
                          </p:cTn>
                        </p:par>
                        <p:par>
                          <p:cTn id="10" fill="hold">
                            <p:stCondLst>
                              <p:cond delay="750"/>
                            </p:stCondLst>
                            <p:childTnLst>
                              <p:par>
                                <p:cTn id="11" presetID="16" presetClass="entr" presetSubtype="2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Horizontal)">
                                      <p:cBhvr>
                                        <p:cTn id="13" dur="1000"/>
                                        <p:tgtEl>
                                          <p:spTgt spid="23"/>
                                        </p:tgtEl>
                                      </p:cBhvr>
                                    </p:animEffect>
                                  </p:childTnLst>
                                </p:cTn>
                              </p:par>
                            </p:childTnLst>
                          </p:cTn>
                        </p:par>
                        <p:par>
                          <p:cTn id="14" fill="hold">
                            <p:stCondLst>
                              <p:cond delay="175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xmlns="" id="{F3978C81-32EC-4022-A566-3C15834728CB}"/>
              </a:ext>
            </a:extLst>
          </p:cNvPr>
          <p:cNvPicPr>
            <a:picLocks noChangeAspect="1"/>
          </p:cNvPicPr>
          <p:nvPr/>
        </p:nvPicPr>
        <p:blipFill rotWithShape="1">
          <a:blip r:embed="rId4">
            <a:extLst>
              <a:ext uri="{28A0092B-C50C-407E-A947-70E740481C1C}">
                <a14:useLocalDpi xmlns:a14="http://schemas.microsoft.com/office/drawing/2010/main" val="0"/>
              </a:ext>
            </a:extLst>
          </a:blip>
          <a:srcRect l="44475" t="6288" r="43024" b="75053"/>
          <a:stretch/>
        </p:blipFill>
        <p:spPr>
          <a:xfrm flipH="1">
            <a:off x="2983700" y="-139121"/>
            <a:ext cx="1787184" cy="1500490"/>
          </a:xfrm>
          <a:prstGeom prst="rect">
            <a:avLst/>
          </a:prstGeom>
        </p:spPr>
      </p:pic>
      <p:pic>
        <p:nvPicPr>
          <p:cNvPr id="3" name="图片 20">
            <a:extLst>
              <a:ext uri="{FF2B5EF4-FFF2-40B4-BE49-F238E27FC236}">
                <a16:creationId xmlns:a16="http://schemas.microsoft.com/office/drawing/2014/main" xmlns="" id="{9475F598-0355-4241-95C5-A2A99853362F}"/>
              </a:ext>
            </a:extLst>
          </p:cNvPr>
          <p:cNvPicPr>
            <a:picLocks noChangeAspect="1"/>
          </p:cNvPicPr>
          <p:nvPr/>
        </p:nvPicPr>
        <p:blipFill rotWithShape="1">
          <a:blip r:embed="rId4">
            <a:extLst>
              <a:ext uri="{28A0092B-C50C-407E-A947-70E740481C1C}">
                <a14:useLocalDpi xmlns:a14="http://schemas.microsoft.com/office/drawing/2010/main" val="0"/>
              </a:ext>
            </a:extLst>
          </a:blip>
          <a:srcRect l="44475" t="6288" r="43024" b="75053"/>
          <a:stretch/>
        </p:blipFill>
        <p:spPr>
          <a:xfrm>
            <a:off x="5869696" y="-129692"/>
            <a:ext cx="1787184" cy="1500490"/>
          </a:xfrm>
          <a:prstGeom prst="rect">
            <a:avLst/>
          </a:prstGeom>
        </p:spPr>
      </p:pic>
      <p:pic>
        <p:nvPicPr>
          <p:cNvPr id="4" name="图片 21">
            <a:extLst>
              <a:ext uri="{FF2B5EF4-FFF2-40B4-BE49-F238E27FC236}">
                <a16:creationId xmlns:a16="http://schemas.microsoft.com/office/drawing/2014/main" xmlns="" id="{5E0D2A20-4D1A-4C52-9816-F6C170B63D6B}"/>
              </a:ext>
            </a:extLst>
          </p:cNvPr>
          <p:cNvPicPr>
            <a:picLocks noChangeAspect="1"/>
          </p:cNvPicPr>
          <p:nvPr/>
        </p:nvPicPr>
        <p:blipFill rotWithShape="1">
          <a:blip r:embed="rId4">
            <a:extLst>
              <a:ext uri="{28A0092B-C50C-407E-A947-70E740481C1C}">
                <a14:useLocalDpi xmlns:a14="http://schemas.microsoft.com/office/drawing/2010/main" val="0"/>
              </a:ext>
            </a:extLst>
          </a:blip>
          <a:srcRect t="62063" b="527"/>
          <a:stretch/>
        </p:blipFill>
        <p:spPr>
          <a:xfrm>
            <a:off x="1008" y="4167712"/>
            <a:ext cx="8941824" cy="2690288"/>
          </a:xfrm>
          <a:prstGeom prst="rect">
            <a:avLst/>
          </a:prstGeom>
        </p:spPr>
      </p:pic>
      <p:pic>
        <p:nvPicPr>
          <p:cNvPr id="5" name="图片 18">
            <a:extLst>
              <a:ext uri="{FF2B5EF4-FFF2-40B4-BE49-F238E27FC236}">
                <a16:creationId xmlns:a16="http://schemas.microsoft.com/office/drawing/2014/main" xmlns="" id="{2C848FBF-8B4E-4495-8104-B35C70B54008}"/>
              </a:ext>
            </a:extLst>
          </p:cNvPr>
          <p:cNvPicPr>
            <a:picLocks noChangeAspect="1"/>
          </p:cNvPicPr>
          <p:nvPr/>
        </p:nvPicPr>
        <p:blipFill rotWithShape="1">
          <a:blip r:embed="rId5">
            <a:extLst>
              <a:ext uri="{28A0092B-C50C-407E-A947-70E740481C1C}">
                <a14:useLocalDpi xmlns:a14="http://schemas.microsoft.com/office/drawing/2010/main" val="0"/>
              </a:ext>
            </a:extLst>
          </a:blip>
          <a:srcRect l="47287" t="17223" r="16147" b="32401"/>
          <a:stretch/>
        </p:blipFill>
        <p:spPr>
          <a:xfrm>
            <a:off x="2060916" y="889000"/>
            <a:ext cx="6476539" cy="4026760"/>
          </a:xfrm>
          <a:prstGeom prst="rect">
            <a:avLst/>
          </a:prstGeom>
        </p:spPr>
      </p:pic>
      <p:pic>
        <p:nvPicPr>
          <p:cNvPr id="6" name="图片 23">
            <a:extLst>
              <a:ext uri="{FF2B5EF4-FFF2-40B4-BE49-F238E27FC236}">
                <a16:creationId xmlns:a16="http://schemas.microsoft.com/office/drawing/2014/main" xmlns="" id="{EBB5BB03-286A-4747-B55F-842491BFF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9241" y="1184003"/>
            <a:ext cx="2883876" cy="3998100"/>
          </a:xfrm>
          <a:prstGeom prst="rect">
            <a:avLst/>
          </a:prstGeom>
          <a:effectLst>
            <a:outerShdw blurRad="50800" dist="38100" dir="5400000" algn="t" rotWithShape="0">
              <a:prstClr val="black">
                <a:alpha val="40000"/>
              </a:prstClr>
            </a:outerShdw>
          </a:effectLst>
        </p:spPr>
      </p:pic>
      <p:sp>
        <p:nvSpPr>
          <p:cNvPr id="7" name="文本框 25">
            <a:extLst>
              <a:ext uri="{FF2B5EF4-FFF2-40B4-BE49-F238E27FC236}">
                <a16:creationId xmlns:a16="http://schemas.microsoft.com/office/drawing/2014/main" xmlns="" id="{7F6BE3D3-5A37-42F0-BC6D-9FF884E4AB72}"/>
              </a:ext>
            </a:extLst>
          </p:cNvPr>
          <p:cNvSpPr txBox="1"/>
          <p:nvPr/>
        </p:nvSpPr>
        <p:spPr>
          <a:xfrm>
            <a:off x="2602613" y="1901368"/>
            <a:ext cx="5393143" cy="2123658"/>
          </a:xfrm>
          <a:prstGeom prst="rect">
            <a:avLst/>
          </a:prstGeom>
          <a:noFill/>
        </p:spPr>
        <p:txBody>
          <a:bodyPr wrap="none" rtlCol="0">
            <a:spAutoFit/>
          </a:bodyPr>
          <a:lstStyle/>
          <a:p>
            <a:pPr algn="ctr">
              <a:lnSpc>
                <a:spcPct val="150000"/>
              </a:lnSpc>
            </a:pPr>
            <a:r>
              <a:rPr lang="en-US" altLang="zh-CN" sz="4400" b="1" smtClean="0">
                <a:solidFill>
                  <a:schemeClr val="accent2"/>
                </a:solidFill>
                <a:effectLst>
                  <a:outerShdw blurRad="38100" dist="38100" dir="2700000" algn="tl">
                    <a:srgbClr val="000000">
                      <a:alpha val="43137"/>
                    </a:srgbClr>
                  </a:outerShdw>
                </a:effectLst>
                <a:latin typeface="Times New Roman" panose="02020603050405020304" pitchFamily="18" charset="0"/>
                <a:ea typeface="站酷快乐体 " panose="02010600030101010101" pitchFamily="2" charset="-122"/>
                <a:cs typeface="Times New Roman" panose="02020603050405020304" pitchFamily="18" charset="0"/>
              </a:rPr>
              <a:t>ÔN CÁC BÀI </a:t>
            </a:r>
          </a:p>
          <a:p>
            <a:pPr algn="ctr">
              <a:lnSpc>
                <a:spcPct val="150000"/>
              </a:lnSpc>
            </a:pPr>
            <a:r>
              <a:rPr lang="en-US" altLang="zh-CN" sz="4400" b="1" smtClean="0">
                <a:solidFill>
                  <a:schemeClr val="accent2"/>
                </a:solidFill>
                <a:effectLst>
                  <a:outerShdw blurRad="38100" dist="38100" dir="2700000" algn="tl">
                    <a:srgbClr val="000000">
                      <a:alpha val="43137"/>
                    </a:srgbClr>
                  </a:outerShdw>
                </a:effectLst>
                <a:latin typeface="Times New Roman" panose="02020603050405020304" pitchFamily="18" charset="0"/>
                <a:ea typeface="站酷快乐体 " panose="02010600030101010101" pitchFamily="2" charset="-122"/>
                <a:cs typeface="Times New Roman" panose="02020603050405020304" pitchFamily="18" charset="0"/>
              </a:rPr>
              <a:t>TẬP ĐỌC TUẦN 5, 6</a:t>
            </a:r>
            <a:endParaRPr lang="en-US" altLang="zh-CN" sz="4400" b="1" dirty="0">
              <a:solidFill>
                <a:schemeClr val="accent2"/>
              </a:solidFill>
              <a:effectLst>
                <a:outerShdw blurRad="38100" dist="38100" dir="2700000" algn="tl">
                  <a:srgbClr val="000000">
                    <a:alpha val="43137"/>
                  </a:srgbClr>
                </a:outerShdw>
              </a:effectLst>
              <a:latin typeface="Times New Roman" panose="02020603050405020304" pitchFamily="18" charset="0"/>
              <a:ea typeface="站酷快乐体 "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09482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3000"/>
                            </p:stCondLst>
                            <p:childTnLst>
                              <p:par>
                                <p:cTn id="29" presetID="45"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000"/>
                                        <p:tgtEl>
                                          <p:spTgt spid="6"/>
                                        </p:tgtEl>
                                      </p:cBhvr>
                                    </p:animEffect>
                                    <p:anim calcmode="lin" valueType="num">
                                      <p:cBhvr>
                                        <p:cTn id="32" dur="2000" fill="hold"/>
                                        <p:tgtEl>
                                          <p:spTgt spid="6"/>
                                        </p:tgtEl>
                                        <p:attrNameLst>
                                          <p:attrName>ppt_w</p:attrName>
                                        </p:attrNameLst>
                                      </p:cBhvr>
                                      <p:tavLst>
                                        <p:tav tm="0" fmla="#ppt_w*sin(2.5*pi*$)">
                                          <p:val>
                                            <p:fltVal val="0"/>
                                          </p:val>
                                        </p:tav>
                                        <p:tav tm="100000">
                                          <p:val>
                                            <p:fltVal val="1"/>
                                          </p:val>
                                        </p:tav>
                                      </p:tavLst>
                                    </p:anim>
                                    <p:anim calcmode="lin" valueType="num">
                                      <p:cBhvr>
                                        <p:cTn id="3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1" name="圆角矩形 3">
            <a:extLst>
              <a:ext uri="{FF2B5EF4-FFF2-40B4-BE49-F238E27FC236}">
                <a16:creationId xmlns:a16="http://schemas.microsoft.com/office/drawing/2014/main" xmlns="" id="{23243E51-1200-48F6-8208-76CF40929B1A}"/>
              </a:ext>
            </a:extLst>
          </p:cNvPr>
          <p:cNvSpPr/>
          <p:nvPr/>
        </p:nvSpPr>
        <p:spPr>
          <a:xfrm>
            <a:off x="4095750" y="209833"/>
            <a:ext cx="7981289" cy="5175469"/>
          </a:xfrm>
          <a:prstGeom prst="roundRect">
            <a:avLst>
              <a:gd name="adj" fmla="val 12591"/>
            </a:avLst>
          </a:prstGeom>
          <a:solidFill>
            <a:srgbClr val="FFFFFF">
              <a:alpha val="81176"/>
            </a:srgb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algun Gothic Semilight" panose="020B0502040204020203" pitchFamily="34" charset="-122"/>
              <a:ea typeface="Malgun Gothic Semilight" panose="020B0502040204020203" pitchFamily="34" charset="-122"/>
            </a:endParaRPr>
          </a:p>
        </p:txBody>
      </p:sp>
      <p:pic>
        <p:nvPicPr>
          <p:cNvPr id="8"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4">
            <a:extLst>
              <a:ext uri="{28A0092B-C50C-407E-A947-70E740481C1C}">
                <a14:useLocalDpi xmlns:a14="http://schemas.microsoft.com/office/drawing/2010/main" val="0"/>
              </a:ext>
            </a:extLst>
          </a:blip>
          <a:srcRect t="67224" r="32082"/>
          <a:stretch/>
        </p:blipFill>
        <p:spPr>
          <a:xfrm>
            <a:off x="504" y="4610384"/>
            <a:ext cx="9845678" cy="2247616"/>
          </a:xfrm>
          <a:prstGeom prst="rect">
            <a:avLst/>
          </a:prstGeom>
        </p:spPr>
      </p:pic>
      <p:pic>
        <p:nvPicPr>
          <p:cNvPr id="18" name="图片 23">
            <a:extLst>
              <a:ext uri="{FF2B5EF4-FFF2-40B4-BE49-F238E27FC236}">
                <a16:creationId xmlns:a16="http://schemas.microsoft.com/office/drawing/2014/main" xmlns="" id="{EBB5BB03-286A-4747-B55F-842491BFF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8291" y="1387203"/>
            <a:ext cx="2883876" cy="3998100"/>
          </a:xfrm>
          <a:prstGeom prst="rect">
            <a:avLst/>
          </a:prstGeom>
          <a:effectLst>
            <a:outerShdw blurRad="50800" dist="38100" dir="5400000" algn="t" rotWithShape="0">
              <a:prstClr val="black">
                <a:alpha val="40000"/>
              </a:prstClr>
            </a:outerShdw>
          </a:effectLst>
        </p:spPr>
      </p:pic>
      <p:sp>
        <p:nvSpPr>
          <p:cNvPr id="19" name="TextBox 18"/>
          <p:cNvSpPr txBox="1"/>
          <p:nvPr/>
        </p:nvSpPr>
        <p:spPr>
          <a:xfrm>
            <a:off x="4700322" y="357337"/>
            <a:ext cx="5562600" cy="1446550"/>
          </a:xfrm>
          <a:prstGeom prst="rect">
            <a:avLst/>
          </a:prstGeom>
          <a:noFill/>
        </p:spPr>
        <p:txBody>
          <a:bodyPr wrap="square" rtlCol="0">
            <a:spAutoFit/>
          </a:bodyPr>
          <a:lstStyle/>
          <a:p>
            <a:pPr algn="ctr"/>
            <a:r>
              <a:rPr lang="en-US" sz="4400" b="1" smtClean="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BÀI TẬP ĐỌC TUẦN 5,6</a:t>
            </a:r>
          </a:p>
        </p:txBody>
      </p:sp>
      <p:sp>
        <p:nvSpPr>
          <p:cNvPr id="20" name="Rectangle 19"/>
          <p:cNvSpPr/>
          <p:nvPr/>
        </p:nvSpPr>
        <p:spPr>
          <a:xfrm>
            <a:off x="5305932" y="2046640"/>
            <a:ext cx="4540250" cy="2308324"/>
          </a:xfrm>
          <a:prstGeom prst="rect">
            <a:avLst/>
          </a:prstGeom>
        </p:spPr>
        <p:txBody>
          <a:bodyPr wrap="square">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Sách Tiếng Việt</a:t>
            </a:r>
          </a:p>
          <a:p>
            <a:pPr algn="ctr"/>
            <a:r>
              <a:rPr lang="en-US" sz="4800" b="1">
                <a:solidFill>
                  <a:srgbClr val="FF0000"/>
                </a:solidFill>
                <a:latin typeface="Times New Roman" panose="02020603050405020304" pitchFamily="18" charset="0"/>
                <a:cs typeface="Times New Roman" panose="02020603050405020304" pitchFamily="18" charset="0"/>
              </a:rPr>
              <a:t>Phần “Mục lục” </a:t>
            </a:r>
            <a:endParaRPr lang="en-US" sz="4800" b="1" smtClean="0">
              <a:solidFill>
                <a:srgbClr val="FF0000"/>
              </a:solidFill>
              <a:latin typeface="Times New Roman" panose="02020603050405020304" pitchFamily="18" charset="0"/>
              <a:cs typeface="Times New Roman" panose="02020603050405020304" pitchFamily="18" charset="0"/>
            </a:endParaRPr>
          </a:p>
          <a:p>
            <a:pPr algn="ctr"/>
            <a:r>
              <a:rPr lang="en-US" sz="4800" b="1" smtClean="0">
                <a:solidFill>
                  <a:srgbClr val="FF0000"/>
                </a:solidFill>
                <a:latin typeface="Times New Roman" panose="02020603050405020304" pitchFamily="18" charset="0"/>
                <a:cs typeface="Times New Roman" panose="02020603050405020304" pitchFamily="18" charset="0"/>
              </a:rPr>
              <a:t>trang </a:t>
            </a:r>
            <a:r>
              <a:rPr lang="en-US" sz="4800" b="1">
                <a:solidFill>
                  <a:srgbClr val="FF0000"/>
                </a:solidFill>
                <a:latin typeface="Times New Roman" panose="02020603050405020304" pitchFamily="18" charset="0"/>
                <a:cs typeface="Times New Roman" panose="02020603050405020304" pitchFamily="18" charset="0"/>
              </a:rPr>
              <a:t>153</a:t>
            </a:r>
          </a:p>
        </p:txBody>
      </p:sp>
      <p:pic>
        <p:nvPicPr>
          <p:cNvPr id="23" name="图片 4">
            <a:extLst>
              <a:ext uri="{FF2B5EF4-FFF2-40B4-BE49-F238E27FC236}">
                <a16:creationId xmlns:a16="http://schemas.microsoft.com/office/drawing/2014/main" xmlns="" id="{8A33A4A7-0735-416B-B791-962AFFFCE064}"/>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tretch>
            <a:fillRect/>
          </a:stretch>
        </p:blipFill>
        <p:spPr>
          <a:xfrm flipH="1">
            <a:off x="3346901" y="217083"/>
            <a:ext cx="1542291" cy="3919736"/>
          </a:xfrm>
          <a:prstGeom prst="rect">
            <a:avLst/>
          </a:prstGeom>
        </p:spPr>
      </p:pic>
      <p:pic>
        <p:nvPicPr>
          <p:cNvPr id="1026" name="Picture 2" descr="Sách Giáo Khoa Tiếng Việt Lớp 3 Hai Tập | Tải Sách Miễn Phí"/>
          <p:cNvPicPr>
            <a:picLocks noChangeAspect="1" noChangeArrowheads="1"/>
          </p:cNvPicPr>
          <p:nvPr/>
        </p:nvPicPr>
        <p:blipFill rotWithShape="1">
          <a:blip r:embed="rId8">
            <a:extLst>
              <a:ext uri="{28A0092B-C50C-407E-A947-70E740481C1C}">
                <a14:useLocalDpi xmlns:a14="http://schemas.microsoft.com/office/drawing/2010/main" val="0"/>
              </a:ext>
            </a:extLst>
          </a:blip>
          <a:srcRect l="16303" r="16061"/>
          <a:stretch/>
        </p:blipFill>
        <p:spPr bwMode="auto">
          <a:xfrm>
            <a:off x="9827935" y="1463403"/>
            <a:ext cx="2079118" cy="307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379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par>
                                <p:cTn id="26" presetID="22" presetClass="entr" presetSubtype="1"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up)">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6" name="圆角矩形 3">
            <a:extLst>
              <a:ext uri="{FF2B5EF4-FFF2-40B4-BE49-F238E27FC236}">
                <a16:creationId xmlns:a16="http://schemas.microsoft.com/office/drawing/2014/main" xmlns="" id="{23243E51-1200-48F6-8208-76CF40929B1A}"/>
              </a:ext>
            </a:extLst>
          </p:cNvPr>
          <p:cNvSpPr/>
          <p:nvPr/>
        </p:nvSpPr>
        <p:spPr>
          <a:xfrm>
            <a:off x="285750" y="241520"/>
            <a:ext cx="7772400" cy="6216430"/>
          </a:xfrm>
          <a:prstGeom prst="roundRect">
            <a:avLst>
              <a:gd name="adj" fmla="val 12591"/>
            </a:avLst>
          </a:prstGeom>
          <a:solidFill>
            <a:srgbClr val="FFFFFF">
              <a:alpha val="81961"/>
            </a:srgb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algun Gothic Semilight" panose="020B0502040204020203" pitchFamily="34" charset="-122"/>
              <a:ea typeface="Malgun Gothic Semilight" panose="020B0502040204020203" pitchFamily="34" charset="-122"/>
            </a:endParaRPr>
          </a:p>
        </p:txBody>
      </p:sp>
      <p:pic>
        <p:nvPicPr>
          <p:cNvPr id="7" name="图片 4">
            <a:extLst>
              <a:ext uri="{FF2B5EF4-FFF2-40B4-BE49-F238E27FC236}">
                <a16:creationId xmlns:a16="http://schemas.microsoft.com/office/drawing/2014/main" xmlns="" id="{8A33A4A7-0735-416B-B791-962AFFFCE064}"/>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7399552" y="457200"/>
            <a:ext cx="1542291" cy="3919736"/>
          </a:xfrm>
          <a:prstGeom prst="rect">
            <a:avLst/>
          </a:prstGeom>
        </p:spPr>
      </p:pic>
      <p:sp>
        <p:nvSpPr>
          <p:cNvPr id="3" name="Oval 2"/>
          <p:cNvSpPr/>
          <p:nvPr/>
        </p:nvSpPr>
        <p:spPr>
          <a:xfrm>
            <a:off x="9029700" y="304800"/>
            <a:ext cx="3162300" cy="3156905"/>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图片 2">
            <a:extLst>
              <a:ext uri="{FF2B5EF4-FFF2-40B4-BE49-F238E27FC236}">
                <a16:creationId xmlns:a16="http://schemas.microsoft.com/office/drawing/2014/main" xmlns="" id="{1A6B3E9A-9537-4C4E-B98D-3F26959531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205413" y="241519"/>
            <a:ext cx="2892758" cy="4046298"/>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97350" y="2853442"/>
            <a:ext cx="7149199" cy="3046988"/>
          </a:xfrm>
          <a:prstGeom prst="rect">
            <a:avLst/>
          </a:prstGeom>
          <a:no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 Người lính dũng cảm</a:t>
            </a:r>
          </a:p>
          <a:p>
            <a:r>
              <a:rPr lang="en-US" sz="4800" b="1" smtClean="0">
                <a:latin typeface="Times New Roman" panose="02020603050405020304" pitchFamily="18" charset="0"/>
                <a:cs typeface="Times New Roman" panose="02020603050405020304" pitchFamily="18" charset="0"/>
              </a:rPr>
              <a:t>- Cuộc họp của chữ viết</a:t>
            </a:r>
          </a:p>
          <a:p>
            <a:r>
              <a:rPr lang="en-US" sz="4800" b="1" smtClean="0">
                <a:latin typeface="Times New Roman" panose="02020603050405020304" pitchFamily="18" charset="0"/>
                <a:cs typeface="Times New Roman" panose="02020603050405020304" pitchFamily="18" charset="0"/>
              </a:rPr>
              <a:t>- Bài tập làm văn</a:t>
            </a:r>
          </a:p>
          <a:p>
            <a:r>
              <a:rPr lang="en-US" sz="4800" b="1" smtClean="0">
                <a:latin typeface="Times New Roman" panose="02020603050405020304" pitchFamily="18" charset="0"/>
                <a:cs typeface="Times New Roman" panose="02020603050405020304" pitchFamily="18" charset="0"/>
              </a:rPr>
              <a:t>- Nhớ lại buổi đầu đi học</a:t>
            </a:r>
            <a:endParaRPr lang="en-US" sz="4800" b="1">
              <a:latin typeface="Times New Roman" panose="02020603050405020304" pitchFamily="18" charset="0"/>
              <a:cs typeface="Times New Roman" panose="02020603050405020304" pitchFamily="18" charset="0"/>
            </a:endParaRPr>
          </a:p>
        </p:txBody>
      </p:sp>
      <p:sp>
        <p:nvSpPr>
          <p:cNvPr id="15" name="TextBox 14"/>
          <p:cNvSpPr txBox="1"/>
          <p:nvPr/>
        </p:nvSpPr>
        <p:spPr>
          <a:xfrm>
            <a:off x="1390649" y="436702"/>
            <a:ext cx="5562600" cy="1446550"/>
          </a:xfrm>
          <a:prstGeom prst="rect">
            <a:avLst/>
          </a:prstGeom>
          <a:noFill/>
        </p:spPr>
        <p:txBody>
          <a:bodyPr wrap="square" rtlCol="0">
            <a:spAutoFit/>
          </a:bodyPr>
          <a:lstStyle/>
          <a:p>
            <a:pPr algn="ctr"/>
            <a:r>
              <a:rPr lang="en-US" sz="4400" b="1" smtClean="0">
                <a:solidFill>
                  <a:srgbClr val="FF292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BÀI TẬP ĐỌC TUẦN 5,6</a:t>
            </a:r>
          </a:p>
        </p:txBody>
      </p:sp>
      <p:sp>
        <p:nvSpPr>
          <p:cNvPr id="16" name="TextBox 15"/>
          <p:cNvSpPr txBox="1"/>
          <p:nvPr/>
        </p:nvSpPr>
        <p:spPr>
          <a:xfrm>
            <a:off x="1133561" y="1905863"/>
            <a:ext cx="6311971" cy="830997"/>
          </a:xfrm>
          <a:prstGeom prst="rect">
            <a:avLst/>
          </a:prstGeom>
          <a:noFill/>
        </p:spPr>
        <p:txBody>
          <a:bodyPr wrap="square" rtlCol="0">
            <a:spAutoFit/>
          </a:bodyPr>
          <a:lstStyle/>
          <a:p>
            <a:r>
              <a:rPr lang="en-US" sz="4800" b="1" smtClean="0">
                <a:solidFill>
                  <a:srgbClr val="FF7C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điểm: Tới trường</a:t>
            </a:r>
            <a:endParaRPr lang="en-US" sz="4800" b="1">
              <a:solidFill>
                <a:srgbClr val="FF7C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564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9652"/>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4636530" y="593187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489567" y="2847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987484" y="2847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1512038"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987484"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267320"/>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65550"/>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84387"/>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1106691"/>
            <a:ext cx="609600" cy="609600"/>
          </a:xfrm>
          <a:prstGeom prst="rect">
            <a:avLst/>
          </a:prstGeom>
        </p:spPr>
      </p:pic>
      <p:sp>
        <p:nvSpPr>
          <p:cNvPr id="31" name="Isosceles Triangle 3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15" action="ppaction://hlinksldjump"/>
          </p:cNvPr>
          <p:cNvSpPr/>
          <p:nvPr/>
        </p:nvSpPr>
        <p:spPr>
          <a:xfrm rot="5400000">
            <a:off x="11351621" y="2173491"/>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51677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9652"/>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quay dung"/>
          <p:cNvSpPr/>
          <p:nvPr/>
        </p:nvSpPr>
        <p:spPr>
          <a:xfrm>
            <a:off x="4636530" y="593187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489567" y="2847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987484" y="28473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1512038"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2987484" y="433793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267320"/>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65550"/>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1984387"/>
            <a:ext cx="1354214" cy="1155064"/>
          </a:xfrm>
          <a:prstGeom prst="rect">
            <a:avLst/>
          </a:prstGeom>
        </p:spPr>
      </p:pic>
      <p:pic>
        <p:nvPicPr>
          <p:cNvPr id="3" name="vongquay">
            <a:hlinkClick r:id="" action="ppaction://media"/>
          </p:cNvPr>
          <p:cNvPicPr>
            <a:picLocks noChangeAspect="1"/>
          </p:cNvPicPr>
          <p:nvPr>
            <a:audioFile r:link="rId1"/>
            <p:extLst>
              <p:ext uri="{DAA4B4D4-6D71-4841-9C94-3DE7FCFB9230}">
                <p14:media xmlns:p14="http://schemas.microsoft.com/office/powerpoint/2010/main" r:embed="rId2">
                  <p14:trim end="20406.5306"/>
                  <p14:fade out="1000"/>
                </p14:media>
              </p:ext>
            </p:extLst>
          </p:nvPr>
        </p:nvPicPr>
        <p:blipFill>
          <a:blip r:embed="rId14"/>
          <a:stretch>
            <a:fillRect/>
          </a:stretch>
        </p:blipFill>
        <p:spPr>
          <a:xfrm>
            <a:off x="9714152" y="-1106691"/>
            <a:ext cx="609600" cy="609600"/>
          </a:xfrm>
          <a:prstGeom prst="rect">
            <a:avLst/>
          </a:prstGeom>
        </p:spPr>
      </p:pic>
      <p:sp>
        <p:nvSpPr>
          <p:cNvPr id="31" name="Isosceles Triangle 3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Isosceles Triangle 3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Isosceles Triangle 3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Isosceles Triangle 3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Isosceles Triangle 4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Isosceles Triangle 4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Isosceles Triangle 4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Isosceles Triangle 4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Isosceles Triangle 4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Isosceles Triangle 5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Isosceles Triangle 51"/>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Isosceles Triangle 52"/>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Isosceles Triangle 53"/>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Isosceles Triangle 54"/>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Isosceles Triangle 55"/>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Isosceles Triangle 56"/>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Isosceles Triangle 57"/>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Isosceles Triangle 58"/>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Isosceles Triangle 59"/>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p:cNvSpPr/>
          <p:nvPr/>
        </p:nvSpPr>
        <p:spPr>
          <a:xfrm rot="16200000">
            <a:off x="10840537" y="1917688"/>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eart 23">
            <a:hlinkClick r:id="rId15" action="ppaction://hlinksldjump"/>
          </p:cNvPr>
          <p:cNvSpPr/>
          <p:nvPr/>
        </p:nvSpPr>
        <p:spPr>
          <a:xfrm rot="5400000">
            <a:off x="11351621" y="2173491"/>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4960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10000"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audio>
              <p:cMediaNode vol="80000">
                <p:cTn id="165"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584616" y="172032"/>
            <a:ext cx="11302583"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9913" marR="0" lvl="0" algn="just" defTabSz="914400" rtl="0" eaLnBrk="1" fontAlgn="auto" latinLnBrk="0" hangingPunct="1">
              <a:lnSpc>
                <a:spcPct val="100000"/>
              </a:lnSpc>
              <a:spcBef>
                <a:spcPts val="0"/>
              </a:spcBef>
              <a:spcAft>
                <a:spcPts val="0"/>
              </a:spcAft>
              <a:buClrTx/>
              <a:buSzTx/>
              <a:buFontTx/>
              <a:buNone/>
              <a:tabLst/>
              <a:defRPr/>
            </a:pPr>
            <a:r>
              <a:rPr lang="en-US" sz="3200" b="1" noProof="0" smtClean="0">
                <a:solidFill>
                  <a:srgbClr val="7030A0"/>
                </a:solidFill>
                <a:latin typeface="Tahoma" panose="020B0604030504040204" pitchFamily="34" charset="0"/>
                <a:ea typeface="Tahoma" panose="020B0604030504040204" pitchFamily="34" charset="0"/>
                <a:cs typeface="Tahoma" panose="020B0604030504040204" pitchFamily="34" charset="0"/>
              </a:rPr>
              <a:t>1. Đọc đoạn 3 bài tập đọc “Người lính dũng cảm”, trang 39 </a:t>
            </a:r>
          </a:p>
          <a:p>
            <a:pPr marL="569913" marR="0" lvl="0" algn="just" defTabSz="914400" rtl="0" eaLnBrk="1" fontAlgn="auto" latinLnBrk="0" hangingPunct="1">
              <a:lnSpc>
                <a:spcPct val="100000"/>
              </a:lnSpc>
              <a:spcBef>
                <a:spcPts val="0"/>
              </a:spcBef>
              <a:spcAft>
                <a:spcPts val="0"/>
              </a:spcAft>
              <a:buClrTx/>
              <a:buSzTx/>
              <a:buFontTx/>
              <a:buNone/>
              <a:tabLst/>
              <a:defRPr/>
            </a:pPr>
            <a:r>
              <a:rPr lang="en-US" sz="3200" b="1" i="1" smtClean="0">
                <a:solidFill>
                  <a:srgbClr val="7030A0"/>
                </a:solidFill>
                <a:latin typeface="Tahoma" panose="020B0604030504040204" pitchFamily="34" charset="0"/>
                <a:ea typeface="Tahoma" panose="020B0604030504040204" pitchFamily="34" charset="0"/>
                <a:cs typeface="Tahoma" panose="020B0604030504040204" pitchFamily="34" charset="0"/>
              </a:rPr>
              <a:t>Chọn đáp án trả lời đúng: </a:t>
            </a:r>
            <a:r>
              <a:rPr lang="vi-VN" sz="3200" b="1" i="1" smtClean="0">
                <a:solidFill>
                  <a:srgbClr val="FF0000"/>
                </a:solidFill>
                <a:latin typeface="Tahoma" panose="020B0604030504040204" pitchFamily="34" charset="0"/>
                <a:ea typeface="Tahoma" panose="020B0604030504040204" pitchFamily="34" charset="0"/>
                <a:cs typeface="Tahoma" panose="020B0604030504040204" pitchFamily="34" charset="0"/>
              </a:rPr>
              <a:t>Thầy </a:t>
            </a:r>
            <a:r>
              <a:rPr lang="vi-VN" sz="3200" b="1" i="1">
                <a:solidFill>
                  <a:srgbClr val="FF0000"/>
                </a:solidFill>
                <a:latin typeface="Tahoma" panose="020B0604030504040204" pitchFamily="34" charset="0"/>
                <a:ea typeface="Tahoma" panose="020B0604030504040204" pitchFamily="34" charset="0"/>
                <a:cs typeface="Tahoma" panose="020B0604030504040204" pitchFamily="34" charset="0"/>
              </a:rPr>
              <a:t>giáo mong chờ điều gì ở những học sinh trong lớp?</a:t>
            </a:r>
            <a:endParaRPr kumimoji="0" lang="vi-VN" sz="32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p:cNvSpPr/>
          <p:nvPr/>
        </p:nvSpPr>
        <p:spPr>
          <a:xfrm>
            <a:off x="329784" y="2408434"/>
            <a:ext cx="11557415" cy="649560"/>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A</a:t>
            </a:r>
            <a:r>
              <a:rPr lang="vi-VN" sz="3200" b="1"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b="1">
                <a:solidFill>
                  <a:schemeClr val="bg1"/>
                </a:solidFill>
                <a:latin typeface="Tahoma" panose="020B0604030504040204" pitchFamily="34" charset="0"/>
                <a:ea typeface="Tahoma" panose="020B0604030504040204" pitchFamily="34" charset="0"/>
                <a:cs typeface="Tahoma" panose="020B0604030504040204" pitchFamily="34" charset="0"/>
              </a:rPr>
              <a:t>Thầy mong ai đó sẽ phát hiện ra bạn mắc lỗi.</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226945"/>
            <a:ext cx="1626236" cy="1990149"/>
          </a:xfrm>
          <a:prstGeom prst="rect">
            <a:avLst/>
          </a:prstGeom>
        </p:spPr>
      </p:pic>
      <p:sp>
        <p:nvSpPr>
          <p:cNvPr id="8" name="Rounded Rectangle 7"/>
          <p:cNvSpPr/>
          <p:nvPr/>
        </p:nvSpPr>
        <p:spPr>
          <a:xfrm>
            <a:off x="329783" y="3156765"/>
            <a:ext cx="11557415" cy="649560"/>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B. </a:t>
            </a: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Thầy mong </a:t>
            </a: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nhanh chóng tìm ra bạn phạm lỗi.</a:t>
            </a:r>
            <a:endParaRPr lang="en-US" sz="3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329783" y="3905095"/>
            <a:ext cx="11557415" cy="1086629"/>
          </a:xfrm>
          <a:prstGeom prst="roundRect">
            <a:avLst/>
          </a:prstGeom>
          <a:solidFill>
            <a:srgbClr val="7030A0">
              <a:alpha val="7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smtClean="0">
                <a:solidFill>
                  <a:schemeClr val="bg1"/>
                </a:solidFill>
                <a:latin typeface="Tahoma" panose="020B0604030504040204" pitchFamily="34" charset="0"/>
                <a:ea typeface="Tahoma" panose="020B0604030504040204" pitchFamily="34" charset="0"/>
                <a:cs typeface="Tahoma" panose="020B0604030504040204" pitchFamily="34" charset="0"/>
              </a:rPr>
              <a:t>C. </a:t>
            </a: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Thầy mong bạn nào phạm lỗi sẽ dũng cảm nhận lỗi và sẵn sàng sửa lỗi.</a:t>
            </a:r>
          </a:p>
        </p:txBody>
      </p:sp>
      <p:pic>
        <p:nvPicPr>
          <p:cNvPr id="10" name="图片 1">
            <a:extLst>
              <a:ext uri="{FF2B5EF4-FFF2-40B4-BE49-F238E27FC236}">
                <a16:creationId xmlns:a16="http://schemas.microsoft.com/office/drawing/2014/main" xmlns="" id="{4ADBA0FC-820E-4986-909F-CA3E36EF96E7}"/>
              </a:ext>
            </a:extLst>
          </p:cNvPr>
          <p:cNvPicPr>
            <a:picLocks noChangeAspect="1"/>
          </p:cNvPicPr>
          <p:nvPr/>
        </p:nvPicPr>
        <p:blipFill rotWithShape="1">
          <a:blip r:embed="rId7">
            <a:extLst>
              <a:ext uri="{28A0092B-C50C-407E-A947-70E740481C1C}">
                <a14:useLocalDpi xmlns:a14="http://schemas.microsoft.com/office/drawing/2010/main" val="0"/>
              </a:ext>
            </a:extLst>
          </a:blip>
          <a:srcRect t="67224" r="57916"/>
          <a:stretch/>
        </p:blipFill>
        <p:spPr>
          <a:xfrm>
            <a:off x="503" y="4991724"/>
            <a:ext cx="6101359" cy="1866276"/>
          </a:xfrm>
          <a:prstGeom prst="rect">
            <a:avLst/>
          </a:prstGeom>
        </p:spPr>
      </p:pic>
    </p:spTree>
    <p:extLst>
      <p:ext uri="{BB962C8B-B14F-4D97-AF65-F5344CB8AC3E}">
        <p14:creationId xmlns:p14="http://schemas.microsoft.com/office/powerpoint/2010/main" val="2359321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3" presetID="37"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par>
                                <p:cTn id="29" presetID="37"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9"/>
                                        </p:tgtEl>
                                        <p:attrNameLst>
                                          <p:attrName>fillcolor</p:attrName>
                                        </p:attrNameLst>
                                      </p:cBhvr>
                                      <p:to>
                                        <a:srgbClr val="FF292E"/>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par>
                                <p:cTn id="41" presetID="26" presetClass="emph" presetSubtype="0" fill="hold" grpId="1" nodeType="withEffect">
                                  <p:stCondLst>
                                    <p:cond delay="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665</TotalTime>
  <Words>1398</Words>
  <Application>Microsoft Office PowerPoint</Application>
  <PresentationFormat>Widescreen</PresentationFormat>
  <Paragraphs>205</Paragraphs>
  <Slides>23</Slides>
  <Notes>23</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微软雅黑</vt:lpstr>
      <vt:lpstr>Wingdings</vt:lpstr>
      <vt:lpstr>站酷快乐体 </vt:lpstr>
      <vt:lpstr>Times New Roman</vt:lpstr>
      <vt:lpstr>等线</vt:lpstr>
      <vt:lpstr>Arial</vt:lpstr>
      <vt:lpstr>Malgun Gothic Semilight</vt:lpstr>
      <vt:lpstr>Tahoma</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Dinh Ngoc Phu 20163167</cp:lastModifiedBy>
  <cp:revision>81</cp:revision>
  <dcterms:created xsi:type="dcterms:W3CDTF">2018-07-11T14:54:56Z</dcterms:created>
  <dcterms:modified xsi:type="dcterms:W3CDTF">2021-10-31T17:12:34Z</dcterms:modified>
</cp:coreProperties>
</file>