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2" r:id="rId3"/>
    <p:sldId id="289" r:id="rId4"/>
    <p:sldId id="257" r:id="rId5"/>
    <p:sldId id="274" r:id="rId6"/>
    <p:sldId id="291" r:id="rId7"/>
    <p:sldId id="296" r:id="rId8"/>
    <p:sldId id="294" r:id="rId9"/>
    <p:sldId id="277" r:id="rId10"/>
    <p:sldId id="301" r:id="rId11"/>
    <p:sldId id="278" r:id="rId12"/>
    <p:sldId id="281" r:id="rId13"/>
    <p:sldId id="282" r:id="rId14"/>
    <p:sldId id="300" r:id="rId15"/>
    <p:sldId id="285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76" d="100"/>
          <a:sy n="76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1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6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912" y="-2380412"/>
            <a:ext cx="9182100" cy="119109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72" y="98278"/>
            <a:ext cx="787004" cy="9885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7" y="1"/>
            <a:ext cx="885825" cy="1647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1857375" cy="13287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5414688"/>
            <a:ext cx="1895475" cy="1462630"/>
          </a:xfrm>
          <a:prstGeom prst="rect">
            <a:avLst/>
          </a:prstGeom>
        </p:spPr>
      </p:pic>
      <p:cxnSp>
        <p:nvCxnSpPr>
          <p:cNvPr id="8" name="直接连接符 7"/>
          <p:cNvCxnSpPr/>
          <p:nvPr userDrawn="1"/>
        </p:nvCxnSpPr>
        <p:spPr>
          <a:xfrm>
            <a:off x="0" y="1045028"/>
            <a:ext cx="9144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/>
          <p:cNvSpPr txBox="1"/>
          <p:nvPr userDrawn="1">
            <p:custDataLst>
              <p:tags r:id="rId1"/>
            </p:custDataLst>
          </p:nvPr>
        </p:nvSpPr>
        <p:spPr>
          <a:xfrm>
            <a:off x="2468479" y="155586"/>
            <a:ext cx="4207043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7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40200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33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3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C1C8-D0D1-4AD8-8927-3979C30ADE97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F3F2-A509-4AA1-A5A2-89C60AA83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7"/>
          <p:cNvSpPr>
            <a:spLocks noChangeArrowheads="1" noChangeShapeType="1" noTextEdit="1"/>
          </p:cNvSpPr>
          <p:nvPr/>
        </p:nvSpPr>
        <p:spPr bwMode="auto">
          <a:xfrm>
            <a:off x="2267744" y="2060848"/>
            <a:ext cx="5328592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7704" y="3429000"/>
            <a:ext cx="5249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x 3           24 x 4          </a:t>
            </a:r>
          </a:p>
        </p:txBody>
      </p:sp>
    </p:spTree>
    <p:extLst>
      <p:ext uri="{BB962C8B-B14F-4D97-AF65-F5344CB8AC3E}">
        <p14:creationId xmlns:p14="http://schemas.microsoft.com/office/powerpoint/2010/main" val="53882215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9144000" cy="6858000"/>
          </a:xfrm>
          <a:prstGeom prst="rect">
            <a:avLst/>
          </a:prstGeom>
        </p:spPr>
      </p:pic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252465" y="3444325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798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176023" y="2232899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437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603009" y="2828394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868779" y="2591355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656744" y="3649381"/>
            <a:ext cx="32296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83670" y="848128"/>
            <a:ext cx="43591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Bài 2: Đặt tính rồi tính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485675" y="3653742"/>
            <a:ext cx="2421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57552" y="3662154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5508104" y="3433164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5359041" y="2120753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205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868144" y="2798058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045243" y="2564904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921" y="1452420"/>
            <a:ext cx="235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437 x 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41408" y="1451240"/>
            <a:ext cx="1958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 x 4</a:t>
            </a: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5375436" y="3662154"/>
            <a:ext cx="157282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820</a:t>
            </a:r>
          </a:p>
        </p:txBody>
      </p:sp>
    </p:spTree>
    <p:extLst>
      <p:ext uri="{BB962C8B-B14F-4D97-AF65-F5344CB8AC3E}">
        <p14:creationId xmlns:p14="http://schemas.microsoft.com/office/powerpoint/2010/main" val="42292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32" grpId="0"/>
      <p:bldP spid="33" grpId="0"/>
      <p:bldP spid="34" grpId="0"/>
      <p:bldP spid="36" grpId="0"/>
      <p:bldP spid="37" grpId="0"/>
      <p:bldP spid="27" grpId="0" animBg="1"/>
      <p:bldP spid="28" grpId="0"/>
      <p:bldP spid="30" grpId="0"/>
      <p:bldP spid="40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7" y="-250182"/>
            <a:ext cx="9144000" cy="6858000"/>
          </a:xfrm>
          <a:prstGeom prst="rect">
            <a:avLst/>
          </a:prstGeom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798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1226426" y="3284984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1115616" y="1988840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319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526055" y="2636912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872497" y="2338591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5208177" y="3284984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177036" y="1984648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171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5544779" y="2645420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4959469" y="2368421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9649" y="1237789"/>
            <a:ext cx="2355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319 x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71604" y="1250858"/>
            <a:ext cx="188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x 5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1115616" y="3310384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957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5133915" y="3333043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82740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/>
      <p:bldP spid="51" grpId="0" animBg="1"/>
      <p:bldP spid="52" grpId="0"/>
      <p:bldP spid="53" grpId="0"/>
      <p:bldP spid="54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3" y="27980"/>
            <a:ext cx="9144000" cy="6858000"/>
          </a:xfrm>
          <a:prstGeom prst="rect">
            <a:avLst/>
          </a:prstGeom>
        </p:spPr>
      </p:pic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251520" y="836712"/>
            <a:ext cx="8712968" cy="13075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57200" algn="just" eaLnBrk="1" hangingPunct="1">
              <a:lnSpc>
                <a:spcPct val="150000"/>
              </a:lnSpc>
            </a:pP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Bài 3: Mỗi chuyến máy bay chở được 116 người. Hỏi 3 chuyến máy bay như thế chở được bao nhiêu người ?  </a:t>
            </a:r>
          </a:p>
        </p:txBody>
      </p:sp>
      <p:sp>
        <p:nvSpPr>
          <p:cNvPr id="73" name="Text Box 96"/>
          <p:cNvSpPr txBox="1">
            <a:spLocks noChangeArrowheads="1"/>
          </p:cNvSpPr>
          <p:nvPr/>
        </p:nvSpPr>
        <p:spPr bwMode="auto">
          <a:xfrm>
            <a:off x="576026" y="2377986"/>
            <a:ext cx="19272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Tóm tắt :</a:t>
            </a:r>
          </a:p>
        </p:txBody>
      </p:sp>
      <p:sp>
        <p:nvSpPr>
          <p:cNvPr id="74" name="Text Box 96"/>
          <p:cNvSpPr txBox="1">
            <a:spLocks noChangeArrowheads="1"/>
          </p:cNvSpPr>
          <p:nvPr/>
        </p:nvSpPr>
        <p:spPr bwMode="auto">
          <a:xfrm>
            <a:off x="605860" y="3771617"/>
            <a:ext cx="36781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chuyến : … người ?</a:t>
            </a:r>
          </a:p>
        </p:txBody>
      </p:sp>
      <p:sp>
        <p:nvSpPr>
          <p:cNvPr id="75" name="Text Box 96"/>
          <p:cNvSpPr txBox="1">
            <a:spLocks noChangeArrowheads="1"/>
          </p:cNvSpPr>
          <p:nvPr/>
        </p:nvSpPr>
        <p:spPr bwMode="auto">
          <a:xfrm>
            <a:off x="605859" y="3070701"/>
            <a:ext cx="35340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 chuyến : 116 người</a:t>
            </a:r>
          </a:p>
        </p:txBody>
      </p:sp>
      <p:sp>
        <p:nvSpPr>
          <p:cNvPr id="76" name="Text Box 96"/>
          <p:cNvSpPr txBox="1">
            <a:spLocks noChangeArrowheads="1"/>
          </p:cNvSpPr>
          <p:nvPr/>
        </p:nvSpPr>
        <p:spPr bwMode="auto">
          <a:xfrm>
            <a:off x="360711" y="2928426"/>
            <a:ext cx="8712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 chuyến máy bay chở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51521" y="364676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116 x 3 = 348 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(người)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779912" y="4294837"/>
            <a:ext cx="4044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áp số :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348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người.</a:t>
            </a:r>
          </a:p>
        </p:txBody>
      </p:sp>
      <p:sp>
        <p:nvSpPr>
          <p:cNvPr id="79" name="Text Box 96"/>
          <p:cNvSpPr txBox="1">
            <a:spLocks noChangeArrowheads="1"/>
          </p:cNvSpPr>
          <p:nvPr/>
        </p:nvSpPr>
        <p:spPr bwMode="auto">
          <a:xfrm>
            <a:off x="251521" y="2280354"/>
            <a:ext cx="87129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ài giải</a:t>
            </a:r>
          </a:p>
        </p:txBody>
      </p:sp>
    </p:spTree>
    <p:extLst>
      <p:ext uri="{BB962C8B-B14F-4D97-AF65-F5344CB8AC3E}">
        <p14:creationId xmlns:p14="http://schemas.microsoft.com/office/powerpoint/2010/main" val="62127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/>
      <p:bldP spid="74" grpId="1"/>
      <p:bldP spid="75" grpId="0"/>
      <p:bldP spid="75" grpId="1"/>
      <p:bldP spid="76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9" y="27422"/>
            <a:ext cx="9144000" cy="6858000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98010" y="2853814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17245" y="935133"/>
            <a:ext cx="237842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Bài 4: Tìm </a:t>
            </a:r>
            <a:r>
              <a:rPr lang="en-US" altLang="vi-VN" sz="30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494" y="1556792"/>
            <a:ext cx="294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a)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7 = 101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6755" y="228541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101 x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755" y="298051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707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4998" y="1583789"/>
            <a:ext cx="2943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b) </a:t>
            </a:r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6  = 107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3259" y="228541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107 x 6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3259" y="298052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     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642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813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6"/>
          <p:cNvSpPr txBox="1">
            <a:spLocks noChangeArrowheads="1"/>
          </p:cNvSpPr>
          <p:nvPr/>
        </p:nvSpPr>
        <p:spPr bwMode="auto">
          <a:xfrm>
            <a:off x="1295400" y="4038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.VnTime" panose="020B7200000000000000" pitchFamily="34" charset="0"/>
              </a:rPr>
              <a:t>  127</a:t>
            </a:r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9906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anose="020B7200000000000000" pitchFamily="34" charset="0"/>
              </a:rPr>
              <a:t>   x   </a:t>
            </a:r>
          </a:p>
        </p:txBody>
      </p:sp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1371600" y="4495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>
                <a:latin typeface=".VnTime" panose="020B7200000000000000" pitchFamily="34" charset="0"/>
              </a:rPr>
              <a:t>     2</a:t>
            </a:r>
            <a:r>
              <a:rPr lang="en-US" altLang="vi-VN" sz="2800" dirty="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1066800" y="4876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hlink"/>
                </a:solidFill>
                <a:latin typeface=".VnTime" panose="020B7200000000000000" pitchFamily="34" charset="0"/>
              </a:rPr>
              <a:t>    </a:t>
            </a:r>
            <a:r>
              <a:rPr lang="en-US" altLang="vi-VN" sz="2800">
                <a:solidFill>
                  <a:srgbClr val="0000CC"/>
                </a:solidFill>
                <a:latin typeface=".VnTime" panose="020B7200000000000000" pitchFamily="34" charset="0"/>
              </a:rPr>
              <a:t>254</a:t>
            </a:r>
          </a:p>
        </p:txBody>
      </p:sp>
      <p:sp>
        <p:nvSpPr>
          <p:cNvPr id="10246" name="Text Box 43"/>
          <p:cNvSpPr txBox="1">
            <a:spLocks noChangeArrowheads="1"/>
          </p:cNvSpPr>
          <p:nvPr/>
        </p:nvSpPr>
        <p:spPr bwMode="auto">
          <a:xfrm>
            <a:off x="2209800" y="4800600"/>
            <a:ext cx="6858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H" panose="020B7200000000000000" pitchFamily="34" charset="0"/>
              </a:rPr>
              <a:t>§</a:t>
            </a:r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4038600" y="4038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.VnTime" panose="020B7200000000000000" pitchFamily="34" charset="0"/>
              </a:rPr>
              <a:t>  206</a:t>
            </a:r>
          </a:p>
        </p:txBody>
      </p:sp>
      <p:sp>
        <p:nvSpPr>
          <p:cNvPr id="10248" name="Text Box 21"/>
          <p:cNvSpPr txBox="1">
            <a:spLocks noChangeArrowheads="1"/>
          </p:cNvSpPr>
          <p:nvPr/>
        </p:nvSpPr>
        <p:spPr bwMode="auto">
          <a:xfrm>
            <a:off x="36576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anose="020B7200000000000000" pitchFamily="34" charset="0"/>
              </a:rPr>
              <a:t>   x   </a:t>
            </a:r>
          </a:p>
        </p:txBody>
      </p:sp>
      <p:sp>
        <p:nvSpPr>
          <p:cNvPr id="10249" name="Text Box 23"/>
          <p:cNvSpPr txBox="1">
            <a:spLocks noChangeArrowheads="1"/>
          </p:cNvSpPr>
          <p:nvPr/>
        </p:nvSpPr>
        <p:spPr bwMode="auto">
          <a:xfrm>
            <a:off x="4114800" y="4495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>
                <a:latin typeface=".VnTime" panose="020B7200000000000000" pitchFamily="34" charset="0"/>
              </a:rPr>
              <a:t>     3 </a:t>
            </a:r>
          </a:p>
        </p:txBody>
      </p:sp>
      <p:sp>
        <p:nvSpPr>
          <p:cNvPr id="10250" name="Text Box 25"/>
          <p:cNvSpPr txBox="1">
            <a:spLocks noChangeArrowheads="1"/>
          </p:cNvSpPr>
          <p:nvPr/>
        </p:nvSpPr>
        <p:spPr bwMode="auto">
          <a:xfrm>
            <a:off x="4038600" y="4876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chemeClr val="hlink"/>
                </a:solidFill>
                <a:latin typeface=".VnTime" panose="020B7200000000000000" pitchFamily="34" charset="0"/>
              </a:rPr>
              <a:t>  </a:t>
            </a:r>
            <a:r>
              <a:rPr lang="en-US" altLang="vi-VN" sz="2800">
                <a:solidFill>
                  <a:srgbClr val="0000CC"/>
                </a:solidFill>
                <a:latin typeface=".VnTime" panose="020B7200000000000000" pitchFamily="34" charset="0"/>
              </a:rPr>
              <a:t>608</a:t>
            </a:r>
          </a:p>
        </p:txBody>
      </p:sp>
      <p:sp>
        <p:nvSpPr>
          <p:cNvPr id="10251" name="Text Box 44"/>
          <p:cNvSpPr txBox="1">
            <a:spLocks noChangeArrowheads="1"/>
          </p:cNvSpPr>
          <p:nvPr/>
        </p:nvSpPr>
        <p:spPr bwMode="auto">
          <a:xfrm>
            <a:off x="5029200" y="4800600"/>
            <a:ext cx="685800" cy="58896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H" panose="020B7200000000000000" pitchFamily="34" charset="0"/>
              </a:rPr>
              <a:t>s</a:t>
            </a:r>
          </a:p>
        </p:txBody>
      </p:sp>
      <p:sp>
        <p:nvSpPr>
          <p:cNvPr id="10252" name="Text Box 28"/>
          <p:cNvSpPr txBox="1">
            <a:spLocks noChangeArrowheads="1"/>
          </p:cNvSpPr>
          <p:nvPr/>
        </p:nvSpPr>
        <p:spPr bwMode="auto">
          <a:xfrm>
            <a:off x="6324600" y="4038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.VnTime" panose="020B7200000000000000" pitchFamily="34" charset="0"/>
              </a:rPr>
              <a:t>  220</a:t>
            </a:r>
          </a:p>
        </p:txBody>
      </p:sp>
      <p:sp>
        <p:nvSpPr>
          <p:cNvPr id="10253" name="Text Box 27"/>
          <p:cNvSpPr txBox="1">
            <a:spLocks noChangeArrowheads="1"/>
          </p:cNvSpPr>
          <p:nvPr/>
        </p:nvSpPr>
        <p:spPr bwMode="auto">
          <a:xfrm>
            <a:off x="6019800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.VnTime" panose="020B7200000000000000" pitchFamily="34" charset="0"/>
              </a:rPr>
              <a:t>   x   </a:t>
            </a:r>
          </a:p>
        </p:txBody>
      </p:sp>
      <p:sp>
        <p:nvSpPr>
          <p:cNvPr id="10254" name="Text Box 29"/>
          <p:cNvSpPr txBox="1">
            <a:spLocks noChangeArrowheads="1"/>
          </p:cNvSpPr>
          <p:nvPr/>
        </p:nvSpPr>
        <p:spPr bwMode="auto">
          <a:xfrm>
            <a:off x="6477000" y="4495800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>
                <a:latin typeface=".VnTime" panose="020B7200000000000000" pitchFamily="34" charset="0"/>
              </a:rPr>
              <a:t>    4</a:t>
            </a:r>
            <a:r>
              <a:rPr lang="en-US" altLang="vi-VN" sz="2800"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0255" name="Text Box 31"/>
          <p:cNvSpPr txBox="1">
            <a:spLocks noChangeArrowheads="1"/>
          </p:cNvSpPr>
          <p:nvPr/>
        </p:nvSpPr>
        <p:spPr bwMode="auto">
          <a:xfrm>
            <a:off x="6477000" y="49530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CC"/>
                </a:solidFill>
                <a:latin typeface=".VnTime" panose="020B7200000000000000" pitchFamily="34" charset="0"/>
              </a:rPr>
              <a:t>880</a:t>
            </a:r>
          </a:p>
        </p:txBody>
      </p:sp>
      <p:sp>
        <p:nvSpPr>
          <p:cNvPr id="10256" name="Text Box 45"/>
          <p:cNvSpPr txBox="1">
            <a:spLocks noChangeArrowheads="1"/>
          </p:cNvSpPr>
          <p:nvPr/>
        </p:nvSpPr>
        <p:spPr bwMode="auto">
          <a:xfrm>
            <a:off x="7391400" y="4800600"/>
            <a:ext cx="6858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.VnTimeH" panose="020B7200000000000000" pitchFamily="34" charset="0"/>
              </a:rPr>
              <a:t>§</a:t>
            </a:r>
          </a:p>
        </p:txBody>
      </p:sp>
      <p:sp>
        <p:nvSpPr>
          <p:cNvPr id="17" name="Hình Chữ nhật 34"/>
          <p:cNvSpPr/>
          <p:nvPr/>
        </p:nvSpPr>
        <p:spPr>
          <a:xfrm>
            <a:off x="1828800" y="1532036"/>
            <a:ext cx="5638800" cy="1524000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54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</a:t>
            </a:r>
            <a:r>
              <a:rPr lang="vi-VN" sz="540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89301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 animBg="1"/>
      <p:bldP spid="10247" grpId="0"/>
      <p:bldP spid="10248" grpId="0"/>
      <p:bldP spid="10249" grpId="0"/>
      <p:bldP spid="10250" grpId="0"/>
      <p:bldP spid="10251" grpId="0" animBg="1"/>
      <p:bldP spid="10252" grpId="0"/>
      <p:bldP spid="10253" grpId="0"/>
      <p:bldP spid="10254" grpId="0"/>
      <p:bldP spid="10255" grpId="0"/>
      <p:bldP spid="102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819472"/>
            <a:ext cx="9649072" cy="8568952"/>
          </a:xfrm>
          <a:prstGeom prst="rect">
            <a:avLst/>
          </a:prstGeom>
        </p:spPr>
      </p:pic>
      <p:pic>
        <p:nvPicPr>
          <p:cNvPr id="3" name="Picture 3" descr="FIREWR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39" y="1988840"/>
            <a:ext cx="5562600" cy="23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970279" y="1196752"/>
            <a:ext cx="7255564" cy="716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</a:t>
            </a:r>
          </a:p>
        </p:txBody>
      </p:sp>
    </p:spTree>
    <p:extLst>
      <p:ext uri="{BB962C8B-B14F-4D97-AF65-F5344CB8AC3E}">
        <p14:creationId xmlns:p14="http://schemas.microsoft.com/office/powerpoint/2010/main" val="4244395500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857027"/>
            <a:ext cx="9144793" cy="51439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20251" y="-1338263"/>
            <a:ext cx="5503574" cy="9534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3656977" cy="1962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50" y="3917055"/>
            <a:ext cx="3600450" cy="20836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32" y="3021807"/>
            <a:ext cx="1807369" cy="297894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96" y="4845051"/>
            <a:ext cx="1485900" cy="1155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2" y="4789846"/>
            <a:ext cx="842144" cy="12110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828675"/>
            <a:ext cx="9144000" cy="7957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" y="890477"/>
            <a:ext cx="1833875" cy="31146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1054783"/>
            <a:ext cx="1478756" cy="139303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1328631"/>
            <a:ext cx="885825" cy="1235869"/>
          </a:xfrm>
          <a:prstGeom prst="rect">
            <a:avLst/>
          </a:prstGeom>
        </p:spPr>
      </p:pic>
      <p:sp>
        <p:nvSpPr>
          <p:cNvPr id="14" name="文本框 16"/>
          <p:cNvSpPr txBox="1"/>
          <p:nvPr/>
        </p:nvSpPr>
        <p:spPr>
          <a:xfrm>
            <a:off x="1688500" y="2481263"/>
            <a:ext cx="5917019" cy="1450652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buNone/>
            </a:pPr>
            <a:r>
              <a:rPr lang="en-US" altLang="zh-CN" sz="45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buNone/>
            </a:pPr>
            <a:r>
              <a:rPr lang="en-US" altLang="zh-CN" sz="45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altLang="zh-CN" sz="45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4500" b="1" cap="all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altLang="zh-CN" sz="45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endParaRPr lang="zh-CN" altLang="en-US" sz="4500" b="1" cap="all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7"/>
            <a:ext cx="9144000" cy="6858000"/>
          </a:xfrm>
          <a:prstGeom prst="rect">
            <a:avLst/>
          </a:prstGeom>
        </p:spPr>
      </p:pic>
      <p:sp>
        <p:nvSpPr>
          <p:cNvPr id="71" name="矩形 22"/>
          <p:cNvSpPr/>
          <p:nvPr/>
        </p:nvSpPr>
        <p:spPr>
          <a:xfrm>
            <a:off x="232063" y="2235893"/>
            <a:ext cx="9142811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Nhân số có ba chữ số với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636" y="2881874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số có một </a:t>
            </a:r>
            <a:r>
              <a:rPr lang="en-US" altLang="zh-CN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lang="en-US" altLang="zh-CN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số</a:t>
            </a:r>
            <a:r>
              <a:rPr lang="en-US" altLang="zh-CN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(tr.55)</a:t>
            </a:r>
          </a:p>
        </p:txBody>
      </p:sp>
      <p:sp>
        <p:nvSpPr>
          <p:cNvPr id="13" name="矩形 22"/>
          <p:cNvSpPr/>
          <p:nvPr/>
        </p:nvSpPr>
        <p:spPr>
          <a:xfrm>
            <a:off x="2947690" y="1497229"/>
            <a:ext cx="259228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Toán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030" y="886481"/>
            <a:ext cx="8733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97885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323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82" y="-263378"/>
            <a:ext cx="9144000" cy="6858000"/>
          </a:xfrm>
          <a:prstGeom prst="rect">
            <a:avLst/>
          </a:prstGeom>
        </p:spPr>
      </p:pic>
      <p:sp>
        <p:nvSpPr>
          <p:cNvPr id="71" name="矩形 22"/>
          <p:cNvSpPr/>
          <p:nvPr/>
        </p:nvSpPr>
        <p:spPr>
          <a:xfrm>
            <a:off x="72679" y="728306"/>
            <a:ext cx="914281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Nhân số có ba chữ số với số có một chữ số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175672" y="1280383"/>
            <a:ext cx="24574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123 x 2 = ?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252385" y="3276158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071158" y="1988840"/>
            <a:ext cx="4461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nhân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bằng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viết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10609" y="2006579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123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4047473" y="2671293"/>
            <a:ext cx="4461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nhân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bằng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viết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4071158" y="3388229"/>
            <a:ext cx="44612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nhân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bằng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viết </a:t>
            </a:r>
            <a:r>
              <a: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725757" y="3974036"/>
            <a:ext cx="524642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123 x 2 = 246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580045" y="2649823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32845" y="2402042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872002" y="3374122"/>
            <a:ext cx="39232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28903" y="1346633"/>
            <a:ext cx="78170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520455" y="3374122"/>
            <a:ext cx="3694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75672" y="3374122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" name="Oval 3"/>
          <p:cNvSpPr/>
          <p:nvPr/>
        </p:nvSpPr>
        <p:spPr>
          <a:xfrm>
            <a:off x="1689532" y="2062066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20756947">
            <a:off x="1527000" y="2068306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9983125">
            <a:off x="1415106" y="2082570"/>
            <a:ext cx="361421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14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/>
      <p:bldP spid="23" grpId="0"/>
      <p:bldP spid="2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" grpId="0" animBg="1"/>
      <p:bldP spid="4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1" y="-67237"/>
            <a:ext cx="9193295" cy="6885719"/>
          </a:xfrm>
          <a:prstGeom prst="rect">
            <a:avLst/>
          </a:prstGeom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294782" y="783349"/>
            <a:ext cx="245745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326 x 3 = ?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408246" y="2897241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798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32980" y="1535602"/>
            <a:ext cx="62953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nhân 6 bằng 18, viết 8, nhớ 1</a:t>
            </a:r>
            <a:r>
              <a:rPr lang="en-US" altLang="vi-VN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10609" y="1484784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326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652761" y="2255416"/>
            <a:ext cx="65331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nhân 2 bằng 6, thêm 1 </a:t>
            </a:r>
            <a:r>
              <a:rPr lang="en-US" altLang="vi-VN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7,viết 7.</a:t>
            </a: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2695672" y="2880485"/>
            <a:ext cx="55159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 nhân 3 bằng 9, viết 9.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808125" y="3567109"/>
            <a:ext cx="588821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vi-VN" sz="35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326 x 3 = 978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602929" y="2135391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932845" y="1880247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602929" y="2834318"/>
            <a:ext cx="39232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394252" y="2838203"/>
            <a:ext cx="3694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1175672" y="2852327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" name="Oval 3"/>
          <p:cNvSpPr/>
          <p:nvPr/>
        </p:nvSpPr>
        <p:spPr>
          <a:xfrm>
            <a:off x="1689532" y="1540271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20756947">
            <a:off x="1549963" y="1592425"/>
            <a:ext cx="378630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9983125">
            <a:off x="1415106" y="1560775"/>
            <a:ext cx="361421" cy="121409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/>
      <p:bldP spid="23" grpId="0"/>
      <p:bldP spid="26" grpId="0"/>
      <p:bldP spid="29" grpId="0"/>
      <p:bldP spid="31" grpId="0"/>
      <p:bldP spid="32" grpId="0"/>
      <p:bldP spid="33" grpId="0"/>
      <p:bldP spid="34" grpId="0"/>
      <p:bldP spid="36" grpId="0"/>
      <p:bldP spid="37" grpId="0"/>
      <p:bldP spid="4" grpId="0" animBg="1"/>
      <p:bldP spid="4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2"/>
          <p:cNvSpPr/>
          <p:nvPr/>
        </p:nvSpPr>
        <p:spPr>
          <a:xfrm>
            <a:off x="991637" y="825381"/>
            <a:ext cx="7804785" cy="553403"/>
          </a:xfrm>
          <a:prstGeom prst="homePlat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9000" tIns="0" rIns="0" bIns="0" anchor="ctr" anchorCtr="0">
            <a:no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phép nhân này có gì giống và khác nhau ?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423386" y="2035017"/>
            <a:ext cx="814101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000" b="1" dirty="0">
                <a:latin typeface="Times New Roman" panose="02020603050405020304" pitchFamily="18" charset="0"/>
              </a:rPr>
              <a:t>+ Giống nhau : Đều là phép nhân số có 3 chữ số với số có 1 chữ số.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23386" y="3175159"/>
            <a:ext cx="83915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000" b="1" dirty="0">
                <a:latin typeface="Times New Roman" panose="02020603050405020304" pitchFamily="18" charset="0"/>
              </a:rPr>
              <a:t>+ Khác nhau : Phép nhân thứ nhất là không nhớ, phép nhân thứ hai là có nhớ 1 lần. (Phần nhớ được cộng sang chữ số ở hàng chục.)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188640"/>
            <a:ext cx="28083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A_库_组合 2"/>
          <p:cNvGrpSpPr/>
          <p:nvPr>
            <p:custDataLst>
              <p:tags r:id="rId1"/>
            </p:custDataLst>
          </p:nvPr>
        </p:nvGrpSpPr>
        <p:grpSpPr>
          <a:xfrm>
            <a:off x="217073" y="1037018"/>
            <a:ext cx="8743950" cy="2750186"/>
            <a:chOff x="2184757" y="1657062"/>
            <a:chExt cx="3440231" cy="1772653"/>
          </a:xfrm>
        </p:grpSpPr>
        <p:sp>
          <p:nvSpPr>
            <p:cNvPr id="5" name="Rectangle: Rounded Corners 20"/>
            <p:cNvSpPr/>
            <p:nvPr/>
          </p:nvSpPr>
          <p:spPr>
            <a:xfrm>
              <a:off x="3431881" y="1675825"/>
              <a:ext cx="945984" cy="29949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6" name="TextBox 76"/>
            <p:cNvSpPr txBox="1"/>
            <p:nvPr/>
          </p:nvSpPr>
          <p:spPr>
            <a:xfrm>
              <a:off x="3579342" y="1657062"/>
              <a:ext cx="763992" cy="272437"/>
            </a:xfrm>
            <a:prstGeom prst="rect">
              <a:avLst/>
            </a:prstGeom>
          </p:spPr>
          <p:txBody>
            <a:bodyPr vert="horz" wrap="none" lIns="67500" tIns="35100" rIns="67500" bIns="35100" anchor="t">
              <a:noAutofit/>
            </a:bodyPr>
            <a:lstStyle/>
            <a:p>
              <a:pPr algn="ctr">
                <a:defRPr/>
              </a:pPr>
              <a:r>
                <a:rPr lang="en-US" altLang="zh-CN" sz="27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Ta đặt tính :</a:t>
              </a:r>
              <a:endParaRPr lang="zh-CN" alt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82"/>
            <p:cNvSpPr/>
            <p:nvPr/>
          </p:nvSpPr>
          <p:spPr>
            <a:xfrm>
              <a:off x="2184757" y="2562465"/>
              <a:ext cx="3440231" cy="867250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342900" indent="-342900" algn="just">
                <a:lnSpc>
                  <a:spcPct val="120000"/>
                </a:lnSpc>
                <a:buFontTx/>
                <a:buChar char="-"/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 tính sao các hàng thẳng cột với nhau (hàng đơn vị thẳng 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sz="2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 đơn vị, hàng chục thẳng hàng chục, hàng trăm thẳng hàng trăm). 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Đặt dấu nhân phía trước và ở giữa hai thừa số. </a:t>
              </a:r>
            </a:p>
            <a:p>
              <a:pPr algn="just">
                <a:lnSpc>
                  <a:spcPct val="120000"/>
                </a:lnSpc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Nét gạch ngang thay cho dấu bằng. </a:t>
              </a:r>
              <a:endPara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2400" b="1" dirty="0">
                  <a:solidFill>
                    <a:schemeClr val="dk1">
                      <a:lumMod val="100000"/>
                    </a:schemeClr>
                  </a:solidFill>
                </a:rPr>
                <a:t> </a:t>
              </a:r>
              <a:br>
                <a:rPr lang="zh-CN" altLang="en-US" sz="2400" b="1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2400" b="1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9" name="PA_库_组合 8"/>
          <p:cNvGrpSpPr/>
          <p:nvPr>
            <p:custDataLst>
              <p:tags r:id="rId2"/>
            </p:custDataLst>
          </p:nvPr>
        </p:nvGrpSpPr>
        <p:grpSpPr>
          <a:xfrm>
            <a:off x="-28600" y="3751332"/>
            <a:ext cx="8574503" cy="2238060"/>
            <a:chOff x="4472463" y="335621"/>
            <a:chExt cx="11432670" cy="2984080"/>
          </a:xfrm>
        </p:grpSpPr>
        <p:sp>
          <p:nvSpPr>
            <p:cNvPr id="4" name="Rectangle: Rounded Corners 18"/>
            <p:cNvSpPr/>
            <p:nvPr/>
          </p:nvSpPr>
          <p:spPr>
            <a:xfrm>
              <a:off x="9334781" y="383221"/>
              <a:ext cx="2971801" cy="60558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7" name="TextBox 77"/>
            <p:cNvSpPr txBox="1"/>
            <p:nvPr/>
          </p:nvSpPr>
          <p:spPr>
            <a:xfrm>
              <a:off x="9409938" y="335621"/>
              <a:ext cx="1105088" cy="279180"/>
            </a:xfrm>
            <a:prstGeom prst="rect">
              <a:avLst/>
            </a:prstGeom>
          </p:spPr>
          <p:txBody>
            <a:bodyPr vert="horz" wrap="none" lIns="67500" tIns="35100" rIns="67500" bIns="35100" anchor="t">
              <a:noAutofit/>
            </a:bodyPr>
            <a:lstStyle/>
            <a:p>
              <a:pPr>
                <a:defRPr/>
              </a:pPr>
              <a:r>
                <a:rPr lang="en-US" altLang="zh-CN" sz="27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Thực hiện :</a:t>
              </a:r>
              <a:endParaRPr lang="zh-CN" alt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83"/>
            <p:cNvSpPr/>
            <p:nvPr/>
          </p:nvSpPr>
          <p:spPr>
            <a:xfrm>
              <a:off x="4472463" y="988810"/>
              <a:ext cx="11432670" cy="2330891"/>
            </a:xfrm>
            <a:prstGeom prst="rect">
              <a:avLst/>
            </a:prstGeom>
          </p:spPr>
          <p:txBody>
            <a:bodyPr wrap="square" anchor="ctr" anchorCtr="1">
              <a:noAutofit/>
            </a:bodyPr>
            <a:lstStyle/>
            <a:p>
              <a:pPr marL="128588" indent="-128588">
                <a:lnSpc>
                  <a:spcPct val="120000"/>
                </a:lnSpc>
                <a:buFontTx/>
                <a:buChar char="-"/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Nhân từ phải sang trái.</a:t>
              </a:r>
            </a:p>
            <a:p>
              <a:pPr marL="128588" indent="-128588">
                <a:lnSpc>
                  <a:spcPct val="120000"/>
                </a:lnSpc>
                <a:buFontTx/>
                <a:buChar char="-"/>
                <a:defRPr/>
              </a:pP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Lấy thừa số thứ hai nhân với từng chữ số của thừa số thứ nhất.</a:t>
              </a:r>
              <a:endParaRPr lang="zh-CN" altLang="en-US" sz="2400" b="1" dirty="0">
                <a:solidFill>
                  <a:schemeClr val="dk1">
                    <a:lumMod val="1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3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9269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97745007"/>
      </p:ext>
    </p:extLst>
  </p:cSld>
  <p:clrMapOvr>
    <a:masterClrMapping/>
  </p:clrMapOvr>
  <p:transition spd="slow" advClick="0" advTm="5000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" y="-297"/>
            <a:ext cx="9144793" cy="68585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" y="-38100"/>
            <a:ext cx="9144000" cy="10609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697" y="263378"/>
            <a:ext cx="1478756" cy="18573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79" y="628508"/>
            <a:ext cx="885825" cy="1647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2948"/>
            <a:ext cx="9144000" cy="6858000"/>
          </a:xfrm>
          <a:prstGeom prst="rect">
            <a:avLst/>
          </a:prstGeom>
        </p:spPr>
      </p:pic>
      <p:sp>
        <p:nvSpPr>
          <p:cNvPr id="19" name="Line 7"/>
          <p:cNvSpPr>
            <a:spLocks noChangeShapeType="1"/>
          </p:cNvSpPr>
          <p:nvPr/>
        </p:nvSpPr>
        <p:spPr bwMode="auto">
          <a:xfrm flipV="1">
            <a:off x="575869" y="2113087"/>
            <a:ext cx="970243" cy="766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798010" y="2863841"/>
            <a:ext cx="2976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3000" b="1">
              <a:solidFill>
                <a:schemeClr val="bg1"/>
              </a:solidFill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78637" y="925850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241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78731" y="1483338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23528" y="1282328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115616" y="2262239"/>
            <a:ext cx="32296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86718" y="270923"/>
            <a:ext cx="22112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Bài 1: Tính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921311" y="2262239"/>
            <a:ext cx="24216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34545" y="2294002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2371259" y="2143606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329484" y="908720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213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792889" y="1559327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2051720" y="1304183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2792966" y="2294002"/>
            <a:ext cx="39232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507140" y="2276872"/>
            <a:ext cx="3694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300512" y="2289645"/>
            <a:ext cx="26504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4354166" y="2204864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4231723" y="925850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212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681827" y="1615595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851920" y="1369689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>
            <a:off x="5898099" y="2250391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5837855" y="880808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110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25759" y="1619449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5436096" y="1322107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7656584" y="2235453"/>
            <a:ext cx="65532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3000" b="1">
              <a:solidFill>
                <a:schemeClr val="bg1"/>
              </a:solidFill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7570901" y="908876"/>
            <a:ext cx="112315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8012834" y="1613177"/>
            <a:ext cx="46738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7236296" y="1308949"/>
            <a:ext cx="39085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4239900" y="2314957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848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5805964" y="2290545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550</a:t>
            </a: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7570901" y="2263020"/>
            <a:ext cx="878107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609</a:t>
            </a:r>
          </a:p>
        </p:txBody>
      </p:sp>
    </p:spTree>
    <p:extLst>
      <p:ext uri="{BB962C8B-B14F-4D97-AF65-F5344CB8AC3E}">
        <p14:creationId xmlns:p14="http://schemas.microsoft.com/office/powerpoint/2010/main" val="4175984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/>
      <p:bldP spid="32" grpId="0"/>
      <p:bldP spid="33" grpId="0"/>
      <p:bldP spid="34" grpId="0"/>
      <p:bldP spid="35" grpId="0"/>
      <p:bldP spid="36" grpId="0"/>
      <p:bldP spid="37" grpId="0"/>
      <p:bldP spid="27" grpId="0" animBg="1"/>
      <p:bldP spid="28" grpId="0"/>
      <p:bldP spid="30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51" grpId="0" animBg="1"/>
      <p:bldP spid="52" grpId="0"/>
      <p:bldP spid="53" grpId="0"/>
      <p:bldP spid="54" grpId="0"/>
      <p:bldP spid="58" grpId="0" animBg="1"/>
      <p:bldP spid="59" grpId="0"/>
      <p:bldP spid="60" grpId="0"/>
      <p:bldP spid="61" grpId="0"/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524</Words>
  <Application>Microsoft Office PowerPoint</Application>
  <PresentationFormat>On-screen Show (4:3)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ktv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Hơn .</dc:creator>
  <cp:lastModifiedBy>Admin</cp:lastModifiedBy>
  <cp:revision>43</cp:revision>
  <dcterms:created xsi:type="dcterms:W3CDTF">2021-11-06T08:42:30Z</dcterms:created>
  <dcterms:modified xsi:type="dcterms:W3CDTF">2021-11-12T06:20:08Z</dcterms:modified>
</cp:coreProperties>
</file>