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4" r:id="rId2"/>
    <p:sldId id="267" r:id="rId3"/>
    <p:sldId id="287" r:id="rId4"/>
    <p:sldId id="268" r:id="rId5"/>
    <p:sldId id="270" r:id="rId6"/>
    <p:sldId id="271" r:id="rId7"/>
    <p:sldId id="272" r:id="rId8"/>
    <p:sldId id="273" r:id="rId9"/>
    <p:sldId id="307" r:id="rId10"/>
    <p:sldId id="274" r:id="rId11"/>
    <p:sldId id="277" r:id="rId12"/>
    <p:sldId id="299" r:id="rId13"/>
    <p:sldId id="303" r:id="rId14"/>
    <p:sldId id="280" r:id="rId15"/>
    <p:sldId id="317" r:id="rId16"/>
    <p:sldId id="319" r:id="rId17"/>
    <p:sldId id="313" r:id="rId18"/>
    <p:sldId id="302" r:id="rId19"/>
    <p:sldId id="315" r:id="rId20"/>
    <p:sldId id="30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3FD09"/>
    <a:srgbClr val="0033CC"/>
    <a:srgbClr val="0000CC"/>
    <a:srgbClr val="6600CC"/>
    <a:srgbClr val="990099"/>
    <a:srgbClr val="66FF33"/>
    <a:srgbClr val="33CC33"/>
    <a:srgbClr val="FF00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50" autoAdjust="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3BC40-FC5E-4689-9DA4-338237C7C5A3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472BA-50F7-43E8-A81C-21285B07FD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01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472BA-50F7-43E8-A81C-21285B07FD3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472BA-50F7-43E8-A81C-21285B07FD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57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472BA-50F7-43E8-A81C-21285B07FD3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43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B7B1F1-0144-4FCB-A41D-FA2F86B3FCFD}" type="slidenum">
              <a:rPr lang="en-US" smtClean="0"/>
              <a:pPr eaLnBrk="1" hangingPunct="1"/>
              <a:t>19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18256B9-ECAA-4513-975A-347E0993DBBB}" type="slidenum">
              <a:rPr lang="en-US" smtClean="0"/>
              <a:pPr eaLnBrk="1" hangingPunct="1"/>
              <a:t>20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22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28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29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30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33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34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35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36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37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  <p:sp>
          <p:nvSpPr>
            <p:cNvPr id="38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.VnTime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0A6A-93DD-401F-ADF7-F8D8655A1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9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182938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ebdings" pitchFamily="18" charset="2"/>
              </a:rPr>
              <a:t></a:t>
            </a:r>
            <a:endParaRPr lang="en-US" sz="2400" b="1">
              <a:solidFill>
                <a:srgbClr val="FFFF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2819400" y="17526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ebdings" pitchFamily="18" charset="2"/>
              </a:rPr>
              <a:t></a:t>
            </a:r>
            <a:endParaRPr lang="en-US" sz="2400" b="1">
              <a:solidFill>
                <a:srgbClr val="FFFF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4191000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ebdings" pitchFamily="18" charset="2"/>
              </a:rPr>
              <a:t></a:t>
            </a:r>
            <a:endParaRPr lang="en-US" sz="2400" b="1">
              <a:solidFill>
                <a:srgbClr val="FFFF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4659313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ebdings" pitchFamily="18" charset="2"/>
              </a:rPr>
              <a:t></a:t>
            </a:r>
            <a:endParaRPr lang="en-US" sz="2400" b="1">
              <a:solidFill>
                <a:srgbClr val="FFFF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5181600" y="17526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ebdings" pitchFamily="18" charset="2"/>
              </a:rPr>
              <a:t>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5715000" y="17526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2400" b="1">
              <a:latin typeface=".VnTime"/>
              <a:cs typeface="Arial" pitchFamily="34" charset="0"/>
            </a:endParaRPr>
          </a:p>
        </p:txBody>
      </p:sp>
      <p:sp>
        <p:nvSpPr>
          <p:cNvPr id="3081" name="Text Box 16"/>
          <p:cNvSpPr txBox="1">
            <a:spLocks noChangeArrowheads="1"/>
          </p:cNvSpPr>
          <p:nvPr/>
        </p:nvSpPr>
        <p:spPr bwMode="auto">
          <a:xfrm>
            <a:off x="5867400" y="1752600"/>
            <a:ext cx="58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ebdings" pitchFamily="18" charset="2"/>
              </a:rPr>
              <a:t></a:t>
            </a:r>
            <a:endParaRPr lang="en-US" sz="2400" b="1">
              <a:solidFill>
                <a:srgbClr val="FFFF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83" name="WordArt 22"/>
          <p:cNvSpPr>
            <a:spLocks noChangeArrowheads="1" noChangeShapeType="1" noTextEdit="1"/>
          </p:cNvSpPr>
          <p:nvPr/>
        </p:nvSpPr>
        <p:spPr bwMode="auto">
          <a:xfrm>
            <a:off x="2540793" y="1295400"/>
            <a:ext cx="462121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4" name="WordArt 24"/>
          <p:cNvSpPr>
            <a:spLocks noChangeArrowheads="1" noChangeShapeType="1" noTextEdit="1"/>
          </p:cNvSpPr>
          <p:nvPr/>
        </p:nvSpPr>
        <p:spPr bwMode="auto">
          <a:xfrm>
            <a:off x="2510522" y="3276600"/>
            <a:ext cx="5291725" cy="6857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3 -TUẦN 5</a:t>
            </a:r>
          </a:p>
        </p:txBody>
      </p:sp>
      <p:sp>
        <p:nvSpPr>
          <p:cNvPr id="12" name="WordArt 22"/>
          <p:cNvSpPr>
            <a:spLocks noChangeArrowheads="1" noChangeShapeType="1" noTextEdit="1"/>
          </p:cNvSpPr>
          <p:nvPr/>
        </p:nvSpPr>
        <p:spPr bwMode="auto">
          <a:xfrm>
            <a:off x="2703513" y="2209800"/>
            <a:ext cx="4572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SO SÁNH</a:t>
            </a:r>
          </a:p>
        </p:txBody>
      </p:sp>
    </p:spTree>
    <p:extLst>
      <p:ext uri="{BB962C8B-B14F-4D97-AF65-F5344CB8AC3E}">
        <p14:creationId xmlns:p14="http://schemas.microsoft.com/office/powerpoint/2010/main" val="767937980"/>
      </p:ext>
    </p:extLst>
  </p:cSld>
  <p:clrMapOvr>
    <a:masterClrMapping/>
  </p:clrMapOvr>
  <p:transition spd="med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390012"/>
              </p:ext>
            </p:extLst>
          </p:nvPr>
        </p:nvGraphicFramePr>
        <p:xfrm>
          <a:off x="258618" y="-1745"/>
          <a:ext cx="8732982" cy="6497304"/>
        </p:xfrm>
        <a:graphic>
          <a:graphicData uri="http://schemas.openxmlformats.org/drawingml/2006/table">
            <a:tbl>
              <a:tblPr/>
              <a:tblGrid>
                <a:gridCol w="6218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9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</a:rPr>
                        <a:t>ảnh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</a:rPr>
                        <a:t> so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</a:rPr>
                        <a:t>sánh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</a:rPr>
                        <a:t>Kiểu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</a:rPr>
                        <a:t>so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</a:rPr>
                        <a:t>sánh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7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054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5137" y="1284173"/>
            <a:ext cx="5638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</a:rPr>
              <a:t>a) </a:t>
            </a:r>
            <a:r>
              <a:rPr lang="en-US" sz="3200" dirty="0">
                <a:latin typeface="Times New Roman" pitchFamily="18" charset="0"/>
              </a:rPr>
              <a:t>-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Cháu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khỏe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</a:rPr>
              <a:t>!</a:t>
            </a:r>
          </a:p>
          <a:p>
            <a:pPr marL="533400" indent="-533400">
              <a:buFontTx/>
              <a:buNone/>
            </a:pPr>
            <a:r>
              <a:rPr lang="en-US" sz="3200" b="1" dirty="0">
                <a:latin typeface="Times New Roman" pitchFamily="18" charset="0"/>
              </a:rPr>
              <a:t>     </a:t>
            </a:r>
            <a:r>
              <a:rPr lang="en-US" sz="3200" b="1" dirty="0" err="1">
                <a:latin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33CC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buổi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trời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chiều</a:t>
            </a:r>
            <a:endParaRPr lang="en-US" sz="3200" b="1" dirty="0"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3200" b="1" dirty="0">
                <a:latin typeface="Times New Roman" pitchFamily="18" charset="0"/>
              </a:rPr>
              <a:t>     </a:t>
            </a:r>
            <a:r>
              <a:rPr lang="en-US" sz="3200" b="1" dirty="0" err="1">
                <a:latin typeface="Times New Roman" pitchFamily="18" charset="0"/>
              </a:rPr>
              <a:t>Cháu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33CC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sáng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5137" y="3248740"/>
            <a:ext cx="5888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b="1" dirty="0">
                <a:latin typeface="Times New Roman" pitchFamily="18" charset="0"/>
              </a:rPr>
              <a:t>b) </a:t>
            </a:r>
            <a:r>
              <a:rPr lang="en-US" sz="3200" b="1" dirty="0" err="1">
                <a:latin typeface="Times New Roman" pitchFamily="18" charset="0"/>
              </a:rPr>
              <a:t>Trăng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khuya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đèn</a:t>
            </a:r>
            <a:r>
              <a:rPr lang="en-US" sz="3200" b="1" dirty="0">
                <a:latin typeface="Times New Roman" pitchFamily="18" charset="0"/>
              </a:rPr>
              <a:t>	</a:t>
            </a:r>
            <a:endParaRPr lang="en-US" sz="3200" b="1" i="1" dirty="0"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137" y="4210937"/>
            <a:ext cx="678872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000" b="1" dirty="0">
                <a:latin typeface="Times New Roman" pitchFamily="18" charset="0"/>
              </a:rPr>
              <a:t>c)   </a:t>
            </a:r>
            <a:r>
              <a:rPr lang="en-US" sz="3000" b="1" dirty="0" err="1">
                <a:latin typeface="Times New Roman" pitchFamily="18" charset="0"/>
              </a:rPr>
              <a:t>Những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ngôi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sao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thức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ngoài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kia</a:t>
            </a:r>
            <a:endParaRPr lang="en-US" sz="3000" b="1" dirty="0"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</a:rPr>
              <a:t>Chẳng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mẹ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đã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thức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vì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chúng</a:t>
            </a:r>
            <a:r>
              <a:rPr lang="en-US" sz="3000" b="1" dirty="0">
                <a:latin typeface="Times New Roman" pitchFamily="18" charset="0"/>
              </a:rPr>
              <a:t> con.</a:t>
            </a:r>
          </a:p>
          <a:p>
            <a:pPr marL="533400" indent="-533400">
              <a:buFontTx/>
              <a:buNone/>
            </a:pPr>
            <a:endParaRPr lang="en-US" sz="3200" b="1" dirty="0"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3200" b="1" dirty="0" err="1">
                <a:latin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ngọn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</a:rPr>
              <a:t>suốt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đời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  <a:p>
            <a:pPr marL="533400" indent="-533400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                              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6310745" y="3306060"/>
            <a:ext cx="233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73"/>
          <p:cNvSpPr txBox="1">
            <a:spLocks noChangeArrowheads="1"/>
          </p:cNvSpPr>
          <p:nvPr/>
        </p:nvSpPr>
        <p:spPr bwMode="auto">
          <a:xfrm>
            <a:off x="6310745" y="1860123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3"/>
          <p:cNvSpPr txBox="1">
            <a:spLocks noChangeArrowheads="1"/>
          </p:cNvSpPr>
          <p:nvPr/>
        </p:nvSpPr>
        <p:spPr bwMode="auto">
          <a:xfrm>
            <a:off x="6324600" y="2365661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6539923" y="4648045"/>
            <a:ext cx="22363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6341917" y="5656874"/>
            <a:ext cx="27570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3"/>
          <p:cNvSpPr txBox="1">
            <a:spLocks noChangeArrowheads="1"/>
          </p:cNvSpPr>
          <p:nvPr/>
        </p:nvSpPr>
        <p:spPr bwMode="auto">
          <a:xfrm>
            <a:off x="6310745" y="1321848"/>
            <a:ext cx="20435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28600" y="263449"/>
            <a:ext cx="858110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2a: </a:t>
            </a:r>
            <a:r>
              <a:rPr lang="en-US" sz="3600" b="1" dirty="0" err="1">
                <a:latin typeface="Times New Roman" pitchFamily="18" charset="0"/>
              </a:rPr>
              <a:t>Gạch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chân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tên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sự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</a:rPr>
              <a:t> so </a:t>
            </a:r>
            <a:r>
              <a:rPr lang="en-US" sz="3600" b="1" dirty="0" err="1">
                <a:latin typeface="Times New Roman" pitchFamily="18" charset="0"/>
              </a:rPr>
              <a:t>sánh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nhau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thơ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614740" y="17526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dừa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phếch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năm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marL="533400" indent="-533400" algn="just">
              <a:buFontTx/>
              <a:buNone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Quả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dừa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đàn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lợn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nằm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cao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Đêm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hè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hoa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nở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cùng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sao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marL="533400" indent="-533400" algn="just">
              <a:buFontTx/>
              <a:buNone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Tàu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dừa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chiếc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lược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chải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mây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                     	</a:t>
            </a:r>
            <a:r>
              <a:rPr lang="en-US" sz="3200" b="1" dirty="0">
                <a:latin typeface="Times New Roman" pitchFamily="18" charset="0"/>
              </a:rPr>
              <a:t>                        </a:t>
            </a:r>
            <a:r>
              <a:rPr lang="en-US" sz="2000" b="1" dirty="0">
                <a:latin typeface="Times New Roman" pitchFamily="18" charset="0"/>
              </a:rPr>
              <a:t>(</a:t>
            </a:r>
            <a:r>
              <a:rPr lang="en-US" sz="2000" b="1" i="1" dirty="0" err="1">
                <a:latin typeface="Times New Roman" pitchFamily="18" charset="0"/>
              </a:rPr>
              <a:t>Trần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Đăng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Khoa</a:t>
            </a:r>
            <a:r>
              <a:rPr lang="en-US" sz="2000" b="1" i="1" dirty="0">
                <a:latin typeface="Times New Roman" pitchFamily="18" charset="0"/>
              </a:rPr>
              <a:t>)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14740" y="2249280"/>
            <a:ext cx="205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Quả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dừa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547443" y="2249279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đàn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lợn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con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07810" y="3210842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Tàu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dừa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492023" y="3216474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chiếc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lược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2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1816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	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</a:rPr>
              <a:t>Quả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</a:rPr>
              <a:t>dừa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–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</a:rPr>
              <a:t>đàn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</a:rPr>
              <a:t>lợn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nằm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cao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	                      	</a:t>
            </a:r>
            <a:endParaRPr lang="en-US" sz="2000" b="1" i="1" dirty="0">
              <a:latin typeface="Times New Roman" pitchFamily="18" charset="0"/>
            </a:endParaRPr>
          </a:p>
        </p:txBody>
      </p:sp>
      <p:pic>
        <p:nvPicPr>
          <p:cNvPr id="3" name="Picture 2" descr="Káº¿t quáº£ hÃ¬nh áº£nh cho cÃ¢y dá»«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910734" cy="33870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Káº¿t quáº£ hÃ¬nh áº£nh cho ÄÃ n lá»£n 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377663"/>
            <a:ext cx="3857913" cy="338094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745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0537" y="49530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Tàu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dừa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chiếc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lược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chải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mây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                     	</a:t>
            </a:r>
            <a:endParaRPr lang="en-US" sz="2000" b="1" i="1" dirty="0">
              <a:latin typeface="Times New Roman" pitchFamily="18" charset="0"/>
            </a:endParaRPr>
          </a:p>
        </p:txBody>
      </p:sp>
      <p:pic>
        <p:nvPicPr>
          <p:cNvPr id="5" name="Picture 10" descr="Káº¿t quáº£ hÃ¬nh áº£nh cho tÃ u lÃ¡ dá»«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" y="1447800"/>
            <a:ext cx="3869170" cy="29762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áº¿t quáº£ hÃ¬nh áº£nh cho chiáº¿c lÆ°á»£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74" y="1447800"/>
            <a:ext cx="3857913" cy="296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395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-1" y="457200"/>
            <a:ext cx="9144000" cy="107721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2b: </a:t>
            </a:r>
            <a:r>
              <a:rPr lang="en-US" sz="3200" b="1" dirty="0" err="1">
                <a:latin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</a:rPr>
              <a:t> so </a:t>
            </a:r>
            <a:r>
              <a:rPr lang="en-US" sz="3200" b="1" dirty="0" err="1">
                <a:latin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thêm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chưa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</a:rPr>
              <a:t> so </a:t>
            </a:r>
            <a:r>
              <a:rPr lang="en-US" sz="3200" b="1" dirty="0" err="1">
                <a:latin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61151" y="4924025"/>
            <a:ext cx="8437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M: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Tàu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dừa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6600CC"/>
                </a:solidFill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90800" y="968099"/>
            <a:ext cx="29718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0" y="1447800"/>
            <a:ext cx="38862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934200" y="968099"/>
            <a:ext cx="1638300" cy="2250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65102" y="1787922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dừa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phếch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năm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marL="533400" indent="-533400" algn="just">
              <a:buFontTx/>
              <a:buNone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Quả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dừa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đàn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lợn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nằm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cao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Đêm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hè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hoa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nở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cùng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sao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marL="533400" indent="-533400" algn="just">
              <a:buFontTx/>
              <a:buNone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Tàu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dừa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chiếc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lược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chải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mây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                     	</a:t>
            </a:r>
            <a:r>
              <a:rPr lang="en-US" sz="3200" b="1" dirty="0">
                <a:latin typeface="Times New Roman" pitchFamily="18" charset="0"/>
              </a:rPr>
              <a:t>                        </a:t>
            </a:r>
            <a:r>
              <a:rPr lang="en-US" sz="2000" b="1" dirty="0">
                <a:latin typeface="Times New Roman" pitchFamily="18" charset="0"/>
              </a:rPr>
              <a:t>(</a:t>
            </a:r>
            <a:r>
              <a:rPr lang="en-US" sz="2000" b="1" i="1" dirty="0" err="1">
                <a:latin typeface="Times New Roman" pitchFamily="18" charset="0"/>
              </a:rPr>
              <a:t>Trần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Đăng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Khoa</a:t>
            </a:r>
            <a:r>
              <a:rPr lang="en-US" sz="2000" b="1" i="1" dirty="0">
                <a:latin typeface="Times New Roman" pitchFamily="18" charset="0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2280364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	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dừa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nằm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	</a:t>
            </a:r>
          </a:p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Tàu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dừa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                     	</a:t>
            </a:r>
            <a:r>
              <a:rPr lang="en-US" sz="3200" b="1" dirty="0">
                <a:latin typeface="Times New Roman" pitchFamily="18" charset="0"/>
              </a:rPr>
              <a:t>                        </a:t>
            </a:r>
            <a:r>
              <a:rPr lang="en-US" sz="2000" b="1" dirty="0">
                <a:latin typeface="Times New Roman" pitchFamily="18" charset="0"/>
              </a:rPr>
              <a:t> </a:t>
            </a:r>
            <a:endParaRPr lang="en-US" sz="2000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81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10" name="Group 46"/>
          <p:cNvGraphicFramePr>
            <a:graphicFrameLocks noGrp="1"/>
          </p:cNvGraphicFramePr>
          <p:nvPr>
            <p:ph sz="half" idx="1"/>
          </p:nvPr>
        </p:nvGraphicFramePr>
        <p:xfrm>
          <a:off x="0" y="3276600"/>
          <a:ext cx="9144000" cy="2286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0" y="3581400"/>
            <a:ext cx="251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  <a:t>Sự vật</a:t>
            </a:r>
            <a:r>
              <a:rPr lang="en-US" altLang="en-US" sz="2400" b="1">
                <a:solidFill>
                  <a:srgbClr val="990033"/>
                </a:solidFill>
                <a:latin typeface="Times New Roman" pitchFamily="18" charset="0"/>
              </a:rPr>
              <a:t>                      </a:t>
            </a:r>
            <a:endParaRPr lang="en-US" altLang="en-US" sz="1800"/>
          </a:p>
          <a:p>
            <a:pPr eaLnBrk="1" hangingPunct="1"/>
            <a:endParaRPr lang="en-US" altLang="en-US" sz="2400" b="1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1981200" y="3581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  <a:t>Từ so sánh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5486400" y="3581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  <a:t>Hình ảnh so sánh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0" y="4905829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Times New Roman" pitchFamily="18" charset="0"/>
              </a:rPr>
              <a:t>Tàu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dừa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0" y="411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Times New Roman" pitchFamily="18" charset="0"/>
              </a:rPr>
              <a:t>Quả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dừa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4876800" y="4843916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chiếc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lược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chải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vào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mây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xanh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4800600" y="41656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Times New Roman" pitchFamily="18" charset="0"/>
              </a:rPr>
              <a:t>Đàn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lợn</a:t>
            </a:r>
            <a:r>
              <a:rPr lang="en-US" altLang="en-US" sz="2400" dirty="0">
                <a:latin typeface="Times New Roman" pitchFamily="18" charset="0"/>
              </a:rPr>
              <a:t> con </a:t>
            </a:r>
            <a:r>
              <a:rPr lang="en-US" altLang="en-US" sz="2400" dirty="0" err="1">
                <a:latin typeface="Times New Roman" pitchFamily="18" charset="0"/>
              </a:rPr>
              <a:t>nằm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trên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cao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5389" name="Rectangle 40"/>
          <p:cNvSpPr>
            <a:spLocks noChangeArrowheads="1"/>
          </p:cNvSpPr>
          <p:nvPr/>
        </p:nvSpPr>
        <p:spPr bwMode="auto">
          <a:xfrm>
            <a:off x="0" y="1371600"/>
            <a:ext cx="891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 2b.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Tìm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từ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so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sánh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thể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thêm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những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câu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chưa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từ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so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sánh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.</a:t>
            </a:r>
            <a:endParaRPr lang="en-US" altLang="en-US" sz="2400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11306" name="AutoShape 42"/>
          <p:cNvSpPr>
            <a:spLocks noChangeArrowheads="1"/>
          </p:cNvSpPr>
          <p:nvPr/>
        </p:nvSpPr>
        <p:spPr bwMode="auto">
          <a:xfrm>
            <a:off x="8458200" y="6477000"/>
            <a:ext cx="381000" cy="3810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304800" y="2667000"/>
            <a:ext cx="593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66"/>
                </a:solidFill>
                <a:latin typeface="Times New Roman" pitchFamily="18" charset="0"/>
              </a:rPr>
              <a:t>M</a:t>
            </a:r>
            <a:r>
              <a:rPr lang="en-US" altLang="en-US" sz="2400">
                <a:latin typeface="Times New Roman" pitchFamily="18" charset="0"/>
              </a:rPr>
              <a:t>: Tàu dừa như chiếc lược chải vào mây xanh</a:t>
            </a:r>
            <a:r>
              <a:rPr lang="en-US" altLang="en-US" sz="1800"/>
              <a:t> </a:t>
            </a:r>
          </a:p>
        </p:txBody>
      </p:sp>
      <p:sp>
        <p:nvSpPr>
          <p:cNvPr id="15392" name="Text Box 47"/>
          <p:cNvSpPr txBox="1">
            <a:spLocks noChangeArrowheads="1"/>
          </p:cNvSpPr>
          <p:nvPr/>
        </p:nvSpPr>
        <p:spPr bwMode="auto">
          <a:xfrm>
            <a:off x="1203325" y="2022475"/>
            <a:ext cx="522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itchFamily="18" charset="0"/>
              </a:rPr>
              <a:t>Tàu dừa  </a:t>
            </a:r>
            <a:r>
              <a:rPr lang="en-US" altLang="en-US" sz="2400">
                <a:solidFill>
                  <a:srgbClr val="FF0066"/>
                </a:solidFill>
                <a:latin typeface="Times New Roman" pitchFamily="18" charset="0"/>
              </a:rPr>
              <a:t>-  </a:t>
            </a:r>
            <a:r>
              <a:rPr lang="en-US" altLang="en-US" sz="2400">
                <a:latin typeface="Times New Roman" pitchFamily="18" charset="0"/>
              </a:rPr>
              <a:t>chiếc lược chải vào mây xanh</a:t>
            </a:r>
          </a:p>
        </p:txBody>
      </p:sp>
      <p:sp>
        <p:nvSpPr>
          <p:cNvPr id="11312" name="Text Box 48"/>
          <p:cNvSpPr txBox="1">
            <a:spLocks noChangeArrowheads="1"/>
          </p:cNvSpPr>
          <p:nvPr/>
        </p:nvSpPr>
        <p:spPr bwMode="auto">
          <a:xfrm>
            <a:off x="1828800" y="2671763"/>
            <a:ext cx="65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66"/>
                </a:solidFill>
                <a:latin typeface="Times New Roman" pitchFamily="18" charset="0"/>
              </a:rPr>
              <a:t>như</a:t>
            </a:r>
          </a:p>
        </p:txBody>
      </p:sp>
    </p:spTree>
    <p:extLst>
      <p:ext uri="{BB962C8B-B14F-4D97-AF65-F5344CB8AC3E}">
        <p14:creationId xmlns:p14="http://schemas.microsoft.com/office/powerpoint/2010/main" val="268448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  <p:bldP spid="11290" grpId="0"/>
      <p:bldP spid="11291" grpId="0"/>
      <p:bldP spid="11292" grpId="0"/>
      <p:bldP spid="11293" grpId="0"/>
      <p:bldP spid="11296" grpId="0"/>
      <p:bldP spid="11297" grpId="0"/>
      <p:bldP spid="11307" grpId="0"/>
      <p:bldP spid="113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10" name="Group 46"/>
          <p:cNvGraphicFramePr>
            <a:graphicFrameLocks noGrp="1"/>
          </p:cNvGraphicFramePr>
          <p:nvPr>
            <p:ph sz="half" idx="1"/>
          </p:nvPr>
        </p:nvGraphicFramePr>
        <p:xfrm>
          <a:off x="0" y="3276600"/>
          <a:ext cx="9144000" cy="2286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0" y="3581400"/>
            <a:ext cx="251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  <a:t>Sự vật</a:t>
            </a:r>
            <a:r>
              <a:rPr lang="en-US" altLang="en-US" sz="2400" b="1">
                <a:solidFill>
                  <a:srgbClr val="990033"/>
                </a:solidFill>
                <a:latin typeface="Times New Roman" pitchFamily="18" charset="0"/>
              </a:rPr>
              <a:t>                      </a:t>
            </a:r>
            <a:endParaRPr lang="en-US" altLang="en-US" sz="1800"/>
          </a:p>
          <a:p>
            <a:pPr eaLnBrk="1" hangingPunct="1"/>
            <a:endParaRPr lang="en-US" altLang="en-US" sz="2400" b="1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1981200" y="3581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  <a:t>Từ so sánh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5486400" y="3581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  <a:t>Hình ảnh so sánh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0" y="4905829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Times New Roman" pitchFamily="18" charset="0"/>
              </a:rPr>
              <a:t>Tàu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dừa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0" y="411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Times New Roman" pitchFamily="18" charset="0"/>
              </a:rPr>
              <a:t>Quả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dừa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4876800" y="4843916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chiếc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lược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chải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vào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mây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xanh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4800600" y="41656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Times New Roman" pitchFamily="18" charset="0"/>
              </a:rPr>
              <a:t>Đàn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lợn</a:t>
            </a:r>
            <a:r>
              <a:rPr lang="en-US" altLang="en-US" sz="2400" dirty="0">
                <a:latin typeface="Times New Roman" pitchFamily="18" charset="0"/>
              </a:rPr>
              <a:t> con </a:t>
            </a:r>
            <a:r>
              <a:rPr lang="en-US" altLang="en-US" sz="2400" dirty="0" err="1">
                <a:latin typeface="Times New Roman" pitchFamily="18" charset="0"/>
              </a:rPr>
              <a:t>nằm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trên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cao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5389" name="Rectangle 40"/>
          <p:cNvSpPr>
            <a:spLocks noChangeArrowheads="1"/>
          </p:cNvSpPr>
          <p:nvPr/>
        </p:nvSpPr>
        <p:spPr bwMode="auto">
          <a:xfrm>
            <a:off x="0" y="1371600"/>
            <a:ext cx="891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 2b.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Tìm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từ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so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sánh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thể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thêm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những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câu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chưa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từ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 so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</a:rPr>
              <a:t>sánh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.</a:t>
            </a:r>
            <a:endParaRPr lang="en-US" altLang="en-US" sz="2400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11306" name="AutoShape 42"/>
          <p:cNvSpPr>
            <a:spLocks noChangeArrowheads="1"/>
          </p:cNvSpPr>
          <p:nvPr/>
        </p:nvSpPr>
        <p:spPr bwMode="auto">
          <a:xfrm>
            <a:off x="8458200" y="6477000"/>
            <a:ext cx="381000" cy="3810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304800" y="2667000"/>
            <a:ext cx="593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66"/>
                </a:solidFill>
                <a:latin typeface="Times New Roman" pitchFamily="18" charset="0"/>
              </a:rPr>
              <a:t>M</a:t>
            </a:r>
            <a:r>
              <a:rPr lang="en-US" altLang="en-US" sz="2400">
                <a:latin typeface="Times New Roman" pitchFamily="18" charset="0"/>
              </a:rPr>
              <a:t>: Tàu dừa như chiếc lược chải vào mây xanh</a:t>
            </a:r>
            <a:r>
              <a:rPr lang="en-US" altLang="en-US" sz="1800"/>
              <a:t> </a:t>
            </a:r>
          </a:p>
        </p:txBody>
      </p:sp>
      <p:sp>
        <p:nvSpPr>
          <p:cNvPr id="15392" name="Text Box 47"/>
          <p:cNvSpPr txBox="1">
            <a:spLocks noChangeArrowheads="1"/>
          </p:cNvSpPr>
          <p:nvPr/>
        </p:nvSpPr>
        <p:spPr bwMode="auto">
          <a:xfrm>
            <a:off x="1203325" y="2022475"/>
            <a:ext cx="522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itchFamily="18" charset="0"/>
              </a:rPr>
              <a:t>Tàu dừa  </a:t>
            </a:r>
            <a:r>
              <a:rPr lang="en-US" altLang="en-US" sz="2400">
                <a:solidFill>
                  <a:srgbClr val="FF0066"/>
                </a:solidFill>
                <a:latin typeface="Times New Roman" pitchFamily="18" charset="0"/>
              </a:rPr>
              <a:t>-  </a:t>
            </a:r>
            <a:r>
              <a:rPr lang="en-US" altLang="en-US" sz="2400">
                <a:latin typeface="Times New Roman" pitchFamily="18" charset="0"/>
              </a:rPr>
              <a:t>chiếc lược chải vào mây xanh</a:t>
            </a:r>
          </a:p>
        </p:txBody>
      </p:sp>
      <p:sp>
        <p:nvSpPr>
          <p:cNvPr id="11312" name="Text Box 48"/>
          <p:cNvSpPr txBox="1">
            <a:spLocks noChangeArrowheads="1"/>
          </p:cNvSpPr>
          <p:nvPr/>
        </p:nvSpPr>
        <p:spPr bwMode="auto">
          <a:xfrm>
            <a:off x="1828800" y="2671763"/>
            <a:ext cx="65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66"/>
                </a:solidFill>
                <a:latin typeface="Times New Roman" pitchFamily="18" charset="0"/>
              </a:rPr>
              <a:t>như</a:t>
            </a:r>
          </a:p>
        </p:txBody>
      </p:sp>
      <p:sp>
        <p:nvSpPr>
          <p:cNvPr id="15394" name="Rectangle 8"/>
          <p:cNvSpPr>
            <a:spLocks noChangeArrowheads="1"/>
          </p:cNvSpPr>
          <p:nvPr/>
        </p:nvSpPr>
        <p:spPr bwMode="auto">
          <a:xfrm>
            <a:off x="304800" y="19050"/>
            <a:ext cx="8458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endParaRPr lang="en-US" altLang="en-US" sz="3600" b="1" u="sng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SO SÁNH</a:t>
            </a:r>
            <a:endParaRPr lang="en-US" altLang="en-US" sz="2400" b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485900" y="4905829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</a:rPr>
              <a:t>như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</a:rPr>
              <a:t>tựa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</a:rPr>
              <a:t>tựa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</a:rPr>
              <a:t>như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</a:rPr>
              <a:t>....</a:t>
            </a: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1447800" y="41148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</a:rPr>
              <a:t>như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</a:rPr>
              <a:t>như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</a:rPr>
              <a:t>tựa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</a:rPr>
              <a:t>như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</a:rPr>
              <a:t>thể</a:t>
            </a:r>
            <a:endParaRPr lang="en-US" altLang="en-US" sz="2400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  <p:bldP spid="11290" grpId="0"/>
      <p:bldP spid="11291" grpId="0"/>
      <p:bldP spid="11292" grpId="0"/>
      <p:bldP spid="11293" grpId="0"/>
      <p:bldP spid="11296" grpId="0"/>
      <p:bldP spid="11297" grpId="0"/>
      <p:bldP spid="11307" grpId="0"/>
      <p:bldP spid="11312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92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355600" y="3276600"/>
            <a:ext cx="8153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Tàu dừa </a:t>
            </a:r>
            <a:r>
              <a:rPr lang="vi-VN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vi-VN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chiếc lược chải vào mây xanh.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Tàu dừa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chiếc lược chải vào mây xanh.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Tàu dừa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</a:rPr>
              <a:t>tựa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chiếc lược chải vào mây xanh.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Tàu dừa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chiếc lược chải vào mây xanh.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762000"/>
            <a:ext cx="825038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buFontTx/>
              <a:buNone/>
            </a:pP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Quả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dừa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đàn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lợn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 con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nằm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trên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cao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  <a:p>
            <a:pPr marL="533400" indent="-533400" algn="just"/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Quả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dừa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đàn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lợn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 con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nằm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trên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cao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  <a:p>
            <a:pPr marL="533400" indent="-533400" algn="just"/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Quả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dừa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đàn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lợn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 con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nằm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trên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cao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  <a:p>
            <a:pPr marL="533400" indent="-533400" algn="just"/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Quả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dừa</a:t>
            </a:r>
            <a:r>
              <a:rPr lang="en-US" sz="30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là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đàn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lợn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 con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nằm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trên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</a:rPr>
              <a:t>cao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</a:rPr>
              <a:t>- …</a:t>
            </a:r>
          </a:p>
        </p:txBody>
      </p:sp>
    </p:spTree>
    <p:extLst>
      <p:ext uri="{BB962C8B-B14F-4D97-AF65-F5344CB8AC3E}">
        <p14:creationId xmlns:p14="http://schemas.microsoft.com/office/powerpoint/2010/main" val="3402502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54380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1. So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2.  So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- ”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– ”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788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552700" y="381000"/>
            <a:ext cx="3992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 b="1" i="1" u="sng">
              <a:latin typeface="VNI-Times" pitchFamily="2" charset="0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-381000" y="228600"/>
            <a:ext cx="10512426" cy="1447800"/>
          </a:xfrm>
          <a:prstGeom prst="wedgeEllipseCallout">
            <a:avLst>
              <a:gd name="adj1" fmla="val -45139"/>
              <a:gd name="adj2" fmla="val 90023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endParaRPr lang="en-US" sz="1400" b="1" u="sng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4191000"/>
            <a:ext cx="8991600" cy="2476500"/>
            <a:chOff x="3792" y="2784"/>
            <a:chExt cx="1224" cy="600"/>
          </a:xfrm>
        </p:grpSpPr>
        <p:pic>
          <p:nvPicPr>
            <p:cNvPr id="17414" name="Picture 5" descr="Bunny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784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6" descr="Bunny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92" y="2784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981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-"/>
              <a:defRPr/>
            </a:pP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0" lvl="2" indent="-228600">
              <a:spcBef>
                <a:spcPct val="20000"/>
              </a:spcBef>
              <a:buFontTx/>
              <a:buChar char="-"/>
              <a:defRPr/>
            </a:pP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0" lvl="2" indent="-228600">
              <a:spcBef>
                <a:spcPct val="20000"/>
              </a:spcBef>
              <a:buFontTx/>
              <a:buChar char="-"/>
              <a:defRPr/>
            </a:pP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2">
              <a:spcBef>
                <a:spcPct val="20000"/>
              </a:spcBef>
              <a:defRPr/>
            </a:pP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vi-VN" sz="3600" kern="0" dirty="0">
                <a:latin typeface="Times New Roman" pitchFamily="18" charset="0"/>
                <a:cs typeface="Times New Roman" pitchFamily="18" charset="0"/>
              </a:rPr>
              <a:t>Trườ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phẩy</a:t>
            </a:r>
            <a:endParaRPr lang="en-US" sz="36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1901"/>
      </p:ext>
    </p:extLst>
  </p:cSld>
  <p:clrMapOvr>
    <a:masterClrMapping/>
  </p:clrMapOvr>
  <p:transition spd="slow">
    <p:zoom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742652"/>
            <a:ext cx="6019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a)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Bế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cháu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ông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thủ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thỉ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  <a:p>
            <a:pPr marL="533400" indent="-533400">
              <a:buFontTx/>
              <a:buNone/>
            </a:pP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    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-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Cháu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khỏe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ông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nhiều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!</a:t>
            </a:r>
          </a:p>
          <a:p>
            <a:pPr marL="533400" indent="-533400">
              <a:buFontTx/>
              <a:buNone/>
            </a:pP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   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Ông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buổi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trời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chiều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   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Cháu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rạng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sáng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marL="533400" indent="-533400">
              <a:lnSpc>
                <a:spcPts val="2400"/>
              </a:lnSpc>
              <a:buFontTx/>
              <a:buNone/>
            </a:pP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</a:rPr>
              <a:t>				</a:t>
            </a:r>
            <a:r>
              <a:rPr lang="en-US" sz="2400" i="1" dirty="0">
                <a:latin typeface="Times New Roman" pitchFamily="18" charset="0"/>
              </a:rPr>
              <a:t>                </a:t>
            </a:r>
            <a:r>
              <a:rPr lang="en-US" sz="2000" i="1" dirty="0">
                <a:latin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</a:rPr>
              <a:t>Phạm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Cúc</a:t>
            </a:r>
            <a:r>
              <a:rPr lang="en-US" sz="2000" i="1" dirty="0">
                <a:latin typeface="Times New Roman" pitchFamily="18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2647652"/>
            <a:ext cx="7086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b)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Ông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trăng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tròn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sáng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tỏ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    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Soi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rõ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sân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nhà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em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   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Trăng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khuya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sáng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đèn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   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Ơi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ông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trăng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sáng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tỏ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marL="533400" indent="-533400">
              <a:lnSpc>
                <a:spcPts val="2200"/>
              </a:lnSpc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                     	              </a:t>
            </a:r>
            <a:r>
              <a:rPr lang="en-US" sz="2000" i="1" dirty="0">
                <a:latin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</a:rPr>
              <a:t>Trần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Đăng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Khoa</a:t>
            </a:r>
            <a:r>
              <a:rPr lang="en-US" sz="2000" b="1" i="1" dirty="0">
                <a:latin typeface="Times New Roman" pitchFamily="18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4611231"/>
            <a:ext cx="7391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c)  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ngôi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sao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thức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ngoài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kia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Chẳng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bằng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mẹ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đã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thức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vì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chúng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con.</a:t>
            </a:r>
          </a:p>
          <a:p>
            <a:pPr marL="533400" indent="-533400">
              <a:buFontTx/>
              <a:buNone/>
            </a:pP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     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Đêm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nay con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ngủ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giấc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tròn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Mẹ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ngọn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gió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con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suốt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</a:rPr>
              <a:t>đời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marL="533400" indent="-533400">
              <a:lnSpc>
                <a:spcPts val="2400"/>
              </a:lnSpc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                                              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</a:rPr>
              <a:t>Trần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</a:rPr>
              <a:t>Quốc</a:t>
            </a:r>
            <a:r>
              <a:rPr lang="en-US" sz="2000" i="1" dirty="0">
                <a:latin typeface="Times New Roman" pitchFamily="18" charset="0"/>
              </a:rPr>
              <a:t> Minh)</a:t>
            </a: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283029" y="133052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 b="1" dirty="0">
                <a:latin typeface="Times New Roman" pitchFamily="18" charset="0"/>
              </a:rPr>
              <a:t>1.Gạch </a:t>
            </a:r>
            <a:r>
              <a:rPr lang="en-US" altLang="en-US" sz="2800" b="1" dirty="0" err="1">
                <a:latin typeface="Times New Roman" pitchFamily="18" charset="0"/>
              </a:rPr>
              <a:t>chân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hình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ảnh</a:t>
            </a:r>
            <a:r>
              <a:rPr lang="en-US" altLang="en-US" sz="2800" b="1" dirty="0">
                <a:latin typeface="Times New Roman" pitchFamily="18" charset="0"/>
              </a:rPr>
              <a:t> so </a:t>
            </a:r>
            <a:r>
              <a:rPr lang="en-US" altLang="en-US" sz="2800" b="1" dirty="0" err="1">
                <a:latin typeface="Times New Roman" pitchFamily="18" charset="0"/>
              </a:rPr>
              <a:t>sánh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những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khổ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thơ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sau</a:t>
            </a:r>
            <a:r>
              <a:rPr lang="en-US" altLang="en-US" sz="2800" b="1" dirty="0">
                <a:latin typeface="Times New Roman" pitchFamily="18" charset="0"/>
              </a:rPr>
              <a:t>:</a:t>
            </a:r>
            <a:endParaRPr lang="en-US" altLang="en-US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0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HUNG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775"/>
            <a:ext cx="9144000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1295400" y="1524000"/>
            <a:ext cx="6781800" cy="3124200"/>
          </a:xfrm>
          <a:prstGeom prst="cloudCallout">
            <a:avLst>
              <a:gd name="adj1" fmla="val 7750"/>
              <a:gd name="adj2" fmla="val 44259"/>
            </a:avLst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81488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9334" y="152400"/>
            <a:ext cx="59754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a)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Bế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cháu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thủ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thỉ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  <a:p>
            <a:pPr marL="533400" indent="-533400"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   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-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Cháu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khỏe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!</a:t>
            </a:r>
          </a:p>
          <a:p>
            <a:pPr marL="533400" indent="-533400"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buổi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chiều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Cháu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rạng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sáng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marL="533400" indent="-533400">
              <a:lnSpc>
                <a:spcPts val="2400"/>
              </a:lnSpc>
              <a:buFontTx/>
              <a:buNone/>
            </a:pP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</a:rPr>
              <a:t>				               </a:t>
            </a:r>
            <a:r>
              <a:rPr lang="en-US" sz="2000" b="1" i="1" dirty="0" err="1">
                <a:latin typeface="Times New Roman" pitchFamily="18" charset="0"/>
              </a:rPr>
              <a:t>Phạm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Cúc</a:t>
            </a:r>
            <a:endParaRPr lang="en-US" sz="2000" b="1" i="1" dirty="0"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192686"/>
            <a:ext cx="6515100" cy="209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tròn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sáng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tỏ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Soi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rõ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sân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em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khuya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sáng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đèn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sáng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marL="533400" indent="-533400">
              <a:lnSpc>
                <a:spcPts val="2200"/>
              </a:lnSpc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                     	            </a:t>
            </a:r>
            <a:r>
              <a:rPr lang="en-US" sz="2000" b="1" i="1" dirty="0" err="1">
                <a:latin typeface="Times New Roman" pitchFamily="18" charset="0"/>
              </a:rPr>
              <a:t>Trần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Đăng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Khoa</a:t>
            </a:r>
            <a:endParaRPr lang="en-US" sz="2000" b="1" i="1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4419600"/>
            <a:ext cx="701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c)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ngôi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sao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ngoài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kia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Chẳng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con.</a:t>
            </a:r>
          </a:p>
          <a:p>
            <a:pPr marL="533400" indent="-533400"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 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Đêm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nay con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ngủ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giấc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tròn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ngọn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gió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suốt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marL="533400" indent="-533400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                                              </a:t>
            </a:r>
            <a:r>
              <a:rPr lang="en-US" sz="2000" b="1" i="1" dirty="0" err="1">
                <a:latin typeface="Times New Roman" pitchFamily="18" charset="0"/>
              </a:rPr>
              <a:t>Trần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Quốc</a:t>
            </a:r>
            <a:r>
              <a:rPr lang="en-US" sz="2000" b="1" i="1" dirty="0">
                <a:latin typeface="Times New Roman" pitchFamily="18" charset="0"/>
              </a:rPr>
              <a:t> Minh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9334" y="152400"/>
            <a:ext cx="518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a)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Bế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cháu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thủ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thỉ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  <a:p>
            <a:pPr marL="533400" indent="-533400"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   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-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Cháu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khỏe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!</a:t>
            </a:r>
          </a:p>
          <a:p>
            <a:pPr marL="533400" indent="-533400"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buổi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trời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chiều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Cháu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rạng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marL="533400" indent="-533400">
              <a:buFontTx/>
              <a:buNone/>
            </a:pP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</a:rPr>
              <a:t>				</a:t>
            </a:r>
            <a:endParaRPr lang="en-US" sz="2000" b="1" i="1" dirty="0"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192686"/>
            <a:ext cx="670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tròn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sáng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tỏ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Soi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rõ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sân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em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   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Trăng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khuya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đèn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sáng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marL="533400" indent="-533400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                     	                                      </a:t>
            </a:r>
            <a:endParaRPr lang="en-US" sz="2000" b="1" i="1" dirty="0"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4419600"/>
            <a:ext cx="6172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c)  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ngôi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kia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con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marL="533400" indent="-533400"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 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Đêm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nay con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ngủ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giấc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tròn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ngọn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suốt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276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8"/>
          <a:stretch/>
        </p:blipFill>
        <p:spPr bwMode="auto">
          <a:xfrm>
            <a:off x="6298199" y="7937"/>
            <a:ext cx="2348086" cy="202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8" descr="Kết quả hình ảnh cho trời khuất nú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25739" y="3124200"/>
            <a:ext cx="3841461" cy="3347795"/>
            <a:chOff x="425739" y="3124200"/>
            <a:chExt cx="3841461" cy="334779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739" y="3124200"/>
              <a:ext cx="3841461" cy="288613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143000" y="6010330"/>
              <a:ext cx="2324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64916" y="3109912"/>
            <a:ext cx="3881369" cy="3347795"/>
            <a:chOff x="5029200" y="3124200"/>
            <a:chExt cx="3881369" cy="334779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9200" y="3124200"/>
              <a:ext cx="3881369" cy="288613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807834" y="6010330"/>
              <a:ext cx="2324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rạng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957551" y="2037232"/>
            <a:ext cx="6324600" cy="72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ts val="2400"/>
              </a:lnSpc>
              <a:buFontTx/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Cháu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rạng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marL="533400" indent="-533400">
              <a:lnSpc>
                <a:spcPts val="2400"/>
              </a:lnSpc>
              <a:buFontTx/>
              <a:buNone/>
            </a:pP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</a:rPr>
              <a:t>				</a:t>
            </a:r>
            <a:r>
              <a:rPr lang="en-US" sz="3200" b="1" i="1" dirty="0">
                <a:latin typeface="Times New Roman" pitchFamily="18" charset="0"/>
              </a:rPr>
              <a:t>                   </a:t>
            </a:r>
            <a:r>
              <a:rPr lang="en-US" sz="2000" b="1" i="1" dirty="0">
                <a:latin typeface="Times New Roman" pitchFamily="18" charset="0"/>
              </a:rPr>
              <a:t>(</a:t>
            </a:r>
            <a:r>
              <a:rPr lang="en-US" sz="2000" b="1" i="1" dirty="0" err="1">
                <a:latin typeface="Times New Roman" pitchFamily="18" charset="0"/>
              </a:rPr>
              <a:t>Phạm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Cúc</a:t>
            </a:r>
            <a:r>
              <a:rPr lang="en-US" sz="2000" b="1" i="1" dirty="0">
                <a:latin typeface="Times New Roman" pitchFamily="18" charset="0"/>
              </a:rPr>
              <a:t>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6562" y="203029"/>
            <a:ext cx="56356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a) …</a:t>
            </a:r>
          </a:p>
          <a:p>
            <a:pPr marL="533400" indent="-533400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  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Cháu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khỏe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57551" y="1382457"/>
            <a:ext cx="4843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chiều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2500" y="685800"/>
            <a:ext cx="72104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b)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b)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Trăng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khuya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đèn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	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235" t="55208" r="22353" b="17709"/>
          <a:stretch/>
        </p:blipFill>
        <p:spPr>
          <a:xfrm>
            <a:off x="4542473" y="2133600"/>
            <a:ext cx="4352191" cy="38861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1473" y="2133600"/>
            <a:ext cx="4191000" cy="3732166"/>
            <a:chOff x="228600" y="2971801"/>
            <a:chExt cx="4191000" cy="3732166"/>
          </a:xfrm>
        </p:grpSpPr>
        <p:pic>
          <p:nvPicPr>
            <p:cNvPr id="6" name="Picture 7" descr="trang_5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971801"/>
              <a:ext cx="4191000" cy="312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52500" y="6180747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khuya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13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81000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c)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ngoài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kia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con.</a:t>
            </a:r>
          </a:p>
          <a:p>
            <a:pPr marL="533400" indent="-533400">
              <a:buFontTx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      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                              </a:t>
            </a:r>
            <a:r>
              <a:rPr lang="en-US" sz="2000" b="1" dirty="0">
                <a:latin typeface="Times New Roman" pitchFamily="18" charset="0"/>
              </a:rPr>
              <a:t>(</a:t>
            </a:r>
            <a:r>
              <a:rPr lang="en-US" sz="2000" b="1" i="1" dirty="0" err="1">
                <a:latin typeface="Times New Roman" pitchFamily="18" charset="0"/>
              </a:rPr>
              <a:t>Trần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Quốc</a:t>
            </a:r>
            <a:r>
              <a:rPr lang="en-US" sz="2000" b="1" i="1" dirty="0">
                <a:latin typeface="Times New Roman" pitchFamily="18" charset="0"/>
              </a:rPr>
              <a:t> Minh)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53"/>
          <a:stretch/>
        </p:blipFill>
        <p:spPr>
          <a:xfrm>
            <a:off x="762000" y="3224212"/>
            <a:ext cx="3220439" cy="2743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0" descr="anh 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24212"/>
            <a:ext cx="3813464" cy="2768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804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762000" y="838200"/>
            <a:ext cx="76962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  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lại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chỉ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so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sánh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những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khổ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thơ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trên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956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43806"/>
            <a:ext cx="7010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a) 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-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Cháu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khỏe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ông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nhiều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!</a:t>
            </a:r>
          </a:p>
          <a:p>
            <a:pPr marL="533400" indent="-533400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Ông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buổi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chiều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Cháu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rạng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sáng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marL="533400" indent="-533400">
              <a:buFontTx/>
              <a:buNone/>
            </a:pP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640286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b)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Trăng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khuya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sáng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đèn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	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843754"/>
            <a:ext cx="716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c)  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ngôi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sao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ngoài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kia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Chẳng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đã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vì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chúng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con.</a:t>
            </a:r>
          </a:p>
          <a:p>
            <a:pPr marL="533400" indent="-533400">
              <a:buFontTx/>
              <a:buNone/>
            </a:pP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ngọn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suốt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đời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marL="533400" indent="-533400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                              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9775" y="947571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2751" y="432812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3552" y="1427277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1746" y="2647934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345398"/>
            <a:ext cx="2848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Chẳng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3177" y="5298043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6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0981" y="5336381"/>
            <a:ext cx="17526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5567363"/>
            <a:ext cx="17526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2382" y="230981"/>
            <a:ext cx="17526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4251325" y="904875"/>
            <a:ext cx="1736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</a:rPr>
              <a:t>SO SÁNH</a:t>
            </a: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1219200" y="1211502"/>
            <a:ext cx="670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 b="1" dirty="0">
              <a:latin typeface="Times New Roman" pitchFamily="18" charset="0"/>
            </a:endParaRPr>
          </a:p>
          <a:p>
            <a:pPr algn="ctr" eaLnBrk="1" hangingPunct="1"/>
            <a:endParaRPr lang="en-US" altLang="en-US" sz="2400" b="1" dirty="0">
              <a:latin typeface="Times New Roman" pitchFamily="18" charset="0"/>
            </a:endParaRPr>
          </a:p>
          <a:p>
            <a:pPr algn="ctr" eaLnBrk="1" hangingPunct="1"/>
            <a:endParaRPr lang="en-US" altLang="en-US" sz="2400" b="1" dirty="0">
              <a:latin typeface="Times New Roman" pitchFamily="18" charset="0"/>
            </a:endParaRPr>
          </a:p>
          <a:p>
            <a:pPr algn="ctr" eaLnBrk="1" hangingPunct="1"/>
            <a:r>
              <a:rPr lang="en-US" altLang="en-US" sz="2400" b="1" dirty="0" err="1">
                <a:latin typeface="Times New Roman" pitchFamily="18" charset="0"/>
              </a:rPr>
              <a:t>Viết</a:t>
            </a:r>
            <a:r>
              <a:rPr lang="en-US" altLang="en-US" sz="2400" b="1" dirty="0">
                <a:latin typeface="Times New Roman" pitchFamily="18" charset="0"/>
              </a:rPr>
              <a:t>  </a:t>
            </a:r>
            <a:r>
              <a:rPr lang="en-US" altLang="en-US" sz="2400" b="1" dirty="0" err="1">
                <a:latin typeface="Times New Roman" pitchFamily="18" charset="0"/>
              </a:rPr>
              <a:t>lại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từ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chỉ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sự</a:t>
            </a:r>
            <a:r>
              <a:rPr lang="en-US" altLang="en-US" sz="2400" b="1" dirty="0">
                <a:latin typeface="Times New Roman" pitchFamily="18" charset="0"/>
              </a:rPr>
              <a:t> so </a:t>
            </a:r>
            <a:r>
              <a:rPr lang="en-US" altLang="en-US" sz="2400" b="1" dirty="0" err="1">
                <a:latin typeface="Times New Roman" pitchFamily="18" charset="0"/>
              </a:rPr>
              <a:t>sánh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trong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những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khổ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thơ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trên</a:t>
            </a:r>
            <a:r>
              <a:rPr lang="en-US" altLang="en-US" sz="2400" b="1" dirty="0">
                <a:latin typeface="Times New Roman" pitchFamily="18" charset="0"/>
              </a:rPr>
              <a:t> :</a:t>
            </a:r>
          </a:p>
          <a:p>
            <a:pPr algn="ctr" eaLnBrk="1" hangingPunct="1"/>
            <a:endParaRPr lang="en-US" altLang="en-US" sz="2400" dirty="0">
              <a:latin typeface="Times New Roman" pitchFamily="18" charset="0"/>
            </a:endParaRPr>
          </a:p>
          <a:p>
            <a:pPr algn="ctr" eaLnBrk="1" hangingPunct="1"/>
            <a:endParaRPr lang="en-US" altLang="en-US" sz="2400" dirty="0">
              <a:latin typeface="Times New Roman" pitchFamily="18" charset="0"/>
            </a:endParaRPr>
          </a:p>
          <a:p>
            <a:pPr algn="ctr" eaLnBrk="1" hangingPunct="1"/>
            <a:endParaRPr lang="en-US" altLang="en-US" sz="2400" dirty="0">
              <a:latin typeface="Times New Roman" pitchFamily="18" charset="0"/>
            </a:endParaRPr>
          </a:p>
        </p:txBody>
      </p:sp>
      <p:graphicFrame>
        <p:nvGraphicFramePr>
          <p:cNvPr id="65584" name="Group 48"/>
          <p:cNvGraphicFramePr>
            <a:graphicFrameLocks noGrp="1"/>
          </p:cNvGraphicFramePr>
          <p:nvPr/>
        </p:nvGraphicFramePr>
        <p:xfrm>
          <a:off x="609600" y="1828800"/>
          <a:ext cx="8534400" cy="3925888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Hình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ảnh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so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sánh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Từ so sánh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313" name="Text Box 26"/>
          <p:cNvSpPr txBox="1">
            <a:spLocks noChangeArrowheads="1"/>
          </p:cNvSpPr>
          <p:nvPr/>
        </p:nvSpPr>
        <p:spPr bwMode="auto">
          <a:xfrm>
            <a:off x="990600" y="243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</a:rPr>
              <a:t>a</a:t>
            </a:r>
            <a:r>
              <a:rPr lang="en-US" altLang="en-US" sz="2400" u="sng" dirty="0">
                <a:latin typeface="Times New Roman" pitchFamily="18" charset="0"/>
              </a:rPr>
              <a:t>)</a:t>
            </a:r>
            <a:r>
              <a:rPr lang="en-US" altLang="en-US" sz="2400" u="sng" dirty="0" err="1">
                <a:latin typeface="Times New Roman" pitchFamily="18" charset="0"/>
              </a:rPr>
              <a:t>Cháu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khỏe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hơn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u="sng" dirty="0" err="1">
                <a:latin typeface="Times New Roman" pitchFamily="18" charset="0"/>
              </a:rPr>
              <a:t>ông</a:t>
            </a:r>
            <a:r>
              <a:rPr lang="en-US" altLang="en-US" sz="2400" u="sng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nhiều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2314" name="Text Box 27"/>
          <p:cNvSpPr txBox="1">
            <a:spLocks noChangeArrowheads="1"/>
          </p:cNvSpPr>
          <p:nvPr/>
        </p:nvSpPr>
        <p:spPr bwMode="auto">
          <a:xfrm>
            <a:off x="1295400" y="2819400"/>
            <a:ext cx="3657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u="sng">
                <a:latin typeface="Times New Roman" pitchFamily="18" charset="0"/>
              </a:rPr>
              <a:t>Ông</a:t>
            </a:r>
            <a:r>
              <a:rPr lang="en-US" altLang="en-US" sz="2400">
                <a:latin typeface="Times New Roman" pitchFamily="18" charset="0"/>
              </a:rPr>
              <a:t> là </a:t>
            </a:r>
            <a:r>
              <a:rPr lang="en-US" altLang="en-US" sz="2400" u="sng">
                <a:latin typeface="Times New Roman" pitchFamily="18" charset="0"/>
              </a:rPr>
              <a:t>buổi trời chiều</a:t>
            </a:r>
          </a:p>
          <a:p>
            <a:pPr eaLnBrk="1" hangingPunct="1"/>
            <a:endParaRPr lang="en-US" altLang="en-US" sz="1800"/>
          </a:p>
        </p:txBody>
      </p:sp>
      <p:sp>
        <p:nvSpPr>
          <p:cNvPr id="12315" name="Text Box 28"/>
          <p:cNvSpPr txBox="1">
            <a:spLocks noChangeArrowheads="1"/>
          </p:cNvSpPr>
          <p:nvPr/>
        </p:nvSpPr>
        <p:spPr bwMode="auto">
          <a:xfrm>
            <a:off x="1181100" y="3124200"/>
            <a:ext cx="3124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u="sng">
                <a:latin typeface="Times New Roman" pitchFamily="18" charset="0"/>
              </a:rPr>
              <a:t>Cháu</a:t>
            </a: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400" b="1" i="1">
                <a:latin typeface="Times New Roman" pitchFamily="18" charset="0"/>
              </a:rPr>
              <a:t>là</a:t>
            </a: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400" u="sng">
                <a:latin typeface="Times New Roman" pitchFamily="18" charset="0"/>
              </a:rPr>
              <a:t>ngày rạng sáng</a:t>
            </a:r>
            <a:r>
              <a:rPr lang="en-US" altLang="en-US" sz="1800"/>
              <a:t>.</a:t>
            </a:r>
          </a:p>
          <a:p>
            <a:pPr eaLnBrk="1" hangingPunct="1"/>
            <a:endParaRPr lang="en-US" altLang="en-US" sz="1800"/>
          </a:p>
        </p:txBody>
      </p:sp>
      <p:sp>
        <p:nvSpPr>
          <p:cNvPr id="12316" name="Text Box 29"/>
          <p:cNvSpPr txBox="1">
            <a:spLocks noChangeArrowheads="1"/>
          </p:cNvSpPr>
          <p:nvPr/>
        </p:nvSpPr>
        <p:spPr bwMode="auto">
          <a:xfrm>
            <a:off x="5203825" y="41068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12317" name="Text Box 30"/>
          <p:cNvSpPr txBox="1">
            <a:spLocks noChangeArrowheads="1"/>
          </p:cNvSpPr>
          <p:nvPr/>
        </p:nvSpPr>
        <p:spPr bwMode="auto">
          <a:xfrm>
            <a:off x="914400" y="3886200"/>
            <a:ext cx="379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itchFamily="18" charset="0"/>
              </a:rPr>
              <a:t>b) </a:t>
            </a:r>
            <a:r>
              <a:rPr lang="en-US" altLang="en-US" sz="2400" u="sng">
                <a:latin typeface="Times New Roman" pitchFamily="18" charset="0"/>
              </a:rPr>
              <a:t>Trăng khuya</a:t>
            </a:r>
            <a:r>
              <a:rPr lang="en-US" altLang="en-US" sz="2400">
                <a:latin typeface="Times New Roman" pitchFamily="18" charset="0"/>
              </a:rPr>
              <a:t> sáng </a:t>
            </a:r>
            <a:r>
              <a:rPr lang="en-US" altLang="en-US" sz="2400" b="1" i="1">
                <a:latin typeface="Times New Roman" pitchFamily="18" charset="0"/>
              </a:rPr>
              <a:t>hơn</a:t>
            </a: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400" u="sng">
                <a:latin typeface="Times New Roman" pitchFamily="18" charset="0"/>
              </a:rPr>
              <a:t>đèn</a:t>
            </a:r>
          </a:p>
        </p:txBody>
      </p:sp>
      <p:sp>
        <p:nvSpPr>
          <p:cNvPr id="12318" name="Text Box 31"/>
          <p:cNvSpPr txBox="1">
            <a:spLocks noChangeArrowheads="1"/>
          </p:cNvSpPr>
          <p:nvPr/>
        </p:nvSpPr>
        <p:spPr bwMode="auto">
          <a:xfrm>
            <a:off x="914400" y="4419600"/>
            <a:ext cx="4495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itchFamily="18" charset="0"/>
              </a:rPr>
              <a:t>c) </a:t>
            </a:r>
            <a:r>
              <a:rPr lang="en-US" altLang="en-US" sz="2400" u="sng">
                <a:latin typeface="Times New Roman" pitchFamily="18" charset="0"/>
              </a:rPr>
              <a:t>Những ngôi sao thức ngoài kia</a:t>
            </a:r>
          </a:p>
          <a:p>
            <a:pPr eaLnBrk="1" hangingPunct="1"/>
            <a:r>
              <a:rPr lang="en-US" altLang="en-US" sz="2400" b="1" i="1">
                <a:latin typeface="Times New Roman" pitchFamily="18" charset="0"/>
              </a:rPr>
              <a:t>Chẳng bằng</a:t>
            </a: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400" u="sng">
                <a:latin typeface="Times New Roman" pitchFamily="18" charset="0"/>
              </a:rPr>
              <a:t>mẹ đã thức vì con</a:t>
            </a:r>
          </a:p>
          <a:p>
            <a:pPr eaLnBrk="1" hangingPunct="1"/>
            <a:r>
              <a:rPr lang="en-US" altLang="en-US" sz="2400" u="sng">
                <a:latin typeface="Times New Roman" pitchFamily="18" charset="0"/>
              </a:rPr>
              <a:t>Mẹ</a:t>
            </a: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400" b="1" i="1">
                <a:latin typeface="Times New Roman" pitchFamily="18" charset="0"/>
              </a:rPr>
              <a:t>là</a:t>
            </a: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400" u="sng">
                <a:latin typeface="Times New Roman" pitchFamily="18" charset="0"/>
              </a:rPr>
              <a:t>ngọn gió</a:t>
            </a:r>
            <a:r>
              <a:rPr lang="en-US" altLang="en-US" sz="2400">
                <a:latin typeface="Times New Roman" pitchFamily="18" charset="0"/>
              </a:rPr>
              <a:t> của con suốt đời</a:t>
            </a:r>
          </a:p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6341269" y="24384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hơn</a:t>
            </a:r>
            <a:endParaRPr lang="en-US" altLang="en-US" sz="2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65569" name="Text Box 33"/>
          <p:cNvSpPr txBox="1">
            <a:spLocks noChangeArrowheads="1"/>
          </p:cNvSpPr>
          <p:nvPr/>
        </p:nvSpPr>
        <p:spPr bwMode="auto">
          <a:xfrm>
            <a:off x="6419056" y="2770642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là</a:t>
            </a:r>
            <a:endParaRPr lang="en-US" altLang="en-US" sz="2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6477000" y="32004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66"/>
                </a:solidFill>
                <a:latin typeface="Times New Roman" pitchFamily="18" charset="0"/>
              </a:rPr>
              <a:t>là</a:t>
            </a:r>
          </a:p>
        </p:txBody>
      </p:sp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6417469" y="3886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</a:rPr>
              <a:t>hơn</a:t>
            </a:r>
            <a:endParaRPr lang="en-US" altLang="en-US" sz="2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65572" name="Text Box 36"/>
          <p:cNvSpPr txBox="1">
            <a:spLocks noChangeArrowheads="1"/>
          </p:cNvSpPr>
          <p:nvPr/>
        </p:nvSpPr>
        <p:spPr bwMode="auto">
          <a:xfrm>
            <a:off x="6324600" y="4572000"/>
            <a:ext cx="177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66"/>
                </a:solidFill>
                <a:latin typeface="Times New Roman" pitchFamily="18" charset="0"/>
              </a:rPr>
              <a:t>Chẳng bằng</a:t>
            </a:r>
          </a:p>
        </p:txBody>
      </p:sp>
      <p:sp>
        <p:nvSpPr>
          <p:cNvPr id="65573" name="Text Box 37"/>
          <p:cNvSpPr txBox="1">
            <a:spLocks noChangeArrowheads="1"/>
          </p:cNvSpPr>
          <p:nvPr/>
        </p:nvSpPr>
        <p:spPr bwMode="auto">
          <a:xfrm>
            <a:off x="6553200" y="50673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66"/>
                </a:solidFill>
                <a:latin typeface="Times New Roman" pitchFamily="18" charset="0"/>
              </a:rPr>
              <a:t>là</a:t>
            </a:r>
          </a:p>
        </p:txBody>
      </p:sp>
      <p:sp>
        <p:nvSpPr>
          <p:cNvPr id="12325" name="Text Box 38"/>
          <p:cNvSpPr txBox="1">
            <a:spLocks noChangeArrowheads="1"/>
          </p:cNvSpPr>
          <p:nvPr/>
        </p:nvSpPr>
        <p:spPr bwMode="auto">
          <a:xfrm>
            <a:off x="2593975" y="24384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66"/>
                </a:solidFill>
                <a:latin typeface="Times New Roman" pitchFamily="18" charset="0"/>
              </a:rPr>
              <a:t>hơn</a:t>
            </a:r>
          </a:p>
        </p:txBody>
      </p:sp>
      <p:sp>
        <p:nvSpPr>
          <p:cNvPr id="12326" name="Text Box 39"/>
          <p:cNvSpPr txBox="1">
            <a:spLocks noChangeArrowheads="1"/>
          </p:cNvSpPr>
          <p:nvPr/>
        </p:nvSpPr>
        <p:spPr bwMode="auto">
          <a:xfrm>
            <a:off x="1890713" y="2819400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66"/>
                </a:solidFill>
                <a:latin typeface="Times New Roman" pitchFamily="18" charset="0"/>
              </a:rPr>
              <a:t>là</a:t>
            </a:r>
          </a:p>
        </p:txBody>
      </p:sp>
      <p:sp>
        <p:nvSpPr>
          <p:cNvPr id="12327" name="Text Box 41"/>
          <p:cNvSpPr txBox="1">
            <a:spLocks noChangeArrowheads="1"/>
          </p:cNvSpPr>
          <p:nvPr/>
        </p:nvSpPr>
        <p:spPr bwMode="auto">
          <a:xfrm>
            <a:off x="3495675" y="3886200"/>
            <a:ext cx="687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hơn</a:t>
            </a:r>
          </a:p>
        </p:txBody>
      </p:sp>
      <p:sp>
        <p:nvSpPr>
          <p:cNvPr id="12328" name="Text Box 42"/>
          <p:cNvSpPr txBox="1">
            <a:spLocks noChangeArrowheads="1"/>
          </p:cNvSpPr>
          <p:nvPr/>
        </p:nvSpPr>
        <p:spPr bwMode="auto">
          <a:xfrm>
            <a:off x="912813" y="4792663"/>
            <a:ext cx="1735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Chẳng bằng</a:t>
            </a:r>
          </a:p>
        </p:txBody>
      </p:sp>
      <p:sp>
        <p:nvSpPr>
          <p:cNvPr id="12329" name="Text Box 43"/>
          <p:cNvSpPr txBox="1">
            <a:spLocks noChangeArrowheads="1"/>
          </p:cNvSpPr>
          <p:nvPr/>
        </p:nvSpPr>
        <p:spPr bwMode="auto">
          <a:xfrm>
            <a:off x="1393825" y="515302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là</a:t>
            </a:r>
          </a:p>
        </p:txBody>
      </p:sp>
      <p:sp>
        <p:nvSpPr>
          <p:cNvPr id="12330" name="Text Box 47"/>
          <p:cNvSpPr txBox="1">
            <a:spLocks noChangeArrowheads="1"/>
          </p:cNvSpPr>
          <p:nvPr/>
        </p:nvSpPr>
        <p:spPr bwMode="auto">
          <a:xfrm>
            <a:off x="1898650" y="3122613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là</a:t>
            </a:r>
          </a:p>
        </p:txBody>
      </p:sp>
    </p:spTree>
    <p:extLst>
      <p:ext uri="{BB962C8B-B14F-4D97-AF65-F5344CB8AC3E}">
        <p14:creationId xmlns:p14="http://schemas.microsoft.com/office/powerpoint/2010/main" val="1838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8" grpId="0"/>
      <p:bldP spid="65569" grpId="0"/>
      <p:bldP spid="65570" grpId="0"/>
      <p:bldP spid="65571" grpId="0"/>
      <p:bldP spid="65572" grpId="0"/>
      <p:bldP spid="6557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1253</Words>
  <Application>Microsoft Office PowerPoint</Application>
  <PresentationFormat>On-screen Show (4:3)</PresentationFormat>
  <Paragraphs>213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.VnTime</vt:lpstr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tthnD</dc:creator>
  <cp:lastModifiedBy>Admin</cp:lastModifiedBy>
  <cp:revision>193</cp:revision>
  <dcterms:created xsi:type="dcterms:W3CDTF">2006-08-16T00:00:00Z</dcterms:created>
  <dcterms:modified xsi:type="dcterms:W3CDTF">2021-09-30T16:19:46Z</dcterms:modified>
</cp:coreProperties>
</file>