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3"/>
  </p:notesMasterIdLst>
  <p:sldIdLst>
    <p:sldId id="256" r:id="rId4"/>
    <p:sldId id="264" r:id="rId5"/>
    <p:sldId id="279" r:id="rId6"/>
    <p:sldId id="278" r:id="rId7"/>
    <p:sldId id="274" r:id="rId8"/>
    <p:sldId id="275" r:id="rId9"/>
    <p:sldId id="277" r:id="rId10"/>
    <p:sldId id="266"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p:scale>
          <a:sx n="66" d="100"/>
          <a:sy n="66" d="100"/>
        </p:scale>
        <p:origin x="-40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01/07/2021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Thầy</a:t>
            </a:r>
            <a:r>
              <a:rPr lang="en-US" altLang="zh-CN" baseline="0" dirty="0" smtClean="0"/>
              <a:t> </a:t>
            </a:r>
            <a:r>
              <a:rPr lang="en-US" altLang="zh-CN" baseline="0" dirty="0" err="1" smtClean="0"/>
              <a:t>cô</a:t>
            </a:r>
            <a:r>
              <a:rPr lang="en-US" altLang="zh-CN" baseline="0" dirty="0" smtClean="0"/>
              <a:t> </a:t>
            </a:r>
            <a:r>
              <a:rPr lang="en-US" altLang="zh-CN" baseline="0" dirty="0" err="1" smtClean="0"/>
              <a:t>gõ</a:t>
            </a:r>
            <a:r>
              <a:rPr lang="en-US" altLang="zh-CN" baseline="0" dirty="0" smtClean="0"/>
              <a:t> </a:t>
            </a:r>
            <a:r>
              <a:rPr lang="en-US" altLang="zh-CN" baseline="0" dirty="0" err="1" smtClean="0"/>
              <a:t>mục</a:t>
            </a:r>
            <a:r>
              <a:rPr lang="en-US" altLang="zh-CN" baseline="0" dirty="0" smtClean="0"/>
              <a:t> </a:t>
            </a:r>
            <a:r>
              <a:rPr lang="en-US" altLang="zh-CN" baseline="0" dirty="0" err="1" smtClean="0"/>
              <a:t>tiêu</a:t>
            </a:r>
            <a:r>
              <a:rPr lang="en-US" altLang="zh-CN" baseline="0" dirty="0" smtClean="0"/>
              <a:t> </a:t>
            </a:r>
            <a:r>
              <a:rPr lang="en-US" altLang="zh-CN" baseline="0" dirty="0" err="1" smtClean="0"/>
              <a:t>theo</a:t>
            </a:r>
            <a:r>
              <a:rPr lang="en-US" altLang="zh-CN" baseline="0" dirty="0" smtClean="0"/>
              <a:t> </a:t>
            </a:r>
            <a:r>
              <a:rPr lang="en-US" altLang="zh-CN" baseline="0" dirty="0" err="1" smtClean="0"/>
              <a:t>bài</a:t>
            </a:r>
            <a:r>
              <a:rPr lang="en-US" altLang="zh-CN" baseline="0" dirty="0" smtClean="0"/>
              <a:t> </a:t>
            </a:r>
            <a:r>
              <a:rPr lang="en-US" altLang="zh-CN" baseline="0" dirty="0" err="1" smtClean="0"/>
              <a:t>giảng</a:t>
            </a:r>
            <a:r>
              <a:rPr lang="en-US" altLang="zh-CN" baseline="0" dirty="0" smtClean="0"/>
              <a:t> </a:t>
            </a:r>
            <a:r>
              <a:rPr lang="en-US" altLang="zh-CN" baseline="0" dirty="0" err="1" smtClean="0"/>
              <a:t>của</a:t>
            </a:r>
            <a:r>
              <a:rPr lang="en-US" altLang="zh-CN" baseline="0" dirty="0" smtClean="0"/>
              <a:t> </a:t>
            </a:r>
            <a:r>
              <a:rPr lang="en-US" altLang="zh-CN" baseline="0" dirty="0" err="1" smtClean="0"/>
              <a:t>mình</a:t>
            </a:r>
            <a:r>
              <a:rPr lang="en-US" altLang="zh-CN" baseline="0" dirty="0" smtClean="0"/>
              <a:t> </a:t>
            </a:r>
            <a:r>
              <a:rPr lang="en-US" altLang="zh-CN" baseline="0" dirty="0" err="1" smtClean="0"/>
              <a:t>vào</a:t>
            </a:r>
            <a:r>
              <a:rPr lang="en-US" altLang="zh-CN" baseline="0" dirty="0" smtClean="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01/07/2021</a:t>
            </a:fld>
            <a:endParaRPr lang="en-US"/>
          </a:p>
        </p:txBody>
      </p:sp>
      <p:sp>
        <p:nvSpPr>
          <p:cNvPr id="5" name="Footer Placeholder 4">
            <a:extLst>
              <a:ext uri="{FF2B5EF4-FFF2-40B4-BE49-F238E27FC236}">
                <a16:creationId xmlns=""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01/07/2021</a:t>
            </a:fld>
            <a:endParaRPr lang="en-US"/>
          </a:p>
        </p:txBody>
      </p:sp>
      <p:sp>
        <p:nvSpPr>
          <p:cNvPr id="5" name="Footer Placeholder 4">
            <a:extLst>
              <a:ext uri="{FF2B5EF4-FFF2-40B4-BE49-F238E27FC236}">
                <a16:creationId xmlns=""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01/07/2021</a:t>
            </a:fld>
            <a:endParaRPr lang="en-US"/>
          </a:p>
        </p:txBody>
      </p:sp>
      <p:sp>
        <p:nvSpPr>
          <p:cNvPr id="5" name="Footer Placeholder 4">
            <a:extLst>
              <a:ext uri="{FF2B5EF4-FFF2-40B4-BE49-F238E27FC236}">
                <a16:creationId xmlns=""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01/07/2021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01/07/2021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01/07/2021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01/07/2021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01/07/2021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01/07/2021</a:t>
            </a:fld>
            <a:endParaRPr lang="en-US"/>
          </a:p>
        </p:txBody>
      </p:sp>
      <p:sp>
        <p:nvSpPr>
          <p:cNvPr id="5" name="Footer Placeholder 4">
            <a:extLst>
              <a:ext uri="{FF2B5EF4-FFF2-40B4-BE49-F238E27FC236}">
                <a16:creationId xmlns=""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01/07/2021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01/07/2021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01/07/2021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01/07/2021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01/07/2021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01/07/2021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01/07/2021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01/07/2021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01/07/2021</a:t>
            </a:fld>
            <a:endParaRPr lang="en-US"/>
          </a:p>
        </p:txBody>
      </p:sp>
      <p:sp>
        <p:nvSpPr>
          <p:cNvPr id="5" name="Footer Placeholder 4">
            <a:extLst>
              <a:ext uri="{FF2B5EF4-FFF2-40B4-BE49-F238E27FC236}">
                <a16:creationId xmlns=""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01/07/2021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01/07/2021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01/07/2021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01/07/2021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01/07/2021</a:t>
            </a:fld>
            <a:endParaRPr lang="en-US"/>
          </a:p>
        </p:txBody>
      </p:sp>
      <p:sp>
        <p:nvSpPr>
          <p:cNvPr id="6" name="Footer Placeholder 5">
            <a:extLst>
              <a:ext uri="{FF2B5EF4-FFF2-40B4-BE49-F238E27FC236}">
                <a16:creationId xmlns=""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01/07/2021</a:t>
            </a:fld>
            <a:endParaRPr lang="en-US"/>
          </a:p>
        </p:txBody>
      </p:sp>
      <p:sp>
        <p:nvSpPr>
          <p:cNvPr id="8" name="Footer Placeholder 7">
            <a:extLst>
              <a:ext uri="{FF2B5EF4-FFF2-40B4-BE49-F238E27FC236}">
                <a16:creationId xmlns=""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01/07/2021</a:t>
            </a:fld>
            <a:endParaRPr lang="en-US"/>
          </a:p>
        </p:txBody>
      </p:sp>
      <p:sp>
        <p:nvSpPr>
          <p:cNvPr id="4" name="Footer Placeholder 3">
            <a:extLst>
              <a:ext uri="{FF2B5EF4-FFF2-40B4-BE49-F238E27FC236}">
                <a16:creationId xmlns=""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01/07/2021</a:t>
            </a:fld>
            <a:endParaRPr lang="en-US"/>
          </a:p>
        </p:txBody>
      </p:sp>
      <p:sp>
        <p:nvSpPr>
          <p:cNvPr id="3" name="Footer Placeholder 2">
            <a:extLst>
              <a:ext uri="{FF2B5EF4-FFF2-40B4-BE49-F238E27FC236}">
                <a16:creationId xmlns=""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01/07/2021</a:t>
            </a:fld>
            <a:endParaRPr lang="en-US"/>
          </a:p>
        </p:txBody>
      </p:sp>
      <p:sp>
        <p:nvSpPr>
          <p:cNvPr id="6" name="Footer Placeholder 5">
            <a:extLst>
              <a:ext uri="{FF2B5EF4-FFF2-40B4-BE49-F238E27FC236}">
                <a16:creationId xmlns=""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01/07/2021</a:t>
            </a:fld>
            <a:endParaRPr lang="en-US"/>
          </a:p>
        </p:txBody>
      </p:sp>
      <p:sp>
        <p:nvSpPr>
          <p:cNvPr id="6" name="Footer Placeholder 5">
            <a:extLst>
              <a:ext uri="{FF2B5EF4-FFF2-40B4-BE49-F238E27FC236}">
                <a16:creationId xmlns=""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01/07/2021</a:t>
            </a:fld>
            <a:endParaRPr lang="en-US"/>
          </a:p>
        </p:txBody>
      </p:sp>
      <p:sp>
        <p:nvSpPr>
          <p:cNvPr id="5" name="Footer Placeholder 4">
            <a:extLst>
              <a:ext uri="{FF2B5EF4-FFF2-40B4-BE49-F238E27FC236}">
                <a16:creationId xmlns=""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01/07/2021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01/07/2021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
        <p:nvSpPr>
          <p:cNvPr id="17" name="文本框 22">
            <a:extLst>
              <a:ext uri="{FF2B5EF4-FFF2-40B4-BE49-F238E27FC236}">
                <a16:creationId xmlns="" xmlns:a16="http://schemas.microsoft.com/office/drawing/2014/main" id="{8E852256-A333-49D6-ADCD-2215C66790B1}"/>
              </a:ext>
            </a:extLst>
          </p:cNvPr>
          <p:cNvSpPr txBox="1"/>
          <p:nvPr/>
        </p:nvSpPr>
        <p:spPr>
          <a:xfrm>
            <a:off x="4642983" y="3202559"/>
            <a:ext cx="3196314" cy="923330"/>
          </a:xfrm>
          <a:prstGeom prst="rect">
            <a:avLst/>
          </a:prstGeom>
          <a:noFill/>
        </p:spPr>
        <p:txBody>
          <a:bodyPr wrap="square" rtlCol="0">
            <a:spAutoFit/>
          </a:bodyPr>
          <a:lstStyle/>
          <a:p>
            <a:r>
              <a:rPr lang="en-US" altLang="zh-CN" sz="5400" dirty="0" smtClean="0">
                <a:solidFill>
                  <a:srgbClr val="FF0000"/>
                </a:solidFill>
                <a:latin typeface="iCiel Cadena" panose="02000503000000020004" pitchFamily="2" charset="0"/>
                <a:ea typeface="思源黑体 CN Bold" panose="020B0800000000000000" pitchFamily="34" charset="-122"/>
              </a:rPr>
              <a:t>Tuần 2</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413014" y="4778663"/>
            <a:ext cx="1504954" cy="2079337"/>
          </a:xfrm>
          <a:prstGeom prst="rect">
            <a:avLst/>
          </a:prstGeom>
          <a:noFill/>
          <a:ln w="9525">
            <a:noFill/>
          </a:ln>
        </p:spPr>
      </p:pic>
      <p:sp>
        <p:nvSpPr>
          <p:cNvPr id="24" name="文本框 22">
            <a:extLst>
              <a:ext uri="{FF2B5EF4-FFF2-40B4-BE49-F238E27FC236}">
                <a16:creationId xmlns=""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Mục</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tiêu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 xmlns:a16="http://schemas.microsoft.com/office/drawing/2014/main" id="{AC28F713-904E-4259-9070-57BE1EFD4B24}"/>
              </a:ext>
            </a:extLst>
          </p:cNvPr>
          <p:cNvGrpSpPr/>
          <p:nvPr/>
        </p:nvGrpSpPr>
        <p:grpSpPr>
          <a:xfrm>
            <a:off x="1013200" y="1132318"/>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smtClean="0">
                  <a:solidFill>
                    <a:srgbClr val="002060"/>
                  </a:solidFill>
                  <a:latin typeface="Arial-Rounded" pitchFamily="34" charset="0"/>
                  <a:ea typeface="Arial-Rounded" pitchFamily="34" charset="0"/>
                  <a:cs typeface="Arial-Rounded" pitchFamily="34" charset="0"/>
                </a:rPr>
                <a:t>Giáo viên ghi mục tiêu.</a:t>
              </a:r>
              <a:endParaRPr lang="en-US" sz="2800" b="1" dirty="0">
                <a:solidFill>
                  <a:srgbClr val="002060"/>
                </a:solidFill>
                <a:latin typeface="Arial-Rounded" pitchFamily="34" charset="0"/>
                <a:ea typeface="Arial-Rounded" pitchFamily="34" charset="0"/>
                <a:cs typeface="Arial-Rounded" pitchFamily="34" charset="0"/>
              </a:endParaRPr>
            </a:p>
          </p:txBody>
        </p:sp>
      </p:grpSp>
      <p:grpSp>
        <p:nvGrpSpPr>
          <p:cNvPr id="3" name="Group 2">
            <a:extLst>
              <a:ext uri="{FF2B5EF4-FFF2-40B4-BE49-F238E27FC236}">
                <a16:creationId xmlns="" xmlns:a16="http://schemas.microsoft.com/office/drawing/2014/main" id="{4C1EF139-4416-44FF-AC02-49D6B4DBE8EA}"/>
              </a:ext>
            </a:extLst>
          </p:cNvPr>
          <p:cNvGrpSpPr/>
          <p:nvPr/>
        </p:nvGrpSpPr>
        <p:grpSpPr>
          <a:xfrm>
            <a:off x="2852059" y="2419029"/>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dirty="0" smtClean="0">
                  <a:solidFill>
                    <a:srgbClr val="002060"/>
                  </a:solidFill>
                  <a:latin typeface="Arial-Rounded" pitchFamily="34" charset="0"/>
                  <a:ea typeface="Arial-Rounded" pitchFamily="34" charset="0"/>
                  <a:cs typeface="Arial-Rounded" pitchFamily="34" charset="0"/>
                </a:rPr>
                <a:t>Giáo viên ghi mục tiêu.</a:t>
              </a:r>
              <a:endParaRPr lang="en-US" sz="2800" b="1" dirty="0">
                <a:solidFill>
                  <a:srgbClr val="002060"/>
                </a:solidFill>
                <a:latin typeface="Arial-Rounded" pitchFamily="34" charset="0"/>
                <a:ea typeface="Arial-Rounded" pitchFamily="34" charset="0"/>
                <a:cs typeface="Arial-Rounded" pitchFamily="34" charset="0"/>
              </a:endParaRPr>
            </a:p>
          </p:txBody>
        </p:sp>
      </p:grpSp>
      <p:grpSp>
        <p:nvGrpSpPr>
          <p:cNvPr id="4" name="Group 3">
            <a:extLst>
              <a:ext uri="{FF2B5EF4-FFF2-40B4-BE49-F238E27FC236}">
                <a16:creationId xmlns="" xmlns:a16="http://schemas.microsoft.com/office/drawing/2014/main" id="{24926BE0-6FEB-4035-95CC-8282BD1C87A0}"/>
              </a:ext>
            </a:extLst>
          </p:cNvPr>
          <p:cNvGrpSpPr/>
          <p:nvPr/>
        </p:nvGrpSpPr>
        <p:grpSpPr>
          <a:xfrm>
            <a:off x="5171883" y="3761961"/>
            <a:ext cx="10210371" cy="714672"/>
            <a:chOff x="778314" y="3315253"/>
            <a:chExt cx="10210371"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 xmlns:a16="http://schemas.microsoft.com/office/drawing/2014/main" id="{4EB37731-1288-4647-AC02-0AF79C340C8B}"/>
                </a:ext>
              </a:extLst>
            </p:cNvPr>
            <p:cNvSpPr txBox="1"/>
            <p:nvPr/>
          </p:nvSpPr>
          <p:spPr>
            <a:xfrm>
              <a:off x="2083605" y="3501646"/>
              <a:ext cx="8905080" cy="523220"/>
            </a:xfrm>
            <a:prstGeom prst="rect">
              <a:avLst/>
            </a:prstGeom>
            <a:noFill/>
          </p:spPr>
          <p:txBody>
            <a:bodyPr wrap="square" rtlCol="0">
              <a:spAutoFit/>
            </a:bodyPr>
            <a:lstStyle/>
            <a:p>
              <a:r>
                <a:rPr lang="en-US" sz="2800" b="1" dirty="0" smtClean="0">
                  <a:solidFill>
                    <a:srgbClr val="002060"/>
                  </a:solidFill>
                  <a:latin typeface="Arial-Rounded" pitchFamily="34" charset="0"/>
                  <a:ea typeface="Arial-Rounded" pitchFamily="34" charset="0"/>
                  <a:cs typeface="Arial-Rounded" pitchFamily="34" charset="0"/>
                </a:rPr>
                <a:t>Giáo viên ghi mục tiêu.</a:t>
              </a:r>
              <a:endParaRPr lang="en-US" sz="2800" b="1" dirty="0">
                <a:solidFill>
                  <a:srgbClr val="002060"/>
                </a:solidFill>
                <a:latin typeface="Arial-Rounded" pitchFamily="34" charset="0"/>
                <a:ea typeface="Arial-Rounded" pitchFamily="34" charset="0"/>
                <a:cs typeface="Arial-Rounded" pitchFamily="34" charset="0"/>
              </a:endParaRPr>
            </a:p>
          </p:txBody>
        </p:sp>
      </p:grpSp>
      <p:sp>
        <p:nvSpPr>
          <p:cNvPr id="3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45" t="32143" r="16303" b="22024"/>
          <a:stretch/>
        </p:blipFill>
        <p:spPr bwMode="auto">
          <a:xfrm>
            <a:off x="7866732" y="1074056"/>
            <a:ext cx="211493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2" t="32143" r="38599" b="22024"/>
          <a:stretch/>
        </p:blipFill>
        <p:spPr bwMode="auto">
          <a:xfrm>
            <a:off x="4746162" y="1074056"/>
            <a:ext cx="2205418"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3" t="32143" r="60896" b="22024"/>
          <a:stretch/>
        </p:blipFill>
        <p:spPr bwMode="auto">
          <a:xfrm>
            <a:off x="1770733" y="1074056"/>
            <a:ext cx="216017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7081" y="217631"/>
            <a:ext cx="8138163"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a:t>
            </a:r>
            <a:r>
              <a:rPr lang="en-US" sz="3200" b="1" dirty="0" smtClean="0">
                <a:solidFill>
                  <a:srgbClr val="00B050"/>
                </a:solidFill>
                <a:latin typeface="Arial-Rounded" pitchFamily="34" charset="0"/>
                <a:ea typeface="Arial-Rounded" pitchFamily="34" charset="0"/>
                <a:cs typeface="Arial-Rounded" pitchFamily="34" charset="0"/>
              </a:rPr>
              <a:t>Nhìn tranh, kể về việc bạn nhỏ đã làm.</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0" name="Oval 9"/>
          <p:cNvSpPr/>
          <p:nvPr/>
        </p:nvSpPr>
        <p:spPr>
          <a:xfrm>
            <a:off x="1183074" y="192466"/>
            <a:ext cx="72240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Rounded" pitchFamily="34" charset="0"/>
                <a:ea typeface="Arial-Rounded" pitchFamily="34" charset="0"/>
                <a:cs typeface="Arial-Rounded" pitchFamily="34" charset="0"/>
              </a:rPr>
              <a:t>1</a:t>
            </a:r>
            <a:endParaRPr lang="en-US" sz="3600" b="1" dirty="0">
              <a:latin typeface="Arial-Rounded" pitchFamily="34" charset="0"/>
              <a:ea typeface="Arial-Rounded" pitchFamily="34" charset="0"/>
              <a:cs typeface="Arial-Rounded" pitchFamily="34" charset="0"/>
            </a:endParaRPr>
          </a:p>
        </p:txBody>
      </p:sp>
      <p:sp>
        <p:nvSpPr>
          <p:cNvPr id="16"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Bản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quyền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FB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Đặng</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Nhật</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Linh</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https://www.facebook.com/nhat.linh.3557440</a:t>
            </a:r>
          </a:p>
        </p:txBody>
      </p:sp>
      <p:grpSp>
        <p:nvGrpSpPr>
          <p:cNvPr id="14" name="Group 13"/>
          <p:cNvGrpSpPr/>
          <p:nvPr/>
        </p:nvGrpSpPr>
        <p:grpSpPr>
          <a:xfrm>
            <a:off x="5936739" y="3602843"/>
            <a:ext cx="2482090" cy="1257985"/>
            <a:chOff x="3759267" y="334167"/>
            <a:chExt cx="5621970" cy="1403180"/>
          </a:xfrm>
        </p:grpSpPr>
        <p:sp>
          <p:nvSpPr>
            <p:cNvPr id="15" name="Cloud Callout 1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17" name="TextBox 16"/>
            <p:cNvSpPr txBox="1"/>
            <p:nvPr/>
          </p:nvSpPr>
          <p:spPr>
            <a:xfrm>
              <a:off x="4223658" y="509270"/>
              <a:ext cx="4919222" cy="1064229"/>
            </a:xfrm>
            <a:prstGeom prst="rect">
              <a:avLst/>
            </a:prstGeom>
            <a:noFill/>
            <a:ln>
              <a:noFill/>
            </a:ln>
          </p:spPr>
          <p:txBody>
            <a:bodyPr wrap="square" rtlCol="0">
              <a:spAutoFit/>
            </a:bodyPr>
            <a:lstStyle/>
            <a:p>
              <a:pPr algn="ctr"/>
              <a:r>
                <a:rPr lang="en-US" sz="2800" dirty="0" smtClean="0">
                  <a:solidFill>
                    <a:srgbClr val="002060"/>
                  </a:solidFill>
                  <a:latin typeface="Arial-Rounded"/>
                  <a:ea typeface="Arial-Rounded" panose="020B0500000000000000" pitchFamily="34" charset="0"/>
                  <a:cs typeface="Arial" panose="020B0604020202020204" pitchFamily="34" charset="0"/>
                </a:rPr>
                <a:t>Thảo luận nhóm</a:t>
              </a:r>
            </a:p>
          </p:txBody>
        </p:sp>
      </p:gr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3930912" y="4410529"/>
            <a:ext cx="3246872" cy="1861264"/>
          </a:xfrm>
          <a:prstGeom prst="rect">
            <a:avLst/>
          </a:prstGeom>
        </p:spPr>
      </p:pic>
    </p:spTree>
    <p:extLst>
      <p:ext uri="{BB962C8B-B14F-4D97-AF65-F5344CB8AC3E}">
        <p14:creationId xmlns:p14="http://schemas.microsoft.com/office/powerpoint/2010/main" val="269613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heel(1)">
                                      <p:cBhvr>
                                        <p:cTn id="36" dur="500"/>
                                        <p:tgtEl>
                                          <p:spTgt spid="18"/>
                                        </p:tgtEl>
                                      </p:cBhvr>
                                    </p:animEffect>
                                  </p:childTnLst>
                                </p:cTn>
                              </p:par>
                              <p:par>
                                <p:cTn id="37" presetID="21"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8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2928162" y="2840405"/>
            <a:ext cx="6039377" cy="3131581"/>
          </a:xfrm>
          <a:prstGeom prst="rect">
            <a:avLst/>
          </a:prstGeom>
        </p:spPr>
      </p:pic>
      <p:grpSp>
        <p:nvGrpSpPr>
          <p:cNvPr id="5" name="Group 4"/>
          <p:cNvGrpSpPr/>
          <p:nvPr/>
        </p:nvGrpSpPr>
        <p:grpSpPr>
          <a:xfrm>
            <a:off x="6236606" y="1483092"/>
            <a:ext cx="5014661" cy="1257985"/>
            <a:chOff x="3759267" y="334167"/>
            <a:chExt cx="5621970" cy="1403180"/>
          </a:xfrm>
        </p:grpSpPr>
        <p:sp>
          <p:nvSpPr>
            <p:cNvPr id="6" name="Cloud Callout 5"/>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7" name="TextBox 6"/>
            <p:cNvSpPr txBox="1"/>
            <p:nvPr/>
          </p:nvSpPr>
          <p:spPr>
            <a:xfrm>
              <a:off x="4133735" y="580845"/>
              <a:ext cx="4919222" cy="720929"/>
            </a:xfrm>
            <a:prstGeom prst="rect">
              <a:avLst/>
            </a:prstGeom>
            <a:noFill/>
            <a:ln>
              <a:noFill/>
            </a:ln>
          </p:spPr>
          <p:txBody>
            <a:bodyPr wrap="square" rtlCol="0">
              <a:spAutoFit/>
            </a:bodyPr>
            <a:lstStyle/>
            <a:p>
              <a:pPr algn="ctr"/>
              <a:r>
                <a:rPr lang="en-US" sz="3600" b="1" dirty="0" smtClean="0">
                  <a:solidFill>
                    <a:srgbClr val="002060"/>
                  </a:solidFill>
                  <a:latin typeface="Arial-Rounded"/>
                  <a:ea typeface="Arial-Rounded" panose="020B0500000000000000" pitchFamily="34" charset="0"/>
                  <a:cs typeface="Arial" panose="020B0604020202020204" pitchFamily="34" charset="0"/>
                </a:rPr>
                <a:t>Trình bày thảo luận</a:t>
              </a:r>
            </a:p>
          </p:txBody>
        </p:sp>
      </p:grpSp>
    </p:spTree>
    <p:extLst>
      <p:ext uri="{BB962C8B-B14F-4D97-AF65-F5344CB8AC3E}">
        <p14:creationId xmlns:p14="http://schemas.microsoft.com/office/powerpoint/2010/main" val="390052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45" t="32143" r="16303" b="22024"/>
          <a:stretch/>
        </p:blipFill>
        <p:spPr bwMode="auto">
          <a:xfrm>
            <a:off x="7866732" y="1074056"/>
            <a:ext cx="211493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2" t="32143" r="38599" b="22024"/>
          <a:stretch/>
        </p:blipFill>
        <p:spPr bwMode="auto">
          <a:xfrm>
            <a:off x="4746162" y="1074056"/>
            <a:ext cx="2205418"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3" t="32143" r="60896" b="22024"/>
          <a:stretch/>
        </p:blipFill>
        <p:spPr bwMode="auto">
          <a:xfrm>
            <a:off x="1770733" y="1074056"/>
            <a:ext cx="216017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7081" y="217631"/>
            <a:ext cx="8138163"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a:t>
            </a:r>
            <a:r>
              <a:rPr lang="en-US" sz="3200" b="1" dirty="0" smtClean="0">
                <a:solidFill>
                  <a:srgbClr val="00B050"/>
                </a:solidFill>
                <a:latin typeface="Arial-Rounded" pitchFamily="34" charset="0"/>
                <a:ea typeface="Arial-Rounded" pitchFamily="34" charset="0"/>
                <a:cs typeface="Arial-Rounded" pitchFamily="34" charset="0"/>
              </a:rPr>
              <a:t>Nhìn tranh, kể về việc bạn nhỏ đã làm.</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0" name="Oval 9"/>
          <p:cNvSpPr/>
          <p:nvPr/>
        </p:nvSpPr>
        <p:spPr>
          <a:xfrm>
            <a:off x="1183074" y="192466"/>
            <a:ext cx="72240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Rounded" pitchFamily="34" charset="0"/>
                <a:ea typeface="Arial-Rounded" pitchFamily="34" charset="0"/>
                <a:cs typeface="Arial-Rounded" pitchFamily="34" charset="0"/>
              </a:rPr>
              <a:t>1</a:t>
            </a:r>
            <a:endParaRPr lang="en-US" sz="3600" b="1" dirty="0">
              <a:latin typeface="Arial-Rounded" pitchFamily="34" charset="0"/>
              <a:ea typeface="Arial-Rounded" pitchFamily="34" charset="0"/>
              <a:cs typeface="Arial-Rounded" pitchFamily="34" charset="0"/>
            </a:endParaRPr>
          </a:p>
        </p:txBody>
      </p:sp>
      <p:sp>
        <p:nvSpPr>
          <p:cNvPr id="11" name="Rectangle 10"/>
          <p:cNvSpPr/>
          <p:nvPr/>
        </p:nvSpPr>
        <p:spPr>
          <a:xfrm>
            <a:off x="764983" y="3628572"/>
            <a:ext cx="8789692" cy="954107"/>
          </a:xfrm>
          <a:prstGeom prst="rect">
            <a:avLst/>
          </a:prstGeom>
        </p:spPr>
        <p:txBody>
          <a:bodyPr wrap="square">
            <a:spAutoFit/>
          </a:bodyPr>
          <a:lstStyle/>
          <a:p>
            <a:pPr algn="just">
              <a:lnSpc>
                <a:spcPct val="200000"/>
              </a:lnSpc>
            </a:pPr>
            <a:r>
              <a:rPr lang="en-US" sz="2800" b="1" dirty="0" smtClean="0">
                <a:solidFill>
                  <a:srgbClr val="002060"/>
                </a:solidFill>
                <a:latin typeface="Arial-Rounded" pitchFamily="34" charset="0"/>
                <a:ea typeface="Arial-Rounded" pitchFamily="34" charset="0"/>
                <a:cs typeface="Arial-Rounded" pitchFamily="34" charset="0"/>
              </a:rPr>
              <a:t>Tranh 1: Bạn nhỏ nhặt táo để vào bồn rửa.</a:t>
            </a:r>
            <a:endParaRPr lang="en-US" sz="2800" b="1" dirty="0">
              <a:solidFill>
                <a:srgbClr val="002060"/>
              </a:solidFill>
              <a:latin typeface="Arial-Rounded" pitchFamily="34" charset="0"/>
              <a:ea typeface="Arial-Rounded" pitchFamily="34" charset="0"/>
              <a:cs typeface="Arial-Rounded" pitchFamily="34" charset="0"/>
            </a:endParaRPr>
          </a:p>
        </p:txBody>
      </p:sp>
      <p:sp>
        <p:nvSpPr>
          <p:cNvPr id="12" name="Rectangle 11"/>
          <p:cNvSpPr/>
          <p:nvPr/>
        </p:nvSpPr>
        <p:spPr>
          <a:xfrm>
            <a:off x="764983" y="4390933"/>
            <a:ext cx="8789692" cy="954107"/>
          </a:xfrm>
          <a:prstGeom prst="rect">
            <a:avLst/>
          </a:prstGeom>
        </p:spPr>
        <p:txBody>
          <a:bodyPr wrap="square">
            <a:spAutoFit/>
          </a:bodyPr>
          <a:lstStyle/>
          <a:p>
            <a:pPr algn="just">
              <a:lnSpc>
                <a:spcPct val="200000"/>
              </a:lnSpc>
            </a:pPr>
            <a:r>
              <a:rPr lang="en-US" sz="2800" b="1" dirty="0" smtClean="0">
                <a:solidFill>
                  <a:srgbClr val="002060"/>
                </a:solidFill>
                <a:latin typeface="Arial-Rounded" pitchFamily="34" charset="0"/>
                <a:ea typeface="Arial-Rounded" pitchFamily="34" charset="0"/>
                <a:cs typeface="Arial-Rounded" pitchFamily="34" charset="0"/>
              </a:rPr>
              <a:t>Tranh 2: Bạn nhỏ rửa táo với nước sạch.</a:t>
            </a:r>
            <a:endParaRPr lang="en-US" sz="2800" b="1" dirty="0">
              <a:solidFill>
                <a:srgbClr val="002060"/>
              </a:solidFill>
              <a:latin typeface="Arial-Rounded" pitchFamily="34" charset="0"/>
              <a:ea typeface="Arial-Rounded" pitchFamily="34" charset="0"/>
              <a:cs typeface="Arial-Rounded" pitchFamily="34" charset="0"/>
            </a:endParaRPr>
          </a:p>
        </p:txBody>
      </p:sp>
      <p:sp>
        <p:nvSpPr>
          <p:cNvPr id="13" name="Rectangle 12"/>
          <p:cNvSpPr/>
          <p:nvPr/>
        </p:nvSpPr>
        <p:spPr>
          <a:xfrm>
            <a:off x="764983" y="5203680"/>
            <a:ext cx="10875474" cy="954107"/>
          </a:xfrm>
          <a:prstGeom prst="rect">
            <a:avLst/>
          </a:prstGeom>
        </p:spPr>
        <p:txBody>
          <a:bodyPr wrap="square">
            <a:spAutoFit/>
          </a:bodyPr>
          <a:lstStyle/>
          <a:p>
            <a:pPr algn="just">
              <a:lnSpc>
                <a:spcPct val="200000"/>
              </a:lnSpc>
            </a:pPr>
            <a:r>
              <a:rPr lang="en-US" sz="2800" b="1" dirty="0" smtClean="0">
                <a:solidFill>
                  <a:srgbClr val="002060"/>
                </a:solidFill>
                <a:latin typeface="Arial-Rounded" pitchFamily="34" charset="0"/>
                <a:ea typeface="Arial-Rounded" pitchFamily="34" charset="0"/>
                <a:cs typeface="Arial-Rounded" pitchFamily="34" charset="0"/>
              </a:rPr>
              <a:t>Tranh 3: Sau khi rửa sạch, bạn nhỏ đặt táo vào rổ để ráo nước.</a:t>
            </a:r>
            <a:endParaRPr lang="en-US" sz="2800" b="1" dirty="0">
              <a:solidFill>
                <a:srgbClr val="002060"/>
              </a:solidFill>
              <a:latin typeface="Arial-Rounded" pitchFamily="34" charset="0"/>
              <a:ea typeface="Arial-Rounded" pitchFamily="34" charset="0"/>
              <a:cs typeface="Arial-Rounded" pitchFamily="34" charset="0"/>
            </a:endParaRPr>
          </a:p>
        </p:txBody>
      </p:sp>
      <p:sp>
        <p:nvSpPr>
          <p:cNvPr id="16"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Bản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quyền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FB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Đặng</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Nhật</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Linh</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https://www.facebook.com/nhat.linh.3557440</a:t>
            </a:r>
          </a:p>
        </p:txBody>
      </p:sp>
    </p:spTree>
    <p:extLst>
      <p:ext uri="{BB962C8B-B14F-4D97-AF65-F5344CB8AC3E}">
        <p14:creationId xmlns:p14="http://schemas.microsoft.com/office/powerpoint/2010/main" val="253929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Bản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quyền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FB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Đặng</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Nhật</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Linh</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https://www.facebook.com/nhat.linh.3557440</a:t>
            </a:r>
          </a:p>
        </p:txBody>
      </p:sp>
      <p:sp>
        <p:nvSpPr>
          <p:cNvPr id="15" name="TextBox 14"/>
          <p:cNvSpPr txBox="1"/>
          <p:nvPr/>
        </p:nvSpPr>
        <p:spPr>
          <a:xfrm>
            <a:off x="1958750" y="239354"/>
            <a:ext cx="9458015" cy="584775"/>
          </a:xfrm>
          <a:prstGeom prst="rect">
            <a:avLst/>
          </a:prstGeom>
          <a:noFill/>
        </p:spPr>
        <p:txBody>
          <a:bodyPr wrap="square" rtlCol="0">
            <a:spAutoFit/>
          </a:bodyPr>
          <a:lstStyle/>
          <a:p>
            <a:r>
              <a:rPr lang="en-US" sz="3200" b="1" dirty="0">
                <a:latin typeface="Arial-Rounded" pitchFamily="34" charset="0"/>
                <a:ea typeface="Arial-Rounded" pitchFamily="34" charset="0"/>
                <a:cs typeface="Arial-Rounded" pitchFamily="34" charset="0"/>
              </a:rPr>
              <a:t> </a:t>
            </a:r>
            <a:r>
              <a:rPr lang="en-US" sz="3200" b="1" dirty="0" smtClean="0">
                <a:solidFill>
                  <a:srgbClr val="00B050"/>
                </a:solidFill>
                <a:latin typeface="Arial-Rounded" pitchFamily="34" charset="0"/>
                <a:ea typeface="Arial-Rounded" pitchFamily="34" charset="0"/>
                <a:cs typeface="Arial-Rounded" pitchFamily="34" charset="0"/>
              </a:rPr>
              <a:t>Viết 2 – 3 câu kể về một việc em đã làm ở nhà.</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6" name="Oval 15"/>
          <p:cNvSpPr/>
          <p:nvPr/>
        </p:nvSpPr>
        <p:spPr>
          <a:xfrm>
            <a:off x="1185225" y="190585"/>
            <a:ext cx="645725"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Rounded" pitchFamily="34" charset="0"/>
                <a:ea typeface="Arial-Rounded" pitchFamily="34" charset="0"/>
                <a:cs typeface="Arial-Rounded" pitchFamily="34" charset="0"/>
              </a:rPr>
              <a:t>2</a:t>
            </a:r>
            <a:endParaRPr lang="en-US" sz="3600" b="1" dirty="0">
              <a:latin typeface="Arial-Rounded" pitchFamily="34" charset="0"/>
              <a:ea typeface="Arial-Rounded" pitchFamily="34" charset="0"/>
              <a:cs typeface="Arial-Rounded" pitchFamily="34" charset="0"/>
            </a:endParaRPr>
          </a:p>
        </p:txBody>
      </p:sp>
      <p:pic>
        <p:nvPicPr>
          <p:cNvPr id="17" name="图片 4">
            <a:extLst>
              <a:ext uri="{FF2B5EF4-FFF2-40B4-BE49-F238E27FC236}">
                <a16:creationId xmlns=""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630" y="1493268"/>
            <a:ext cx="7634514" cy="3055655"/>
          </a:xfrm>
          <a:prstGeom prst="rect">
            <a:avLst/>
          </a:prstGeom>
        </p:spPr>
      </p:pic>
      <p:sp>
        <p:nvSpPr>
          <p:cNvPr id="21" name="Rectangle 20"/>
          <p:cNvSpPr/>
          <p:nvPr/>
        </p:nvSpPr>
        <p:spPr>
          <a:xfrm>
            <a:off x="2569022" y="1682267"/>
            <a:ext cx="8789692" cy="2677656"/>
          </a:xfrm>
          <a:prstGeom prst="rect">
            <a:avLst/>
          </a:prstGeom>
        </p:spPr>
        <p:txBody>
          <a:bodyPr wrap="square">
            <a:spAutoFit/>
          </a:bodyPr>
          <a:lstStyle/>
          <a:p>
            <a:pPr marL="457200" indent="-457200" algn="just">
              <a:lnSpc>
                <a:spcPct val="200000"/>
              </a:lnSpc>
              <a:buFontTx/>
              <a:buChar char="-"/>
            </a:pPr>
            <a:r>
              <a:rPr lang="en-US" sz="2800" b="1" dirty="0" smtClean="0">
                <a:solidFill>
                  <a:srgbClr val="002060"/>
                </a:solidFill>
                <a:latin typeface="Arial-Rounded" pitchFamily="34" charset="0"/>
                <a:ea typeface="Arial-Rounded" pitchFamily="34" charset="0"/>
                <a:cs typeface="Arial-Rounded" pitchFamily="34" charset="0"/>
              </a:rPr>
              <a:t>Em đã làm được việc gì?</a:t>
            </a:r>
          </a:p>
          <a:p>
            <a:pPr marL="457200" indent="-457200" algn="just">
              <a:lnSpc>
                <a:spcPct val="200000"/>
              </a:lnSpc>
              <a:buFontTx/>
              <a:buChar char="-"/>
            </a:pPr>
            <a:r>
              <a:rPr lang="en-US" sz="2800" b="1" dirty="0" smtClean="0">
                <a:solidFill>
                  <a:srgbClr val="002060"/>
                </a:solidFill>
                <a:latin typeface="Arial-Rounded" pitchFamily="34" charset="0"/>
                <a:ea typeface="Arial-Rounded" pitchFamily="34" charset="0"/>
                <a:cs typeface="Arial-Rounded" pitchFamily="34" charset="0"/>
              </a:rPr>
              <a:t>Em làm việc đó thế nào?</a:t>
            </a:r>
          </a:p>
          <a:p>
            <a:pPr marL="457200" indent="-457200" algn="just">
              <a:lnSpc>
                <a:spcPct val="200000"/>
              </a:lnSpc>
              <a:buFontTx/>
              <a:buChar char="-"/>
            </a:pPr>
            <a:r>
              <a:rPr lang="en-US" sz="2800" b="1" dirty="0" smtClean="0">
                <a:solidFill>
                  <a:srgbClr val="002060"/>
                </a:solidFill>
                <a:latin typeface="Arial-Rounded" pitchFamily="34" charset="0"/>
                <a:ea typeface="Arial-Rounded" pitchFamily="34" charset="0"/>
                <a:cs typeface="Arial-Rounded" pitchFamily="34" charset="0"/>
              </a:rPr>
              <a:t>Nêu suy nghĩ của em khi làm xong việc đó?</a:t>
            </a:r>
            <a:endParaRPr lang="en-US" sz="2800" b="1" dirty="0">
              <a:solidFill>
                <a:srgbClr val="002060"/>
              </a:solidFill>
              <a:latin typeface="Arial-Rounded" pitchFamily="34" charset="0"/>
              <a:ea typeface="Arial-Rounded" pitchFamily="34" charset="0"/>
              <a:cs typeface="Arial-Rounded" pitchFamily="34" charset="0"/>
            </a:endParaRPr>
          </a:p>
        </p:txBody>
      </p:sp>
      <p:pic>
        <p:nvPicPr>
          <p:cNvPr id="24" name="图片 7"/>
          <p:cNvPicPr>
            <a:picLocks noChangeAspect="1"/>
          </p:cNvPicPr>
          <p:nvPr/>
        </p:nvPicPr>
        <p:blipFill>
          <a:blip r:embed="rId3"/>
          <a:stretch>
            <a:fillRect/>
          </a:stretch>
        </p:blipFill>
        <p:spPr>
          <a:xfrm>
            <a:off x="672624" y="3662899"/>
            <a:ext cx="1670928" cy="2181904"/>
          </a:xfrm>
          <a:prstGeom prst="rect">
            <a:avLst/>
          </a:prstGeom>
          <a:noFill/>
          <a:ln w="9525">
            <a:noFill/>
          </a:ln>
        </p:spPr>
      </p:pic>
      <p:pic>
        <p:nvPicPr>
          <p:cNvPr id="25" name="图片 8"/>
          <p:cNvPicPr>
            <a:picLocks noChangeAspect="1"/>
          </p:cNvPicPr>
          <p:nvPr/>
        </p:nvPicPr>
        <p:blipFill>
          <a:blip r:embed="rId4"/>
          <a:stretch>
            <a:fillRect/>
          </a:stretch>
        </p:blipFill>
        <p:spPr>
          <a:xfrm>
            <a:off x="9538802" y="3837384"/>
            <a:ext cx="1504954" cy="2079337"/>
          </a:xfrm>
          <a:prstGeom prst="rect">
            <a:avLst/>
          </a:prstGeom>
          <a:noFill/>
          <a:ln w="9525">
            <a:noFill/>
          </a:ln>
        </p:spPr>
      </p:pic>
    </p:spTree>
    <p:extLst>
      <p:ext uri="{BB962C8B-B14F-4D97-AF65-F5344CB8AC3E}">
        <p14:creationId xmlns:p14="http://schemas.microsoft.com/office/powerpoint/2010/main" val="3226950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00"/>
                                        <p:tgtEl>
                                          <p:spTgt spid="16"/>
                                        </p:tgtEl>
                                      </p:cBhvr>
                                    </p:animEffect>
                                    <p:anim calcmode="lin" valueType="num">
                                      <p:cBhvr>
                                        <p:cTn id="8" dur="700" fill="hold"/>
                                        <p:tgtEl>
                                          <p:spTgt spid="16"/>
                                        </p:tgtEl>
                                        <p:attrNameLst>
                                          <p:attrName>ppt_x</p:attrName>
                                        </p:attrNameLst>
                                      </p:cBhvr>
                                      <p:tavLst>
                                        <p:tav tm="0">
                                          <p:val>
                                            <p:strVal val="#ppt_x"/>
                                          </p:val>
                                        </p:tav>
                                        <p:tav tm="100000">
                                          <p:val>
                                            <p:strVal val="#ppt_x"/>
                                          </p:val>
                                        </p:tav>
                                      </p:tavLst>
                                    </p:anim>
                                    <p:anim calcmode="lin" valueType="num">
                                      <p:cBhvr>
                                        <p:cTn id="9" dur="7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2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32" presetClass="emph" presetSubtype="0" repeatCount="999000" fill="hold" nodeType="with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par>
                                <p:cTn id="39" presetID="32" presetClass="emph" presetSubtype="0" repeatCount="999000" fill="hold" nodeType="withEffect">
                                  <p:stCondLst>
                                    <p:cond delay="0"/>
                                  </p:stCondLst>
                                  <p:childTnLst>
                                    <p:animRot by="120000">
                                      <p:cBhvr>
                                        <p:cTn id="40" dur="100" fill="hold">
                                          <p:stCondLst>
                                            <p:cond delay="0"/>
                                          </p:stCondLst>
                                        </p:cTn>
                                        <p:tgtEl>
                                          <p:spTgt spid="25"/>
                                        </p:tgtEl>
                                        <p:attrNameLst>
                                          <p:attrName>r</p:attrName>
                                        </p:attrNameLst>
                                      </p:cBhvr>
                                    </p:animRot>
                                    <p:animRot by="-240000">
                                      <p:cBhvr>
                                        <p:cTn id="41" dur="200" fill="hold">
                                          <p:stCondLst>
                                            <p:cond delay="200"/>
                                          </p:stCondLst>
                                        </p:cTn>
                                        <p:tgtEl>
                                          <p:spTgt spid="25"/>
                                        </p:tgtEl>
                                        <p:attrNameLst>
                                          <p:attrName>r</p:attrName>
                                        </p:attrNameLst>
                                      </p:cBhvr>
                                    </p:animRot>
                                    <p:animRot by="240000">
                                      <p:cBhvr>
                                        <p:cTn id="42" dur="200" fill="hold">
                                          <p:stCondLst>
                                            <p:cond delay="400"/>
                                          </p:stCondLst>
                                        </p:cTn>
                                        <p:tgtEl>
                                          <p:spTgt spid="25"/>
                                        </p:tgtEl>
                                        <p:attrNameLst>
                                          <p:attrName>r</p:attrName>
                                        </p:attrNameLst>
                                      </p:cBhvr>
                                    </p:animRot>
                                    <p:animRot by="-240000">
                                      <p:cBhvr>
                                        <p:cTn id="43" dur="200" fill="hold">
                                          <p:stCondLst>
                                            <p:cond delay="600"/>
                                          </p:stCondLst>
                                        </p:cTn>
                                        <p:tgtEl>
                                          <p:spTgt spid="25"/>
                                        </p:tgtEl>
                                        <p:attrNameLst>
                                          <p:attrName>r</p:attrName>
                                        </p:attrNameLst>
                                      </p:cBhvr>
                                    </p:animRot>
                                    <p:animRot by="120000">
                                      <p:cBhvr>
                                        <p:cTn id="44"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8555" y="1457188"/>
            <a:ext cx="10207636" cy="3539430"/>
          </a:xfrm>
          <a:prstGeom prst="rect">
            <a:avLst/>
          </a:prstGeom>
        </p:spPr>
        <p:txBody>
          <a:bodyPr wrap="square">
            <a:spAutoFit/>
          </a:bodyPr>
          <a:lstStyle/>
          <a:p>
            <a:pPr algn="just">
              <a:lnSpc>
                <a:spcPct val="200000"/>
              </a:lnSpc>
            </a:pPr>
            <a:r>
              <a:rPr lang="en-US" sz="2800" b="1" dirty="0" smtClean="0">
                <a:solidFill>
                  <a:srgbClr val="002060"/>
                </a:solidFill>
                <a:latin typeface="Arial-Rounded" pitchFamily="34" charset="0"/>
                <a:ea typeface="Arial-Rounded" pitchFamily="34" charset="0"/>
                <a:cs typeface="Arial-Rounded" pitchFamily="34" charset="0"/>
              </a:rPr>
              <a:t>         Hôm qua mẹ bị ốm, sốt rất cao. Thấy vậy, em lấy khăn chườm lên trán mẹ, lấy thuốc cho mẹ uống và bóp đầu cho mẹ. Em còn quét nhà sạch sẽ,  cùng chị nấu cơm. Mẹ thấy vậy liền ôm em vào lòng và khen em ngoan ngoãn, đã biết giúp đỡ mẹ. </a:t>
            </a:r>
            <a:endParaRPr lang="en-US" sz="2800" b="1" dirty="0">
              <a:solidFill>
                <a:srgbClr val="002060"/>
              </a:solidFill>
              <a:latin typeface="Arial-Rounded" pitchFamily="34" charset="0"/>
              <a:ea typeface="Arial-Rounded" pitchFamily="34" charset="0"/>
              <a:cs typeface="Arial-Rounded" pitchFamily="34" charset="0"/>
            </a:endParaRPr>
          </a:p>
        </p:txBody>
      </p:sp>
      <p:sp>
        <p:nvSpPr>
          <p:cNvPr id="6" name="矩形: 一个圆顶角，剪去另一个顶角 17">
            <a:extLst>
              <a:ext uri="{FF2B5EF4-FFF2-40B4-BE49-F238E27FC236}">
                <a16:creationId xmlns="" xmlns:a16="http://schemas.microsoft.com/office/drawing/2014/main" id="{E042DD80-0AB9-4C36-B011-9179551187A1}"/>
              </a:ext>
            </a:extLst>
          </p:cNvPr>
          <p:cNvSpPr/>
          <p:nvPr/>
        </p:nvSpPr>
        <p:spPr>
          <a:xfrm>
            <a:off x="742695" y="1457188"/>
            <a:ext cx="10619356" cy="3731434"/>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1486">
            <a:off x="393285" y="1092976"/>
            <a:ext cx="1394378" cy="1265486"/>
          </a:xfrm>
          <a:prstGeom prst="rect">
            <a:avLst/>
          </a:prstGeom>
        </p:spPr>
      </p:pic>
      <p:pic>
        <p:nvPicPr>
          <p:cNvPr id="9"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96740" y="4019777"/>
            <a:ext cx="1365311" cy="1345233"/>
          </a:xfrm>
          <a:prstGeom prst="rect">
            <a:avLst/>
          </a:prstGeom>
        </p:spPr>
      </p:pic>
    </p:spTree>
    <p:extLst>
      <p:ext uri="{BB962C8B-B14F-4D97-AF65-F5344CB8AC3E}">
        <p14:creationId xmlns:p14="http://schemas.microsoft.com/office/powerpoint/2010/main" val="144383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3C4F48E-7CD4-4E4D-A1BA-3BB343DBB871}"/>
              </a:ext>
            </a:extLst>
          </p:cNvPr>
          <p:cNvSpPr txBox="1"/>
          <p:nvPr/>
        </p:nvSpPr>
        <p:spPr>
          <a:xfrm>
            <a:off x="3411201" y="428887"/>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3" name="TextBox 2">
            <a:extLst>
              <a:ext uri="{FF2B5EF4-FFF2-40B4-BE49-F238E27FC236}">
                <a16:creationId xmlns="" xmlns:a16="http://schemas.microsoft.com/office/drawing/2014/main" id="{7F75BC83-C195-45A6-BA36-9FA130BD4C2A}"/>
              </a:ext>
            </a:extLst>
          </p:cNvPr>
          <p:cNvSpPr txBox="1"/>
          <p:nvPr/>
        </p:nvSpPr>
        <p:spPr>
          <a:xfrm>
            <a:off x="769256" y="2240785"/>
            <a:ext cx="11205029" cy="830997"/>
          </a:xfrm>
          <a:prstGeom prst="rect">
            <a:avLst/>
          </a:prstGeom>
          <a:noFill/>
        </p:spPr>
        <p:txBody>
          <a:bodyPr wrap="square">
            <a:spAutoFit/>
          </a:bodyPr>
          <a:lstStyle/>
          <a:p>
            <a:pPr marL="457200" indent="-457200">
              <a:lnSpc>
                <a:spcPct val="150000"/>
              </a:lnSpc>
              <a:buFontTx/>
              <a:buChar char="-"/>
            </a:pPr>
            <a:r>
              <a:rPr lang="en-US" sz="3200" b="1" dirty="0" smtClean="0">
                <a:solidFill>
                  <a:srgbClr val="002060"/>
                </a:solidFill>
                <a:latin typeface="Arial-Rounded" pitchFamily="34" charset="0"/>
                <a:ea typeface="Arial-Rounded" pitchFamily="34" charset="0"/>
                <a:cs typeface="Arial-Rounded" pitchFamily="34" charset="0"/>
              </a:rPr>
              <a:t>Rèn kĩ năng viết đoạn văn kể lại một việc em đã làm khi ở nhà.</a:t>
            </a:r>
          </a:p>
        </p:txBody>
      </p:sp>
      <p:sp>
        <p:nvSpPr>
          <p:cNvPr id="4"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8566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
        <p:nvSpPr>
          <p:cNvPr id="17"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326</Words>
  <Application>Microsoft Office PowerPoint</Application>
  <PresentationFormat>Custom</PresentationFormat>
  <Paragraphs>34</Paragraphs>
  <Slides>9</Slides>
  <Notes>1</Notes>
  <HiddenSlides>0</HiddenSlides>
  <MMClips>2</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161</cp:revision>
  <dcterms:created xsi:type="dcterms:W3CDTF">2021-05-29T04:05:18Z</dcterms:created>
  <dcterms:modified xsi:type="dcterms:W3CDTF">2021-07-01T12:29:48Z</dcterms:modified>
</cp:coreProperties>
</file>