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24" r:id="rId2"/>
    <p:sldId id="345" r:id="rId3"/>
    <p:sldId id="326" r:id="rId4"/>
    <p:sldId id="337" r:id="rId5"/>
    <p:sldId id="344" r:id="rId6"/>
    <p:sldId id="343" r:id="rId7"/>
    <p:sldId id="341" r:id="rId8"/>
    <p:sldId id="342" r:id="rId9"/>
    <p:sldId id="32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96" autoAdjust="0"/>
    <p:restoredTop sz="97691" autoAdjust="0"/>
  </p:normalViewPr>
  <p:slideViewPr>
    <p:cSldViewPr snapToGrid="0">
      <p:cViewPr>
        <p:scale>
          <a:sx n="66" d="100"/>
          <a:sy n="66" d="100"/>
        </p:scale>
        <p:origin x="-274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94A46-C361-4976-8C31-F67C521657BB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A2D2D-9BBB-4508-A88F-DA72A7697D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223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6807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946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040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32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94370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254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966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321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597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875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740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710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00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6.emf"/><Relationship Id="rId12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5.png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openxmlformats.org/officeDocument/2006/relationships/image" Target="../media/image8.emf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8.emf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microsoft.com/office/2007/relationships/hdphoto" Target="../media/hdphoto3.wdp"/><Relationship Id="rId7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microsoft.com/office/2007/relationships/hdphoto" Target="../media/hdphoto4.wdp"/><Relationship Id="rId4" Type="http://schemas.openxmlformats.org/officeDocument/2006/relationships/image" Target="../media/image22.png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466D3825-4332-4B7D-8C1A-56B25B40C2D9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xmlns="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xmlns="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6972E46D-801C-478B-84E2-279D597810AE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6EFF4F86-F9EB-41FA-B349-4013F6285245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xmlns="" id="{ADEBE5D5-D1F2-40FA-BDBF-9BDF6D13E5E5}"/>
              </a:ext>
            </a:extLst>
          </p:cNvPr>
          <p:cNvSpPr txBox="1"/>
          <p:nvPr/>
        </p:nvSpPr>
        <p:spPr>
          <a:xfrm>
            <a:off x="1884337" y="881999"/>
            <a:ext cx="1661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</a:p>
          <a:p>
            <a:pPr algn="ctr"/>
            <a:r>
              <a:rPr lang="en-US" altLang="zh-CN" sz="4800" b="1" dirty="0" smtClean="0">
                <a:solidFill>
                  <a:schemeClr val="bg1"/>
                </a:solidFill>
                <a:effectLst/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endParaRPr lang="zh-CN" altLang="en-US" sz="4800" b="1" dirty="0">
              <a:solidFill>
                <a:schemeClr val="bg1"/>
              </a:solidFill>
              <a:effectLst/>
              <a:latin typeface="Arial Rounded MT Bold" panose="020F070403050403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文本框 22">
            <a:extLst>
              <a:ext uri="{FF2B5EF4-FFF2-40B4-BE49-F238E27FC236}">
                <a16:creationId xmlns:a16="http://schemas.microsoft.com/office/drawing/2014/main" xmlns="" id="{0C9928D3-15CE-463A-8DD4-D2BDB8DB2C15}"/>
              </a:ext>
            </a:extLst>
          </p:cNvPr>
          <p:cNvSpPr txBox="1"/>
          <p:nvPr/>
        </p:nvSpPr>
        <p:spPr>
          <a:xfrm>
            <a:off x="5536387" y="1365944"/>
            <a:ext cx="224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xmlns="" id="{EEC9C8C1-0C79-413E-BAA9-97ED57DE33F1}"/>
              </a:ext>
            </a:extLst>
          </p:cNvPr>
          <p:cNvSpPr txBox="1"/>
          <p:nvPr/>
        </p:nvSpPr>
        <p:spPr>
          <a:xfrm>
            <a:off x="2200939" y="3488525"/>
            <a:ext cx="8176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CHÍNH TẢ: </a:t>
            </a:r>
          </a:p>
          <a:p>
            <a:pPr algn="ctr"/>
            <a:r>
              <a:rPr lang="en-US" altLang="zh-CN" sz="5400" dirty="0" smtClean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Một giờ học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24685"/>
            <a:ext cx="1224915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7859886"/>
      </p:ext>
    </p:extLst>
  </p:cSld>
  <p:clrMapOvr>
    <a:masterClrMapping/>
  </p:clrMapOvr>
  <p:transition spd="slow" advTm="65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YÊU CẦU CẦN ĐẠT: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- Viết đúng đoạn chính tả theo yêu cầu.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- Làm đúng các bài tập chính tả.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Học thuộc tên các chữ trong bảng chữ cái và sắp xếp thứ tự chữ cái trong bảng.</a:t>
            </a:r>
          </a:p>
          <a:p>
            <a:pPr>
              <a:buNone/>
            </a:pP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- Biết quan sát và viết đúng các nét chữ, trình bày đẹp bài chính tả.</a:t>
            </a:r>
          </a:p>
          <a:p>
            <a:pPr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- HS có ý thức chăm chỉ học tập.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endParaRPr lang="vi-V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sp>
        <p:nvSpPr>
          <p:cNvPr id="5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6" name="图片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951" y="495428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241288" y="32957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Nghe – viết</a:t>
            </a: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xmlns="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4546" y="1530847"/>
            <a:ext cx="10612055" cy="3055663"/>
          </a:xfrm>
          <a:prstGeom prst="rect">
            <a:avLst/>
          </a:prstGeom>
        </p:spPr>
      </p:pic>
      <p:pic>
        <p:nvPicPr>
          <p:cNvPr id="12" name="图片 6">
            <a:extLst>
              <a:ext uri="{FF2B5EF4-FFF2-40B4-BE49-F238E27FC236}">
                <a16:creationId xmlns:a16="http://schemas.microsoft.com/office/drawing/2014/main" xmlns="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83080" y="855024"/>
            <a:ext cx="1823658" cy="181873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00BC6C5-A6F0-43B5-A34F-5A5BEF1D9F19}"/>
              </a:ext>
            </a:extLst>
          </p:cNvPr>
          <p:cNvSpPr txBox="1"/>
          <p:nvPr/>
        </p:nvSpPr>
        <p:spPr>
          <a:xfrm>
            <a:off x="1127722" y="1904777"/>
            <a:ext cx="100773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HP001 4 hàng" pitchFamily="34" charset="0"/>
                <a:cs typeface="Arial" panose="020B0604020202020204" pitchFamily="34" charset="0"/>
              </a:rPr>
              <a:t>MŎ giờ hǌ</a:t>
            </a:r>
          </a:p>
          <a:p>
            <a:r>
              <a:rPr lang="vi-VN" sz="3200" b="1" dirty="0">
                <a:solidFill>
                  <a:srgbClr val="FF0000"/>
                </a:solidFill>
                <a:latin typeface="HP001 4 hàng" pitchFamily="34" charset="0"/>
                <a:cs typeface="Arial" panose="020B0604020202020204" pitchFamily="34" charset="0"/>
              </a:rPr>
              <a:t>       </a:t>
            </a:r>
            <a:r>
              <a:rPr lang="vi-VN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Đúng là wĀ Ǉrư</a:t>
            </a:r>
            <a:r>
              <a:rPr lang="el-GR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ϐ </a:t>
            </a:r>
            <a:r>
              <a:rPr lang="vi-VN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cả lġ </a:t>
            </a:r>
            <a:r>
              <a:rPr lang="el-GR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κ</a:t>
            </a:r>
            <a:r>
              <a:rPr lang="vi-VN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ì </a:t>
            </a:r>
            <a:r>
              <a:rPr lang="el-GR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ε</a:t>
            </a:r>
            <a:r>
              <a:rPr lang="vi-VN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ẳng </a:t>
            </a:r>
            <a:r>
              <a:rPr lang="el-GR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Ύ</a:t>
            </a:r>
            <a:r>
              <a:rPr lang="vi-VN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ğ </a:t>
            </a:r>
            <a:r>
              <a:rPr lang="el-GR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ε</a:t>
            </a:r>
            <a:r>
              <a:rPr lang="vi-VN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út </a:t>
            </a:r>
            <a:r>
              <a:rPr lang="vi-VN" sz="3200" b="1" dirty="0" smtClean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wào.  </a:t>
            </a:r>
            <a:r>
              <a:rPr lang="vi-VN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Lúc đầu, Quang cŜ wgưŖg </a:t>
            </a:r>
            <a:r>
              <a:rPr lang="vi-VN" sz="3200" b="1" dirty="0" smtClean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wgịu. Nǖưng </a:t>
            </a:r>
            <a:r>
              <a:rPr lang="el-GR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η</a:t>
            </a:r>
            <a:r>
              <a:rPr lang="vi-VN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ờ </a:t>
            </a:r>
            <a:r>
              <a:rPr lang="el-GR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κ</a:t>
            </a:r>
            <a:r>
              <a:rPr lang="vi-VN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ầy giáo và các bạn đųg </a:t>
            </a:r>
            <a:r>
              <a:rPr lang="el-GR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νμ</a:t>
            </a:r>
            <a:r>
              <a:rPr lang="vi-VN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łn, Quang đã Ǉự Ǉin h</a:t>
            </a:r>
            <a:r>
              <a:rPr lang="el-GR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Ω </a:t>
            </a:r>
            <a:r>
              <a:rPr lang="vi-VN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và wĀ jŎ cá</a:t>
            </a:r>
            <a:r>
              <a:rPr lang="el-GR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ε </a:t>
            </a:r>
            <a:r>
              <a:rPr lang="vi-VN" sz="3200" b="1" dirty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lưu </a:t>
            </a:r>
            <a:r>
              <a:rPr lang="vi-VN" sz="3200" b="1" dirty="0" smtClean="0">
                <a:solidFill>
                  <a:srgbClr val="002060"/>
                </a:solidFill>
                <a:latin typeface="HP001 4 hàng" pitchFamily="34" charset="0"/>
                <a:cs typeface="Arial" panose="020B0604020202020204" pitchFamily="34" charset="0"/>
              </a:rPr>
              <a:t>lǨt.  </a:t>
            </a:r>
            <a:endParaRPr lang="en-US" sz="3200" b="1" dirty="0">
              <a:solidFill>
                <a:srgbClr val="002060"/>
              </a:solidFill>
              <a:latin typeface="HP001 4 hàng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293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 cstate="print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 cstate="print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1975" y="2653153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 viết cần chú ý điều gì?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6002" y="123030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 văn gồm có mấy câu?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06002" y="4151860"/>
            <a:ext cx="9613827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 từ dễ viết sai trong bài: </a:t>
            </a:r>
          </a:p>
          <a:p>
            <a:endParaRPr lang="en-US" sz="3200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trước, chẳng, Quang, lưu loát,...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09309" y="122811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85280" y="2553970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85280" y="4102353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89236" y="207166"/>
            <a:ext cx="4004698" cy="967261"/>
            <a:chOff x="3889236" y="207166"/>
            <a:chExt cx="3494976" cy="967261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8" y="373839"/>
              <a:ext cx="270827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Lưu ý khi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506002" y="1924252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Đoạn văn gồm có 3 câu.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93786" y="3282679"/>
            <a:ext cx="1042991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Viết hoa tên đề bài, đầu câu, tên riêng: Quang.</a:t>
            </a:r>
          </a:p>
        </p:txBody>
      </p:sp>
    </p:spTree>
    <p:extLst>
      <p:ext uri="{BB962C8B-B14F-4D97-AF65-F5344CB8AC3E}">
        <p14:creationId xmlns:p14="http://schemas.microsoft.com/office/powerpoint/2010/main" xmlns="" val="763072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2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72566" y="1546989"/>
            <a:ext cx="3284120" cy="3479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b="1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b="1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b="1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10" name="图片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899234" y="489789"/>
            <a:ext cx="5398965" cy="768270"/>
            <a:chOff x="693241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241" y="958427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250924" y="1281502"/>
            <a:ext cx="6421642" cy="455502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Lưng thẳng.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tì ngực xuống bàn.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 hơi cúi.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 cách vở khoảng 25-30cm.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phải cầm bút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 trái tì nhẹ lên mép vở để giữ.</a:t>
            </a:r>
          </a:p>
          <a:p>
            <a:pPr marL="457200" indent="-457200">
              <a:buFontTx/>
              <a:buChar char="-"/>
            </a:pPr>
            <a:r>
              <a:rPr 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 chân để song song thoải mái.</a:t>
            </a:r>
          </a:p>
          <a:p>
            <a:endParaRPr lang="en-US" sz="3200" b="1" dirty="0" smtClean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488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43010" y="1113455"/>
            <a:ext cx="6408106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HP001 4 hàng" pitchFamily="34" charset="0"/>
                <a:cs typeface="Arial" panose="020B0604020202020204" pitchFamily="34" charset="0"/>
              </a:rPr>
              <a:t>Làm νμİc κật là νίi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01469" y="487678"/>
            <a:ext cx="3378632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400" b="1" dirty="0" smtClean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 tả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00BC6C5-A6F0-43B5-A34F-5A5BEF1D9F19}"/>
              </a:ext>
            </a:extLst>
          </p:cNvPr>
          <p:cNvSpPr txBox="1"/>
          <p:nvPr/>
        </p:nvSpPr>
        <p:spPr>
          <a:xfrm>
            <a:off x="2650192" y="2499810"/>
            <a:ext cx="974500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 dirty="0">
                <a:latin typeface="HP001 4 hàng" pitchFamily="34" charset="0"/>
                <a:cs typeface="Arial" panose="020B0604020202020204" pitchFamily="34" charset="0"/>
              </a:rPr>
              <a:t>Đúng là wĀ Ǉrư</a:t>
            </a:r>
            <a:r>
              <a:rPr lang="el-GR" sz="3400" b="1" dirty="0">
                <a:latin typeface="HP001 4 hàng" pitchFamily="34" charset="0"/>
                <a:cs typeface="Arial" panose="020B0604020202020204" pitchFamily="34" charset="0"/>
              </a:rPr>
              <a:t>ϐ </a:t>
            </a:r>
            <a:r>
              <a:rPr lang="vi-VN" sz="3400" b="1" dirty="0">
                <a:latin typeface="HP001 4 hàng" pitchFamily="34" charset="0"/>
                <a:cs typeface="Arial" panose="020B0604020202020204" pitchFamily="34" charset="0"/>
              </a:rPr>
              <a:t>cả lġ </a:t>
            </a:r>
            <a:r>
              <a:rPr lang="el-GR" sz="3400" b="1" dirty="0">
                <a:latin typeface="HP001 4 hàng" pitchFamily="34" charset="0"/>
                <a:cs typeface="Arial" panose="020B0604020202020204" pitchFamily="34" charset="0"/>
              </a:rPr>
              <a:t>κ</a:t>
            </a:r>
            <a:r>
              <a:rPr lang="vi-VN" sz="3400" b="1" dirty="0">
                <a:latin typeface="HP001 4 hàng" pitchFamily="34" charset="0"/>
                <a:cs typeface="Arial" panose="020B0604020202020204" pitchFamily="34" charset="0"/>
              </a:rPr>
              <a:t>ì </a:t>
            </a:r>
            <a:r>
              <a:rPr lang="el-GR" sz="3400" b="1" dirty="0">
                <a:latin typeface="HP001 4 hàng" pitchFamily="34" charset="0"/>
                <a:cs typeface="Arial" panose="020B0604020202020204" pitchFamily="34" charset="0"/>
              </a:rPr>
              <a:t>ε</a:t>
            </a:r>
            <a:r>
              <a:rPr lang="vi-VN" sz="3400" b="1" dirty="0">
                <a:latin typeface="HP001 4 hàng" pitchFamily="34" charset="0"/>
                <a:cs typeface="Arial" panose="020B0604020202020204" pitchFamily="34" charset="0"/>
              </a:rPr>
              <a:t>ẳng </a:t>
            </a:r>
            <a:r>
              <a:rPr lang="el-GR" sz="3400" b="1" dirty="0">
                <a:latin typeface="HP001 4 hàng" pitchFamily="34" charset="0"/>
                <a:cs typeface="Arial" panose="020B0604020202020204" pitchFamily="34" charset="0"/>
              </a:rPr>
              <a:t>Ύ</a:t>
            </a:r>
            <a:r>
              <a:rPr lang="vi-VN" sz="3400" b="1" dirty="0">
                <a:latin typeface="HP001 4 hàng" pitchFamily="34" charset="0"/>
                <a:cs typeface="Arial" panose="020B0604020202020204" pitchFamily="34" charset="0"/>
              </a:rPr>
              <a:t>ğ </a:t>
            </a:r>
            <a:r>
              <a:rPr lang="el-GR" sz="3400" b="1" dirty="0">
                <a:latin typeface="HP001 4 hàng" pitchFamily="34" charset="0"/>
                <a:cs typeface="Arial" panose="020B0604020202020204" pitchFamily="34" charset="0"/>
              </a:rPr>
              <a:t>ε</a:t>
            </a:r>
            <a:r>
              <a:rPr lang="vi-VN" sz="3400" b="1" dirty="0">
                <a:latin typeface="HP001 4 hàng" pitchFamily="34" charset="0"/>
                <a:cs typeface="Arial" panose="020B0604020202020204" pitchFamily="34" charset="0"/>
              </a:rPr>
              <a:t>út wào.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00BC6C5-A6F0-43B5-A34F-5A5BEF1D9F19}"/>
              </a:ext>
            </a:extLst>
          </p:cNvPr>
          <p:cNvSpPr txBox="1"/>
          <p:nvPr/>
        </p:nvSpPr>
        <p:spPr>
          <a:xfrm>
            <a:off x="1420493" y="3180311"/>
            <a:ext cx="1143295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400" b="1" dirty="0">
                <a:latin typeface="HP001 4 hàng" pitchFamily="34" charset="0"/>
                <a:cs typeface="Arial" panose="020B0604020202020204" pitchFamily="34" charset="0"/>
              </a:rPr>
              <a:t>Lúc đầu, Quang cŜ wgưŖg wgịu.  Nǖưng </a:t>
            </a:r>
            <a:r>
              <a:rPr lang="el-GR" sz="3400" b="1" dirty="0">
                <a:latin typeface="HP001 4 hàng" pitchFamily="34" charset="0"/>
                <a:cs typeface="Arial" panose="020B0604020202020204" pitchFamily="34" charset="0"/>
              </a:rPr>
              <a:t>η</a:t>
            </a:r>
            <a:r>
              <a:rPr lang="vi-VN" sz="3400" b="1" dirty="0" smtClean="0">
                <a:latin typeface="HP001 4 hàng" pitchFamily="34" charset="0"/>
                <a:cs typeface="Arial" panose="020B0604020202020204" pitchFamily="34" charset="0"/>
              </a:rPr>
              <a:t>ờ</a:t>
            </a:r>
            <a:r>
              <a:rPr lang="en-US" sz="3400" b="1" dirty="0" smtClean="0">
                <a:latin typeface="HP001 4 hàng" pitchFamily="34" charset="0"/>
                <a:cs typeface="Arial" panose="020B0604020202020204" pitchFamily="34" charset="0"/>
              </a:rPr>
              <a:t> </a:t>
            </a:r>
            <a:r>
              <a:rPr lang="el-GR" sz="3400" b="1" dirty="0">
                <a:latin typeface="HP001 4 hàng" pitchFamily="34" charset="0"/>
                <a:cs typeface="Arial" panose="020B0604020202020204" pitchFamily="34" charset="0"/>
              </a:rPr>
              <a:t>κ</a:t>
            </a:r>
            <a:r>
              <a:rPr lang="vi-VN" sz="3400" b="1" dirty="0">
                <a:latin typeface="HP001 4 hàng" pitchFamily="34" charset="0"/>
                <a:cs typeface="Arial" panose="020B0604020202020204" pitchFamily="34" charset="0"/>
              </a:rPr>
              <a:t>ầy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00BC6C5-A6F0-43B5-A34F-5A5BEF1D9F19}"/>
              </a:ext>
            </a:extLst>
          </p:cNvPr>
          <p:cNvSpPr txBox="1"/>
          <p:nvPr/>
        </p:nvSpPr>
        <p:spPr>
          <a:xfrm>
            <a:off x="1227348" y="3882914"/>
            <a:ext cx="11432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giáo và các bạn đųg </a:t>
            </a:r>
            <a:r>
              <a:rPr lang="el-GR" sz="3200" b="1" dirty="0">
                <a:latin typeface="HP001 4 hàng" pitchFamily="34" charset="0"/>
                <a:cs typeface="Arial" panose="020B0604020202020204" pitchFamily="34" charset="0"/>
              </a:rPr>
              <a:t>νμ</a:t>
            </a:r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łn, </a:t>
            </a:r>
            <a:r>
              <a:rPr lang="vi-VN" sz="3200" b="1" dirty="0" smtClean="0">
                <a:latin typeface="HP001 4 hàng" pitchFamily="34" charset="0"/>
                <a:cs typeface="Arial" panose="020B0604020202020204" pitchFamily="34" charset="0"/>
              </a:rPr>
              <a:t>Quang</a:t>
            </a:r>
            <a:r>
              <a:rPr lang="en-US" sz="3200" b="1" dirty="0" smtClean="0">
                <a:latin typeface="HP001 4 hàng" pitchFamily="34" charset="0"/>
                <a:cs typeface="Arial" panose="020B0604020202020204" pitchFamily="34" charset="0"/>
              </a:rPr>
              <a:t> </a:t>
            </a:r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đã Ǉự Ǉin h</a:t>
            </a:r>
            <a:r>
              <a:rPr lang="el-GR" sz="3200" b="1" dirty="0">
                <a:latin typeface="HP001 4 hàng" pitchFamily="34" charset="0"/>
                <a:cs typeface="Arial" panose="020B0604020202020204" pitchFamily="34" charset="0"/>
              </a:rPr>
              <a:t>Ω </a:t>
            </a:r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và </a:t>
            </a:r>
            <a:r>
              <a:rPr lang="vi-VN" sz="3200" b="1" dirty="0" smtClean="0">
                <a:latin typeface="HP001 4 hàng" pitchFamily="34" charset="0"/>
                <a:cs typeface="Arial" panose="020B0604020202020204" pitchFamily="34" charset="0"/>
              </a:rPr>
              <a:t>wĀ</a:t>
            </a:r>
            <a:endParaRPr lang="en-US" sz="3200" b="1" dirty="0">
              <a:latin typeface="HP001 4 hàng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00BC6C5-A6F0-43B5-A34F-5A5BEF1D9F19}"/>
              </a:ext>
            </a:extLst>
          </p:cNvPr>
          <p:cNvSpPr txBox="1"/>
          <p:nvPr/>
        </p:nvSpPr>
        <p:spPr>
          <a:xfrm>
            <a:off x="2023285" y="4538029"/>
            <a:ext cx="11432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jŎ cá</a:t>
            </a:r>
            <a:r>
              <a:rPr lang="el-GR" sz="3200" b="1" dirty="0">
                <a:latin typeface="HP001 4 hàng" pitchFamily="34" charset="0"/>
                <a:cs typeface="Arial" panose="020B0604020202020204" pitchFamily="34" charset="0"/>
              </a:rPr>
              <a:t>ε </a:t>
            </a:r>
            <a:r>
              <a:rPr lang="vi-VN" sz="3200" b="1" dirty="0">
                <a:latin typeface="HP001 4 hàng" pitchFamily="34" charset="0"/>
                <a:cs typeface="Arial" panose="020B0604020202020204" pitchFamily="34" charset="0"/>
              </a:rPr>
              <a:t>lưu </a:t>
            </a:r>
            <a:r>
              <a:rPr lang="vi-VN" sz="3200" b="1" dirty="0" smtClean="0">
                <a:latin typeface="HP001 4 hàng" pitchFamily="34" charset="0"/>
                <a:cs typeface="Arial" panose="020B0604020202020204" pitchFamily="34" charset="0"/>
              </a:rPr>
              <a:t>lǨt.  </a:t>
            </a:r>
            <a:endParaRPr lang="en-US" sz="3200" b="1" dirty="0">
              <a:latin typeface="HP001 4 hàng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832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7A76B35-C53E-4365-88B0-78505D3005E0}"/>
              </a:ext>
            </a:extLst>
          </p:cNvPr>
          <p:cNvSpPr txBox="1"/>
          <p:nvPr/>
        </p:nvSpPr>
        <p:spPr>
          <a:xfrm>
            <a:off x="176322" y="342448"/>
            <a:ext cx="12233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2. </a:t>
            </a:r>
            <a:r>
              <a:rPr lang="en-US" sz="3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cái</a:t>
            </a:r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còn</a:t>
            </a:r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thiếu</a:t>
            </a:r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bảng</a:t>
            </a:r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3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thuộc</a:t>
            </a:r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tên</a:t>
            </a:r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cái</a:t>
            </a:r>
            <a:r>
              <a:rPr lang="en-US" sz="32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3A7FE26E-62EC-4943-82CE-B660B1F408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3436" r="12967"/>
          <a:stretch/>
        </p:blipFill>
        <p:spPr>
          <a:xfrm>
            <a:off x="0" y="6119290"/>
            <a:ext cx="12249151" cy="80474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70AD44E-F69B-4D89-B980-3C5DAAC502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3436" t="84985" r="12967" b="6114"/>
          <a:stretch/>
        </p:blipFill>
        <p:spPr>
          <a:xfrm>
            <a:off x="-57151" y="26504"/>
            <a:ext cx="12249151" cy="3124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6" name="图片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443" y="4977268"/>
            <a:ext cx="1470557" cy="192025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Text Box 1"/>
          <p:cNvSpPr txBox="1"/>
          <p:nvPr/>
        </p:nvSpPr>
        <p:spPr>
          <a:xfrm>
            <a:off x="2926732" y="6452084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206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18" name="图片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9" name="Table 8">
            <a:extLst>
              <a:ext uri="{FF2B5EF4-FFF2-40B4-BE49-F238E27FC236}">
                <a16:creationId xmlns="" xmlns:a16="http://schemas.microsoft.com/office/drawing/2014/main" id="{A1489B9A-25A7-4D92-8A21-5F251666A8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14719092"/>
              </p:ext>
            </p:extLst>
          </p:nvPr>
        </p:nvGraphicFramePr>
        <p:xfrm>
          <a:off x="1288890" y="1393044"/>
          <a:ext cx="4611603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7201">
                  <a:extLst>
                    <a:ext uri="{9D8B030D-6E8A-4147-A177-3AD203B41FA5}">
                      <a16:colId xmlns="" xmlns:a16="http://schemas.microsoft.com/office/drawing/2014/main" val="135133656"/>
                    </a:ext>
                  </a:extLst>
                </a:gridCol>
                <a:gridCol w="1537201">
                  <a:extLst>
                    <a:ext uri="{9D8B030D-6E8A-4147-A177-3AD203B41FA5}">
                      <a16:colId xmlns="" xmlns:a16="http://schemas.microsoft.com/office/drawing/2014/main" val="2663930103"/>
                    </a:ext>
                  </a:extLst>
                </a:gridCol>
                <a:gridCol w="1537201">
                  <a:extLst>
                    <a:ext uri="{9D8B030D-6E8A-4147-A177-3AD203B41FA5}">
                      <a16:colId xmlns="" xmlns:a16="http://schemas.microsoft.com/office/drawing/2014/main" val="959943400"/>
                    </a:ext>
                  </a:extLst>
                </a:gridCol>
              </a:tblGrid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Số</a:t>
                      </a:r>
                      <a:r>
                        <a:rPr lang="en-US" sz="2400" spc="-150" dirty="0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thứ</a:t>
                      </a:r>
                      <a:r>
                        <a:rPr lang="en-US" sz="2400" spc="-150" dirty="0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tự</a:t>
                      </a:r>
                      <a:endParaRPr lang="en-US" sz="2400" spc="-150" dirty="0">
                        <a:solidFill>
                          <a:schemeClr val="bg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Chữ</a:t>
                      </a:r>
                      <a:r>
                        <a:rPr lang="en-US" sz="2400" spc="-150" dirty="0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cái</a:t>
                      </a:r>
                      <a:endParaRPr lang="en-US" sz="2400" spc="-150" dirty="0">
                        <a:solidFill>
                          <a:schemeClr val="bg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Tên</a:t>
                      </a:r>
                      <a:r>
                        <a:rPr lang="en-US" sz="2400" spc="-150" dirty="0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chữ</a:t>
                      </a:r>
                      <a:r>
                        <a:rPr lang="en-US" sz="2400" spc="-150" dirty="0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 </a:t>
                      </a:r>
                      <a:r>
                        <a:rPr lang="en-US" sz="2400" spc="-150" dirty="0" err="1">
                          <a:solidFill>
                            <a:schemeClr val="bg1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cái</a:t>
                      </a:r>
                      <a:endParaRPr lang="en-US" sz="2400" spc="-150" dirty="0">
                        <a:solidFill>
                          <a:schemeClr val="bg1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01216786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20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p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pê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9997545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21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q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quy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34013511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22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r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e-rờ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80252446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23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s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ét-sì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33182331"/>
                  </a:ext>
                </a:extLst>
              </a:tr>
              <a:tr h="763460"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24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ct val="150000"/>
                        </a:lnSpc>
                      </a:pPr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tê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50335296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="" xmlns:a16="http://schemas.microsoft.com/office/drawing/2014/main" id="{2F6DDEDE-BF00-48BA-A1F0-F12C707DD2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0993809"/>
              </p:ext>
            </p:extLst>
          </p:nvPr>
        </p:nvGraphicFramePr>
        <p:xfrm>
          <a:off x="6174861" y="1355266"/>
          <a:ext cx="4611603" cy="4764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7201">
                  <a:extLst>
                    <a:ext uri="{9D8B030D-6E8A-4147-A177-3AD203B41FA5}">
                      <a16:colId xmlns="" xmlns:a16="http://schemas.microsoft.com/office/drawing/2014/main" val="245313428"/>
                    </a:ext>
                  </a:extLst>
                </a:gridCol>
                <a:gridCol w="1537201">
                  <a:extLst>
                    <a:ext uri="{9D8B030D-6E8A-4147-A177-3AD203B41FA5}">
                      <a16:colId xmlns="" xmlns:a16="http://schemas.microsoft.com/office/drawing/2014/main" val="2687566283"/>
                    </a:ext>
                  </a:extLst>
                </a:gridCol>
                <a:gridCol w="1537201">
                  <a:extLst>
                    <a:ext uri="{9D8B030D-6E8A-4147-A177-3AD203B41FA5}">
                      <a16:colId xmlns="" xmlns:a16="http://schemas.microsoft.com/office/drawing/2014/main" val="1615209565"/>
                    </a:ext>
                  </a:extLst>
                </a:gridCol>
              </a:tblGrid>
              <a:tr h="794004">
                <a:tc>
                  <a:txBody>
                    <a:bodyPr/>
                    <a:lstStyle/>
                    <a:p>
                      <a:pPr algn="ctr"/>
                      <a:r>
                        <a:rPr lang="en-US" sz="2400" spc="-150" dirty="0" err="1"/>
                        <a:t>Số</a:t>
                      </a:r>
                      <a:r>
                        <a:rPr lang="en-US" sz="2400" spc="-150" dirty="0"/>
                        <a:t> </a:t>
                      </a:r>
                      <a:r>
                        <a:rPr lang="en-US" sz="2400" spc="-150" dirty="0" err="1"/>
                        <a:t>thứ</a:t>
                      </a:r>
                      <a:r>
                        <a:rPr lang="en-US" sz="2400" spc="-150" dirty="0"/>
                        <a:t> </a:t>
                      </a:r>
                      <a:r>
                        <a:rPr lang="en-US" sz="2400" spc="-150" dirty="0" err="1"/>
                        <a:t>tự</a:t>
                      </a:r>
                      <a:endParaRPr lang="en-US" sz="2400" spc="-1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pc="-150" dirty="0" err="1"/>
                        <a:t>Chữ</a:t>
                      </a:r>
                      <a:r>
                        <a:rPr lang="en-US" sz="2400" spc="-150" dirty="0"/>
                        <a:t> </a:t>
                      </a:r>
                      <a:r>
                        <a:rPr lang="en-US" sz="2400" spc="-150" dirty="0" err="1"/>
                        <a:t>cái</a:t>
                      </a:r>
                      <a:endParaRPr lang="en-US" sz="2400" spc="-1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pc="-150" dirty="0" err="1"/>
                        <a:t>Tên</a:t>
                      </a:r>
                      <a:r>
                        <a:rPr lang="en-US" sz="2400" spc="-150" dirty="0"/>
                        <a:t> </a:t>
                      </a:r>
                      <a:r>
                        <a:rPr lang="en-US" sz="2400" spc="-150" dirty="0" err="1"/>
                        <a:t>chữ</a:t>
                      </a:r>
                      <a:r>
                        <a:rPr lang="en-US" sz="2400" spc="-150" dirty="0"/>
                        <a:t> </a:t>
                      </a:r>
                      <a:r>
                        <a:rPr lang="en-US" sz="2400" spc="-150" dirty="0" err="1"/>
                        <a:t>cái</a:t>
                      </a:r>
                      <a:endParaRPr lang="en-US" sz="2400" spc="-15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11319990"/>
                  </a:ext>
                </a:extLst>
              </a:tr>
              <a:tr h="794004"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25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u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71440451"/>
                  </a:ext>
                </a:extLst>
              </a:tr>
              <a:tr h="794004"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26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ư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ư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54871777"/>
                  </a:ext>
                </a:extLst>
              </a:tr>
              <a:tr h="794004"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27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vê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87462052"/>
                  </a:ext>
                </a:extLst>
              </a:tr>
              <a:tr h="794004"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28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x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ích-xì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28894435"/>
                  </a:ext>
                </a:extLst>
              </a:tr>
              <a:tr h="794004"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29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spc="-150" dirty="0" smtClean="0">
                          <a:solidFill>
                            <a:srgbClr val="00206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i dài</a:t>
                      </a:r>
                      <a:endParaRPr lang="en-US" sz="3200" spc="-150" dirty="0">
                        <a:solidFill>
                          <a:srgbClr val="00206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Rectangle: Rounded Corners 20">
            <a:extLst>
              <a:ext uri="{FF2B5EF4-FFF2-40B4-BE49-F238E27FC236}"/>
            </a:extLst>
          </p:cNvPr>
          <p:cNvSpPr/>
          <p:nvPr/>
        </p:nvSpPr>
        <p:spPr>
          <a:xfrm>
            <a:off x="3334953" y="5306054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3" name="Rectangle: Rounded Corners 20">
            <a:extLst>
              <a:ext uri="{FF2B5EF4-FFF2-40B4-BE49-F238E27FC236}"/>
            </a:extLst>
          </p:cNvPr>
          <p:cNvSpPr/>
          <p:nvPr/>
        </p:nvSpPr>
        <p:spPr>
          <a:xfrm>
            <a:off x="8240781" y="2330626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9" name="Rectangle: Rounded Corners 20">
            <a:extLst>
              <a:ext uri="{FF2B5EF4-FFF2-40B4-BE49-F238E27FC236}"/>
            </a:extLst>
          </p:cNvPr>
          <p:cNvSpPr/>
          <p:nvPr/>
        </p:nvSpPr>
        <p:spPr>
          <a:xfrm>
            <a:off x="8240781" y="3970740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0" name="Rectangle: Rounded Corners 20">
            <a:extLst>
              <a:ext uri="{FF2B5EF4-FFF2-40B4-BE49-F238E27FC236}"/>
            </a:extLst>
          </p:cNvPr>
          <p:cNvSpPr/>
          <p:nvPr/>
        </p:nvSpPr>
        <p:spPr>
          <a:xfrm>
            <a:off x="8240781" y="5539484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1" name="Rectangle: Rounded Corners 20">
            <a:extLst>
              <a:ext uri="{FF2B5EF4-FFF2-40B4-BE49-F238E27FC236}"/>
            </a:extLst>
          </p:cNvPr>
          <p:cNvSpPr/>
          <p:nvPr/>
        </p:nvSpPr>
        <p:spPr>
          <a:xfrm>
            <a:off x="8240781" y="2330626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 smtClean="0">
                <a:solidFill>
                  <a:srgbClr val="FF0000"/>
                </a:solidFill>
              </a:rPr>
              <a:t>u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2" name="Rectangle: Rounded Corners 20">
            <a:extLst>
              <a:ext uri="{FF2B5EF4-FFF2-40B4-BE49-F238E27FC236}"/>
            </a:extLst>
          </p:cNvPr>
          <p:cNvSpPr/>
          <p:nvPr/>
        </p:nvSpPr>
        <p:spPr>
          <a:xfrm>
            <a:off x="3327992" y="5349596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 smtClean="0">
                <a:solidFill>
                  <a:srgbClr val="FF0000"/>
                </a:solidFill>
              </a:rPr>
              <a:t>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3" name="Rectangle: Rounded Corners 20">
            <a:extLst>
              <a:ext uri="{FF2B5EF4-FFF2-40B4-BE49-F238E27FC236}"/>
            </a:extLst>
          </p:cNvPr>
          <p:cNvSpPr/>
          <p:nvPr/>
        </p:nvSpPr>
        <p:spPr>
          <a:xfrm>
            <a:off x="8240781" y="3944445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 smtClean="0">
                <a:solidFill>
                  <a:srgbClr val="FF0000"/>
                </a:solidFill>
              </a:rPr>
              <a:t>v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4" name="Rectangle: Rounded Corners 20">
            <a:extLst>
              <a:ext uri="{FF2B5EF4-FFF2-40B4-BE49-F238E27FC236}"/>
            </a:extLst>
          </p:cNvPr>
          <p:cNvSpPr/>
          <p:nvPr/>
        </p:nvSpPr>
        <p:spPr>
          <a:xfrm>
            <a:off x="8240781" y="5539484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 smtClean="0">
                <a:solidFill>
                  <a:srgbClr val="FF0000"/>
                </a:solidFill>
              </a:rPr>
              <a:t>y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911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 animBg="1"/>
      <p:bldP spid="12" grpId="1" animBg="1"/>
      <p:bldP spid="13" grpId="0" animBg="1"/>
      <p:bldP spid="13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2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61B5463-821B-400E-81CD-9FB5FFB1A54E}"/>
              </a:ext>
            </a:extLst>
          </p:cNvPr>
          <p:cNvSpPr txBox="1"/>
          <p:nvPr/>
        </p:nvSpPr>
        <p:spPr>
          <a:xfrm>
            <a:off x="321980" y="336413"/>
            <a:ext cx="114329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3. Sắp xếp tên các bạn dưới đây theo đúng thứ tự trong bảng chữ cái. Viết lại tên các bạn theo thứ tự đã sắp xếp</a:t>
            </a:r>
            <a:endParaRPr lang="en-US" sz="36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9B22AAD-A185-4DB4-BB79-7EF5903CDE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28516" b="93880" l="0" r="17570">
                        <a14:foregroundMark x1="7101" y1="53385" x2="11933" y2="67057"/>
                      </a14:backgroundRemoval>
                    </a14:imgEffect>
                  </a14:imgLayer>
                </a14:imgProps>
              </a:ext>
            </a:extLst>
          </a:blip>
          <a:srcRect t="31570" r="82824" b="12991"/>
          <a:stretch/>
        </p:blipFill>
        <p:spPr>
          <a:xfrm>
            <a:off x="1306347" y="1823856"/>
            <a:ext cx="1506615" cy="273404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07DA2F4-0294-4409-9793-E31B629326C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30599" b="88802" l="17643" r="43192"/>
                    </a14:imgEffect>
                  </a14:imgLayer>
                </a14:imgProps>
              </a:ext>
            </a:extLst>
          </a:blip>
          <a:srcRect l="18454" t="31957" r="58256" b="14368"/>
          <a:stretch/>
        </p:blipFill>
        <p:spPr>
          <a:xfrm>
            <a:off x="3048058" y="1823856"/>
            <a:ext cx="2045370" cy="265025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3CD1C07-EDB0-4009-99D2-6A5418F2AA0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30599" b="88542" l="42167" r="59517"/>
                    </a14:imgEffect>
                  </a14:imgLayer>
                </a14:imgProps>
              </a:ext>
            </a:extLst>
          </a:blip>
          <a:srcRect l="43322" t="31957" r="41086" b="13842"/>
          <a:stretch/>
        </p:blipFill>
        <p:spPr>
          <a:xfrm>
            <a:off x="5399947" y="1844475"/>
            <a:ext cx="1334954" cy="26090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1DFCB2B-061B-4B1F-A972-ACFF0C65383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31380" b="86719" l="62299" r="78697">
                        <a14:foregroundMark x1="67643" y1="53255" x2="68082" y2="63932"/>
                      </a14:backgroundRemoval>
                    </a14:imgEffect>
                  </a14:imgLayer>
                </a14:imgProps>
              </a:ext>
            </a:extLst>
          </a:blip>
          <a:srcRect l="61776" t="31475" r="21448" b="13843"/>
          <a:stretch/>
        </p:blipFill>
        <p:spPr>
          <a:xfrm>
            <a:off x="7384842" y="1823856"/>
            <a:ext cx="1491917" cy="27340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12C0327-EA21-4EC7-BE8F-4C94B43FDEC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30469" b="89193" l="80454" r="98902">
                        <a14:foregroundMark x1="93265" y1="49219" x2="87701" y2="70703"/>
                        <a14:foregroundMark x1="82943" y1="52083" x2="90849" y2="64063"/>
                      </a14:backgroundRemoval>
                    </a14:imgEffect>
                  </a14:imgLayer>
                </a14:imgProps>
              </a:ext>
            </a:extLst>
          </a:blip>
          <a:srcRect l="81415" t="32096" r="1809" b="14544"/>
          <a:stretch/>
        </p:blipFill>
        <p:spPr>
          <a:xfrm>
            <a:off x="9314419" y="1883803"/>
            <a:ext cx="1461861" cy="26141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C9B3CD7-CC4F-420F-A4F7-233D1BD00A0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/>
          <a:srcRect l="13436" r="12967"/>
          <a:stretch/>
        </p:blipFill>
        <p:spPr>
          <a:xfrm>
            <a:off x="0" y="6092786"/>
            <a:ext cx="12249151" cy="8047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A60952BC-2BF8-479D-9F37-6A2E111A560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575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89017E-6 L -0.42214 0.3024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07" y="15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15607E-7 L 0.06654 0.29295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0" y="146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15607E-7 L -0.20248 0.2938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30" y="146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15607E-7 L -0.15703 0.2809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52" y="140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89017E-6 L 0.49623 0.2989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05" y="149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xmlns="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384418" y="4887918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xmlns="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50054" y="5573456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xmlns="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06840" y="4887918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xmlns="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:a16="http://schemas.microsoft.com/office/drawing/2014/main" xmlns="" id="{0C9928D3-15CE-463A-8DD4-D2BDB8DB2C15}"/>
              </a:ext>
            </a:extLst>
          </p:cNvPr>
          <p:cNvSpPr txBox="1"/>
          <p:nvPr/>
        </p:nvSpPr>
        <p:spPr>
          <a:xfrm>
            <a:off x="1704108" y="2415571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Tạm biệt và hẹn gặp lại các con </a:t>
            </a:r>
          </a:p>
          <a:p>
            <a:pPr algn="ctr"/>
            <a:r>
              <a:rPr lang="en-US" altLang="zh-CN" sz="4800" dirty="0" smtClean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trong các tiết học sau!</a:t>
            </a:r>
            <a:endParaRPr lang="zh-CN" altLang="en-US" sz="48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7647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 advTm="7600">
        <p14:ripple/>
      </p:transition>
    </mc:Choice>
    <mc:Fallback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1162</TotalTime>
  <Words>461</Words>
  <Application>Microsoft Office PowerPoint</Application>
  <PresentationFormat>Custom</PresentationFormat>
  <Paragraphs>86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YÊU CẦU CẦN ĐẠT: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Windows 7</cp:lastModifiedBy>
  <cp:revision>179</cp:revision>
  <dcterms:created xsi:type="dcterms:W3CDTF">2021-06-02T14:23:54Z</dcterms:created>
  <dcterms:modified xsi:type="dcterms:W3CDTF">2022-09-18T02:44:27Z</dcterms:modified>
</cp:coreProperties>
</file>