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8"/>
  </p:notesMasterIdLst>
  <p:sldIdLst>
    <p:sldId id="291" r:id="rId3"/>
    <p:sldId id="292" r:id="rId4"/>
    <p:sldId id="257" r:id="rId5"/>
    <p:sldId id="275" r:id="rId6"/>
    <p:sldId id="263" r:id="rId7"/>
    <p:sldId id="283" r:id="rId8"/>
    <p:sldId id="284" r:id="rId9"/>
    <p:sldId id="279" r:id="rId10"/>
    <p:sldId id="286" r:id="rId11"/>
    <p:sldId id="285" r:id="rId12"/>
    <p:sldId id="287" r:id="rId13"/>
    <p:sldId id="273" r:id="rId14"/>
    <p:sldId id="280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0F5"/>
    <a:srgbClr val="F28865"/>
    <a:srgbClr val="F4F4F3"/>
    <a:srgbClr val="D1B94F"/>
    <a:srgbClr val="F39157"/>
    <a:srgbClr val="FFFFFF"/>
    <a:srgbClr val="52C0C1"/>
    <a:srgbClr val="F6F6F6"/>
    <a:srgbClr val="FCE281"/>
    <a:srgbClr val="F0C9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x-none" smtClean="0"/>
              <a:pPr/>
              <a:t>18/09/2022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DA60F56-8C90-F54F-BA82-D9E03A62A72D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6F762D83-4B38-C14F-8E71-B1C64C01459C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EA135642-BD51-AC48-98B2-F5318E77B70E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04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1.wdp"/><Relationship Id="rId5" Type="http://schemas.openxmlformats.org/officeDocument/2006/relationships/image" Target="../media/image20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8.wdp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microsoft.com/office/2007/relationships/hdphoto" Target="../media/hdphoto29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6.wdp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3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0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14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microsoft.com/office/2007/relationships/hdphoto" Target="../media/hdphoto13.wdp"/><Relationship Id="rId2" Type="http://schemas.openxmlformats.org/officeDocument/2006/relationships/image" Target="../media/image5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microsoft.com/office/2007/relationships/hdphoto" Target="../media/hdphoto8.wdp"/><Relationship Id="rId19" Type="http://schemas.microsoft.com/office/2007/relationships/hdphoto" Target="../media/hdphoto15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7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385486" y="4597618"/>
            <a:ext cx="65261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PHÒNG CHỐNG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NGỘ ĐỘC KHI Ở NHÀ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BÀI3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Premium Vector | Young sick man having stomach ache, food poisoning,  stomach problems, abdominal pain. flat cartoon character  illustration.medical,bacteria, germs">
            <a:extLst>
              <a:ext uri="{FF2B5EF4-FFF2-40B4-BE49-F238E27FC236}">
                <a16:creationId xmlns:a16="http://schemas.microsoft.com/office/drawing/2014/main" xmlns="" id="{94686172-EAD6-7A4C-94F3-3308F722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26677" y1="32748" x2="24920" y2="33067"/>
                        <a14:foregroundMark x1="25559" y1="33387" x2="27796" y2="32748"/>
                        <a14:foregroundMark x1="27796" y1="32588" x2="24121" y2="30990"/>
                        <a14:foregroundMark x1="34824" y1="33866" x2="39617" y2="34505"/>
                        <a14:foregroundMark x1="59425" y1="37540" x2="57668" y2="65815"/>
                        <a14:foregroundMark x1="57668" y1="65655" x2="49681" y2="65495"/>
                        <a14:foregroundMark x1="49681" y1="65495" x2="44569" y2="62460"/>
                        <a14:foregroundMark x1="44569" y1="62300" x2="47604" y2="50958"/>
                        <a14:foregroundMark x1="47604" y1="50958" x2="53035" y2="42492"/>
                        <a14:foregroundMark x1="53035" y1="42492" x2="54473" y2="41534"/>
                        <a14:foregroundMark x1="50160" y1="41534" x2="45847" y2="44569"/>
                        <a14:foregroundMark x1="45527" y1="46486" x2="45527" y2="46486"/>
                        <a14:foregroundMark x1="44249" y1="52716" x2="49361" y2="39617"/>
                        <a14:foregroundMark x1="49361" y1="39457" x2="61342" y2="31789"/>
                        <a14:foregroundMark x1="61342" y1="31789" x2="68690" y2="33227"/>
                        <a14:foregroundMark x1="72364" y1="45208" x2="65655" y2="56709"/>
                        <a14:foregroundMark x1="65655" y1="56709" x2="53834" y2="55591"/>
                        <a14:foregroundMark x1="53834" y1="55591" x2="52556" y2="46965"/>
                        <a14:foregroundMark x1="52556" y1="46965" x2="58466" y2="40735"/>
                        <a14:foregroundMark x1="58466" y1="40735" x2="71086" y2="39617"/>
                        <a14:foregroundMark x1="71086" y1="39617" x2="74601" y2="47125"/>
                        <a14:foregroundMark x1="74601" y1="47125" x2="69808" y2="50639"/>
                        <a14:foregroundMark x1="69808" y1="50479" x2="66773" y2="71565"/>
                        <a14:foregroundMark x1="66773" y1="71565" x2="65335" y2="73642"/>
                        <a14:foregroundMark x1="67732" y1="73642" x2="74760" y2="73642"/>
                        <a14:foregroundMark x1="74760" y1="73642" x2="81150" y2="68850"/>
                        <a14:foregroundMark x1="81150" y1="68850" x2="85144" y2="61502"/>
                        <a14:foregroundMark x1="85144" y1="61342" x2="75559" y2="66454"/>
                        <a14:foregroundMark x1="75559" y1="66454" x2="77157" y2="58147"/>
                        <a14:foregroundMark x1="77157" y1="58147" x2="77316" y2="57668"/>
                        <a14:foregroundMark x1="77316" y1="57508" x2="49361" y2="59744"/>
                        <a14:foregroundMark x1="49361" y1="59744" x2="47923" y2="58626"/>
                        <a14:foregroundMark x1="47923" y1="58466" x2="53355" y2="65974"/>
                        <a14:foregroundMark x1="53355" y1="65974" x2="60543" y2="69808"/>
                        <a14:foregroundMark x1="60543" y1="69808" x2="67572" y2="68850"/>
                        <a14:foregroundMark x1="67572" y1="68850" x2="67572" y2="68850"/>
                        <a14:foregroundMark x1="70288" y1="69169" x2="77796" y2="64696"/>
                        <a14:foregroundMark x1="77796" y1="64696" x2="84345" y2="52077"/>
                        <a14:foregroundMark x1="84345" y1="52077" x2="85463" y2="45367"/>
                        <a14:foregroundMark x1="85463" y1="45208" x2="67891" y2="40575"/>
                        <a14:foregroundMark x1="67891" y1="40575" x2="63738" y2="46965"/>
                        <a14:foregroundMark x1="63738" y1="46965" x2="63738" y2="47284"/>
                        <a14:foregroundMark x1="63738" y1="47125" x2="69489" y2="45208"/>
                        <a14:foregroundMark x1="66613" y1="46805" x2="61981" y2="51757"/>
                        <a14:foregroundMark x1="61981" y1="53035" x2="65974" y2="50958"/>
                        <a14:foregroundMark x1="58147" y1="38498" x2="77636" y2="41214"/>
                        <a14:foregroundMark x1="77636" y1="41214" x2="79872" y2="42013"/>
                        <a14:foregroundMark x1="79872" y1="41853" x2="73003" y2="36422"/>
                        <a14:foregroundMark x1="73003" y1="36422" x2="64058" y2="36262"/>
                        <a14:foregroundMark x1="64058" y1="36262" x2="58786" y2="40415"/>
                        <a14:foregroundMark x1="54952" y1="39936" x2="60863" y2="34984"/>
                        <a14:foregroundMark x1="60863" y1="34984" x2="67093" y2="34665"/>
                        <a14:foregroundMark x1="64537" y1="60703" x2="68211" y2="68051"/>
                        <a14:foregroundMark x1="69010" y1="71086" x2="81949" y2="61981"/>
                        <a14:foregroundMark x1="81949" y1="61981" x2="84824" y2="54153"/>
                        <a14:foregroundMark x1="84824" y1="54153" x2="84824" y2="52716"/>
                      </a14:backgroundRemoval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633" y="1657032"/>
            <a:ext cx="5229335" cy="52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oogle Shape;267;p25">
            <a:extLst>
              <a:ext uri="{FF2B5EF4-FFF2-40B4-BE49-F238E27FC236}">
                <a16:creationId xmlns:a16="http://schemas.microsoft.com/office/drawing/2014/main" xmlns="" id="{B02221C5-1A97-4741-BB6A-DDE63589E8DE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9" name="Google Shape;268;p25">
              <a:extLst>
                <a:ext uri="{FF2B5EF4-FFF2-40B4-BE49-F238E27FC236}">
                  <a16:creationId xmlns:a16="http://schemas.microsoft.com/office/drawing/2014/main" xmlns="" id="{2E116C36-2A31-024E-B78D-1A6228A5305A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;p25">
              <a:extLst>
                <a:ext uri="{FF2B5EF4-FFF2-40B4-BE49-F238E27FC236}">
                  <a16:creationId xmlns:a16="http://schemas.microsoft.com/office/drawing/2014/main" xmlns="" id="{CA204D74-6F5D-CA4F-8008-74D62781F6E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0;p25">
              <a:extLst>
                <a:ext uri="{FF2B5EF4-FFF2-40B4-BE49-F238E27FC236}">
                  <a16:creationId xmlns:a16="http://schemas.microsoft.com/office/drawing/2014/main" xmlns="" id="{83BE46EE-F1F7-9E4F-A431-8A272889E10B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1;p25">
              <a:extLst>
                <a:ext uri="{FF2B5EF4-FFF2-40B4-BE49-F238E27FC236}">
                  <a16:creationId xmlns:a16="http://schemas.microsoft.com/office/drawing/2014/main" xmlns="" id="{7BFF6BC7-3AF1-E144-B191-C8BD1B9D3B3A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2;p25">
              <a:extLst>
                <a:ext uri="{FF2B5EF4-FFF2-40B4-BE49-F238E27FC236}">
                  <a16:creationId xmlns:a16="http://schemas.microsoft.com/office/drawing/2014/main" xmlns="" id="{3F2A6418-A299-374F-9ECA-6E0C6A174313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532;p34">
            <a:extLst>
              <a:ext uri="{FF2B5EF4-FFF2-40B4-BE49-F238E27FC236}">
                <a16:creationId xmlns:a16="http://schemas.microsoft.com/office/drawing/2014/main" xmlns="" id="{73DC8844-BCD6-EA47-A086-510ED5F50583}"/>
              </a:ext>
            </a:extLst>
          </p:cNvPr>
          <p:cNvSpPr/>
          <p:nvPr/>
        </p:nvSpPr>
        <p:spPr>
          <a:xfrm rot="4234167">
            <a:off x="6804580" y="240141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541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Sấy thuê thực phẩm – dịch vụ nở rộ thời Covid - 19">
            <a:extLst>
              <a:ext uri="{FF2B5EF4-FFF2-40B4-BE49-F238E27FC236}">
                <a16:creationId xmlns:a16="http://schemas.microsoft.com/office/drawing/2014/main" xmlns="" id="{6D56C2EC-F0B0-9745-A53D-193D0260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455" y="1432653"/>
            <a:ext cx="5052645" cy="3571825"/>
          </a:xfrm>
          <a:prstGeom prst="roundRect">
            <a:avLst>
              <a:gd name="adj" fmla="val 9867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ên bảo quản socola trong ngăn mát hay ngăn đá tủ lạnh? | Cleanipedia">
            <a:extLst>
              <a:ext uri="{FF2B5EF4-FFF2-40B4-BE49-F238E27FC236}">
                <a16:creationId xmlns:a16="http://schemas.microsoft.com/office/drawing/2014/main" xmlns="" id="{FFB1FBC5-E590-8B47-9DC2-F4E369E4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34" y="1432653"/>
            <a:ext cx="5326866" cy="3551244"/>
          </a:xfrm>
          <a:prstGeom prst="roundRect">
            <a:avLst>
              <a:gd name="adj" fmla="val 7725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D4572D-0300-A34B-9857-FF494E2E17E8}"/>
              </a:ext>
            </a:extLst>
          </p:cNvPr>
          <p:cNvSpPr txBox="1"/>
          <p:nvPr/>
        </p:nvSpPr>
        <p:spPr>
          <a:xfrm>
            <a:off x="1407884" y="5280240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Bảo quản trong tủ lạnh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2CDBD7-7E88-774D-A0D3-2159509026D0}"/>
              </a:ext>
            </a:extLst>
          </p:cNvPr>
          <p:cNvSpPr txBox="1"/>
          <p:nvPr/>
        </p:nvSpPr>
        <p:spPr>
          <a:xfrm>
            <a:off x="7055076" y="5331254"/>
            <a:ext cx="39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x-none" sz="2800" dirty="0"/>
              <a:t>ấy khô thực phẩm</a:t>
            </a:r>
          </a:p>
        </p:txBody>
      </p:sp>
    </p:spTree>
    <p:extLst>
      <p:ext uri="{BB962C8B-B14F-4D97-AF65-F5344CB8AC3E}">
        <p14:creationId xmlns:p14="http://schemas.microsoft.com/office/powerpoint/2010/main" xmlns="" val="24289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ùng lồng bàn đậy thức ăn; lau bát bằng khăn: 8 thói quen có thể rước bệnh  ít ai ngờ">
            <a:extLst>
              <a:ext uri="{FF2B5EF4-FFF2-40B4-BE49-F238E27FC236}">
                <a16:creationId xmlns:a16="http://schemas.microsoft.com/office/drawing/2014/main" xmlns="" id="{B3FDB5FA-E3E0-E542-A519-1C5638BE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581" y="652463"/>
            <a:ext cx="6446838" cy="48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2AD0F8-241D-D443-B908-5AF9FDF0C06A}"/>
              </a:ext>
            </a:extLst>
          </p:cNvPr>
          <p:cNvSpPr txBox="1"/>
          <p:nvPr/>
        </p:nvSpPr>
        <p:spPr>
          <a:xfrm>
            <a:off x="3808213" y="5682317"/>
            <a:ext cx="457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Đậy đồ ăn, tránh ruồi muỗi</a:t>
            </a:r>
          </a:p>
        </p:txBody>
      </p:sp>
    </p:spTree>
    <p:extLst>
      <p:ext uri="{BB962C8B-B14F-4D97-AF65-F5344CB8AC3E}">
        <p14:creationId xmlns:p14="http://schemas.microsoft.com/office/powerpoint/2010/main" xmlns="" val="32941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008" y="76511"/>
            <a:ext cx="935181" cy="914400"/>
          </a:xfrm>
          <a:prstGeom prst="roundRect">
            <a:avLst>
              <a:gd name="adj" fmla="val 26822"/>
            </a:avLst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53C5C6E-9467-9041-9A5E-F49628ECC3CE}"/>
              </a:ext>
            </a:extLst>
          </p:cNvPr>
          <p:cNvGrpSpPr/>
          <p:nvPr/>
        </p:nvGrpSpPr>
        <p:grpSpPr>
          <a:xfrm>
            <a:off x="626720" y="1586810"/>
            <a:ext cx="11012331" cy="4858400"/>
            <a:chOff x="1047953" y="1514600"/>
            <a:chExt cx="11012331" cy="4858400"/>
          </a:xfrm>
        </p:grpSpPr>
        <p:sp>
          <p:nvSpPr>
            <p:cNvPr id="952" name="Google Shape;952;p42"/>
            <p:cNvSpPr/>
            <p:nvPr/>
          </p:nvSpPr>
          <p:spPr>
            <a:xfrm>
              <a:off x="1047953" y="1514600"/>
              <a:ext cx="10692447" cy="4858400"/>
            </a:xfrm>
            <a:prstGeom prst="roundRect">
              <a:avLst>
                <a:gd name="adj" fmla="val 20099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1CFFBDC-833B-1941-B52A-E44C2308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6384" y="1648649"/>
              <a:ext cx="10883900" cy="4635500"/>
            </a:xfrm>
            <a:prstGeom prst="round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06B6501A-8AB7-A64D-B179-A705C6C1D73B}"/>
                </a:ext>
              </a:extLst>
            </p:cNvPr>
            <p:cNvGrpSpPr/>
            <p:nvPr/>
          </p:nvGrpSpPr>
          <p:grpSpPr>
            <a:xfrm>
              <a:off x="2618838" y="2799748"/>
              <a:ext cx="2220403" cy="2316680"/>
              <a:chOff x="2618838" y="2799748"/>
              <a:chExt cx="2220403" cy="231668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48B5C0A8-6753-1349-93FB-3464E301FF31}"/>
                  </a:ext>
                </a:extLst>
              </p:cNvPr>
              <p:cNvSpPr/>
              <p:nvPr/>
            </p:nvSpPr>
            <p:spPr>
              <a:xfrm>
                <a:off x="2700340" y="2799748"/>
                <a:ext cx="2057400" cy="2316680"/>
              </a:xfrm>
              <a:prstGeom prst="ellipse">
                <a:avLst/>
              </a:prstGeom>
              <a:solidFill>
                <a:srgbClr val="52C0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AA4200-1928-3E41-8FB4-FFEACB081E52}"/>
                  </a:ext>
                </a:extLst>
              </p:cNvPr>
              <p:cNvSpPr txBox="1"/>
              <p:nvPr/>
            </p:nvSpPr>
            <p:spPr>
              <a:xfrm>
                <a:off x="2618838" y="3027951"/>
                <a:ext cx="2220403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750" dirty="0"/>
                  <a:t>Ngày sản xuất</a:t>
                </a:r>
              </a:p>
              <a:p>
                <a:pPr algn="ctr"/>
                <a:r>
                  <a:rPr lang="x-none" sz="1750" dirty="0"/>
                  <a:t>2 – 10 – 2020</a:t>
                </a:r>
              </a:p>
              <a:p>
                <a:pPr algn="ctr"/>
                <a:r>
                  <a:rPr lang="x-none" sz="1750" dirty="0"/>
                  <a:t>Hạn sử dụng:</a:t>
                </a:r>
              </a:p>
              <a:p>
                <a:pPr algn="ctr"/>
                <a:r>
                  <a:rPr lang="x-none" sz="1750" dirty="0"/>
                  <a:t>9 – 10 – 2020</a:t>
                </a:r>
              </a:p>
              <a:p>
                <a:pPr algn="ctr"/>
                <a:r>
                  <a:rPr lang="x-none" sz="1750" dirty="0"/>
                  <a:t>Cách bảo quản:</a:t>
                </a:r>
              </a:p>
              <a:p>
                <a:pPr algn="ctr"/>
                <a:r>
                  <a:rPr lang="x-none" sz="1750" dirty="0"/>
                  <a:t>Ngăn mát tủ lạnh.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F2A738A-12FE-3244-9C7F-F0D99465879D}"/>
                </a:ext>
              </a:extLst>
            </p:cNvPr>
            <p:cNvSpPr/>
            <p:nvPr/>
          </p:nvSpPr>
          <p:spPr>
            <a:xfrm>
              <a:off x="9557132" y="3776324"/>
              <a:ext cx="2287864" cy="1517928"/>
            </a:xfrm>
            <a:custGeom>
              <a:avLst/>
              <a:gdLst>
                <a:gd name="connsiteX0" fmla="*/ 0 w 2199131"/>
                <a:gd name="connsiteY0" fmla="*/ 0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0 w 2199131"/>
                <a:gd name="connsiteY4" fmla="*/ 0 h 1044525"/>
                <a:gd name="connsiteX0" fmla="*/ 61369 w 2199131"/>
                <a:gd name="connsiteY0" fmla="*/ 0 h 1056798"/>
                <a:gd name="connsiteX1" fmla="*/ 2199131 w 2199131"/>
                <a:gd name="connsiteY1" fmla="*/ 12273 h 1056798"/>
                <a:gd name="connsiteX2" fmla="*/ 2199131 w 2199131"/>
                <a:gd name="connsiteY2" fmla="*/ 1056798 h 1056798"/>
                <a:gd name="connsiteX3" fmla="*/ 0 w 2199131"/>
                <a:gd name="connsiteY3" fmla="*/ 1056798 h 1056798"/>
                <a:gd name="connsiteX4" fmla="*/ 61369 w 2199131"/>
                <a:gd name="connsiteY4" fmla="*/ 0 h 1056798"/>
                <a:gd name="connsiteX0" fmla="*/ 18410 w 2199131"/>
                <a:gd name="connsiteY0" fmla="*/ 73644 h 1044525"/>
                <a:gd name="connsiteX1" fmla="*/ 2199131 w 2199131"/>
                <a:gd name="connsiteY1" fmla="*/ 0 h 1044525"/>
                <a:gd name="connsiteX2" fmla="*/ 2199131 w 2199131"/>
                <a:gd name="connsiteY2" fmla="*/ 1044525 h 1044525"/>
                <a:gd name="connsiteX3" fmla="*/ 0 w 2199131"/>
                <a:gd name="connsiteY3" fmla="*/ 1044525 h 1044525"/>
                <a:gd name="connsiteX4" fmla="*/ 18410 w 2199131"/>
                <a:gd name="connsiteY4" fmla="*/ 73644 h 1044525"/>
                <a:gd name="connsiteX0" fmla="*/ 0 w 2180721"/>
                <a:gd name="connsiteY0" fmla="*/ 73644 h 1056799"/>
                <a:gd name="connsiteX1" fmla="*/ 2180721 w 2180721"/>
                <a:gd name="connsiteY1" fmla="*/ 0 h 1056799"/>
                <a:gd name="connsiteX2" fmla="*/ 2180721 w 2180721"/>
                <a:gd name="connsiteY2" fmla="*/ 1044525 h 1056799"/>
                <a:gd name="connsiteX3" fmla="*/ 18412 w 2180721"/>
                <a:gd name="connsiteY3" fmla="*/ 1056799 h 1056799"/>
                <a:gd name="connsiteX4" fmla="*/ 0 w 2180721"/>
                <a:gd name="connsiteY4" fmla="*/ 73644 h 1056799"/>
                <a:gd name="connsiteX0" fmla="*/ 29052 w 2209773"/>
                <a:gd name="connsiteY0" fmla="*/ 73644 h 1056799"/>
                <a:gd name="connsiteX1" fmla="*/ 2209773 w 2209773"/>
                <a:gd name="connsiteY1" fmla="*/ 0 h 1056799"/>
                <a:gd name="connsiteX2" fmla="*/ 2209773 w 2209773"/>
                <a:gd name="connsiteY2" fmla="*/ 1044525 h 1056799"/>
                <a:gd name="connsiteX3" fmla="*/ 47464 w 2209773"/>
                <a:gd name="connsiteY3" fmla="*/ 1056799 h 1056799"/>
                <a:gd name="connsiteX4" fmla="*/ 0 w 2209773"/>
                <a:gd name="connsiteY4" fmla="*/ 697485 h 1056799"/>
                <a:gd name="connsiteX5" fmla="*/ 29052 w 2209773"/>
                <a:gd name="connsiteY5" fmla="*/ 73644 h 1056799"/>
                <a:gd name="connsiteX0" fmla="*/ 29052 w 2209773"/>
                <a:gd name="connsiteY0" fmla="*/ 73644 h 1061432"/>
                <a:gd name="connsiteX1" fmla="*/ 2209773 w 2209773"/>
                <a:gd name="connsiteY1" fmla="*/ 0 h 1061432"/>
                <a:gd name="connsiteX2" fmla="*/ 2209773 w 2209773"/>
                <a:gd name="connsiteY2" fmla="*/ 1044525 h 1061432"/>
                <a:gd name="connsiteX3" fmla="*/ 332386 w 2209773"/>
                <a:gd name="connsiteY3" fmla="*/ 1061432 h 1061432"/>
                <a:gd name="connsiteX4" fmla="*/ 0 w 2209773"/>
                <a:gd name="connsiteY4" fmla="*/ 697485 h 1061432"/>
                <a:gd name="connsiteX5" fmla="*/ 29052 w 2209773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183268 w 2183268"/>
                <a:gd name="connsiteY2" fmla="*/ 1044525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183268"/>
                <a:gd name="connsiteY0" fmla="*/ 73644 h 1061432"/>
                <a:gd name="connsiteX1" fmla="*/ 2183268 w 2183268"/>
                <a:gd name="connsiteY1" fmla="*/ 0 h 1061432"/>
                <a:gd name="connsiteX2" fmla="*/ 2010990 w 2183268"/>
                <a:gd name="connsiteY2" fmla="*/ 993558 h 1061432"/>
                <a:gd name="connsiteX3" fmla="*/ 305881 w 2183268"/>
                <a:gd name="connsiteY3" fmla="*/ 1061432 h 1061432"/>
                <a:gd name="connsiteX4" fmla="*/ 0 w 2183268"/>
                <a:gd name="connsiteY4" fmla="*/ 678952 h 1061432"/>
                <a:gd name="connsiteX5" fmla="*/ 2547 w 2183268"/>
                <a:gd name="connsiteY5" fmla="*/ 73644 h 1061432"/>
                <a:gd name="connsiteX0" fmla="*/ 2547 w 2287864"/>
                <a:gd name="connsiteY0" fmla="*/ 73644 h 1061432"/>
                <a:gd name="connsiteX1" fmla="*/ 2183268 w 2287864"/>
                <a:gd name="connsiteY1" fmla="*/ 0 h 1061432"/>
                <a:gd name="connsiteX2" fmla="*/ 2010990 w 2287864"/>
                <a:gd name="connsiteY2" fmla="*/ 993558 h 1061432"/>
                <a:gd name="connsiteX3" fmla="*/ 305881 w 2287864"/>
                <a:gd name="connsiteY3" fmla="*/ 1061432 h 1061432"/>
                <a:gd name="connsiteX4" fmla="*/ 0 w 2287864"/>
                <a:gd name="connsiteY4" fmla="*/ 678952 h 1061432"/>
                <a:gd name="connsiteX5" fmla="*/ 2547 w 2287864"/>
                <a:gd name="connsiteY5" fmla="*/ 73644 h 10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864" h="1061432">
                  <a:moveTo>
                    <a:pt x="2547" y="73644"/>
                  </a:moveTo>
                  <a:lnTo>
                    <a:pt x="2183268" y="0"/>
                  </a:lnTo>
                  <a:cubicBezTo>
                    <a:pt x="2410764" y="382153"/>
                    <a:pt x="2227442" y="667005"/>
                    <a:pt x="2010990" y="993558"/>
                  </a:cubicBezTo>
                  <a:lnTo>
                    <a:pt x="305881" y="1061432"/>
                  </a:lnTo>
                  <a:cubicBezTo>
                    <a:pt x="238607" y="942203"/>
                    <a:pt x="7639" y="802814"/>
                    <a:pt x="0" y="678952"/>
                  </a:cubicBezTo>
                  <a:lnTo>
                    <a:pt x="2547" y="73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921D74E-736C-884B-B2C9-7F82BC70078C}"/>
                </a:ext>
              </a:extLst>
            </p:cNvPr>
            <p:cNvSpPr txBox="1"/>
            <p:nvPr/>
          </p:nvSpPr>
          <p:spPr>
            <a:xfrm>
              <a:off x="9623561" y="3776324"/>
              <a:ext cx="2184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1400" dirty="0"/>
                <a:t>- Ngày sản xuất: </a:t>
              </a:r>
            </a:p>
            <a:p>
              <a:pPr algn="just"/>
              <a:r>
                <a:rPr lang="x-none" sz="1400" dirty="0"/>
                <a:t>  21 – 9 – 2020</a:t>
              </a:r>
            </a:p>
            <a:p>
              <a:pPr marL="92075" indent="-92075"/>
              <a:r>
                <a:rPr lang="x-none" sz="1400" dirty="0"/>
                <a:t>- Hạn sử dụng: 1 năm (kể từ ngày sản xuất)</a:t>
              </a:r>
            </a:p>
            <a:p>
              <a:pPr algn="just"/>
              <a:r>
                <a:rPr lang="x-none" sz="1400" dirty="0"/>
                <a:t>- Cách bảo quản: </a:t>
              </a:r>
            </a:p>
            <a:p>
              <a:pPr algn="just"/>
              <a:r>
                <a:rPr lang="x-none" sz="1400" dirty="0"/>
                <a:t>   Nơi thoáng mát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67048484-9446-6440-BF43-2C700D1FBA6F}"/>
                </a:ext>
              </a:extLst>
            </p:cNvPr>
            <p:cNvSpPr/>
            <p:nvPr/>
          </p:nvSpPr>
          <p:spPr>
            <a:xfrm rot="306903">
              <a:off x="5159009" y="2736021"/>
              <a:ext cx="2635114" cy="712075"/>
            </a:xfrm>
            <a:prstGeom prst="parallelogram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C4C083C-1D90-4840-A593-B90E8DB14D2A}"/>
                </a:ext>
              </a:extLst>
            </p:cNvPr>
            <p:cNvSpPr txBox="1"/>
            <p:nvPr/>
          </p:nvSpPr>
          <p:spPr>
            <a:xfrm rot="242606">
              <a:off x="5238303" y="2766870"/>
              <a:ext cx="2612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200" dirty="0"/>
                <a:t>Ngày sản xuất: 1 – 10 – 2020</a:t>
              </a:r>
            </a:p>
            <a:p>
              <a:r>
                <a:rPr lang="x-none" sz="1200" dirty="0"/>
                <a:t>Hạn sử dụng: 4 – 10 – 2020</a:t>
              </a:r>
            </a:p>
            <a:p>
              <a:r>
                <a:rPr lang="x-none" sz="1200" dirty="0"/>
                <a:t>Cách bảo quản: Ngăn mát tủ lạnh.</a:t>
              </a:r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10792138" y="5914603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567068" y="1182338"/>
            <a:ext cx="1478915" cy="143577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6CD0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10037618" y="1403320"/>
            <a:ext cx="512168" cy="939091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288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42"/>
          <p:cNvSpPr/>
          <p:nvPr/>
        </p:nvSpPr>
        <p:spPr>
          <a:xfrm rot="2006840">
            <a:off x="706465" y="1342894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327C3A6-4A0E-284D-80BC-7AC46CD788E2}"/>
              </a:ext>
            </a:extLst>
          </p:cNvPr>
          <p:cNvSpPr txBox="1"/>
          <p:nvPr/>
        </p:nvSpPr>
        <p:spPr>
          <a:xfrm>
            <a:off x="5353189" y="300056"/>
            <a:ext cx="654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1. Quan sát và chia sẻ cách nhận biết thực phẩm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E9BAA4-E99C-AA49-83F1-11627D96E94F}"/>
              </a:ext>
            </a:extLst>
          </p:cNvPr>
          <p:cNvSpPr txBox="1"/>
          <p:nvPr/>
        </p:nvSpPr>
        <p:spPr>
          <a:xfrm>
            <a:off x="780944" y="287351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2. Em sẽ làm gì trong tình huống sau?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B8F0423-6C3D-BE4D-B8B6-BFA0EEA81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164" y="812120"/>
            <a:ext cx="9648536" cy="53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01EF0B3-3AAA-024A-9528-5285C74C609F}"/>
              </a:ext>
            </a:extLst>
          </p:cNvPr>
          <p:cNvGrpSpPr/>
          <p:nvPr/>
        </p:nvGrpSpPr>
        <p:grpSpPr>
          <a:xfrm>
            <a:off x="4415196" y="1677632"/>
            <a:ext cx="3699163" cy="4652433"/>
            <a:chOff x="4156364" y="1677632"/>
            <a:chExt cx="3699163" cy="4652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080464E-04FF-CA4E-8641-473AD9B09DA7}"/>
                </a:ext>
              </a:extLst>
            </p:cNvPr>
            <p:cNvGrpSpPr/>
            <p:nvPr/>
          </p:nvGrpSpPr>
          <p:grpSpPr>
            <a:xfrm rot="299241">
              <a:off x="4156364" y="1677632"/>
              <a:ext cx="3699163" cy="4652433"/>
              <a:chOff x="4156364" y="1677632"/>
              <a:chExt cx="3699163" cy="4652433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xmlns="" id="{1334CA84-D86D-A644-AC2A-9AF80BCA96DD}"/>
                  </a:ext>
                </a:extLst>
              </p:cNvPr>
              <p:cNvSpPr/>
              <p:nvPr/>
            </p:nvSpPr>
            <p:spPr>
              <a:xfrm>
                <a:off x="4156364" y="1677632"/>
                <a:ext cx="3699163" cy="4652433"/>
              </a:xfrm>
              <a:prstGeom prst="roundRect">
                <a:avLst>
                  <a:gd name="adj" fmla="val 5431"/>
                </a:avLst>
              </a:prstGeom>
              <a:solidFill>
                <a:srgbClr val="D1B94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D3C0A313-C96F-C340-B724-371138993317}"/>
                  </a:ext>
                </a:extLst>
              </p:cNvPr>
              <p:cNvSpPr/>
              <p:nvPr/>
            </p:nvSpPr>
            <p:spPr>
              <a:xfrm>
                <a:off x="4310652" y="1909887"/>
                <a:ext cx="3362875" cy="4229485"/>
              </a:xfrm>
              <a:prstGeom prst="roundRect">
                <a:avLst>
                  <a:gd name="adj" fmla="val 5543"/>
                </a:avLst>
              </a:prstGeom>
              <a:solidFill>
                <a:srgbClr val="F4F4F3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CF594D8-2D43-924C-A94F-5D523D26007B}"/>
                </a:ext>
              </a:extLst>
            </p:cNvPr>
            <p:cNvSpPr txBox="1"/>
            <p:nvPr/>
          </p:nvSpPr>
          <p:spPr>
            <a:xfrm rot="400929">
              <a:off x="4563569" y="1986802"/>
              <a:ext cx="3262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oper Black" panose="0208090404030B020404" pitchFamily="18" charset="77"/>
                </a:rPr>
                <a:t>Danh sách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9C497B-2E29-1949-9261-B1B7526F1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CFA6A1-E98E-0C49-9FFE-4487B9A558DD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1. Tìm hiểu, ghi lại những thực phẩm có thể gây ngộ độc nếu không bảo quản đúng cách.</a:t>
            </a:r>
          </a:p>
        </p:txBody>
      </p:sp>
      <p:pic>
        <p:nvPicPr>
          <p:cNvPr id="1945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3017515F-2C07-EE4C-9A1C-907340631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3898" b="69169" l="56550" r="80990">
                        <a14:foregroundMark x1="56709" y1="68850" x2="56709" y2="68850"/>
                        <a14:foregroundMark x1="80032" y1="68371" x2="80032" y2="68371"/>
                        <a14:foregroundMark x1="80990" y1="68530" x2="80990" y2="68530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8" t="63333" r="17172" b="30000"/>
          <a:stretch/>
        </p:blipFill>
        <p:spPr bwMode="auto">
          <a:xfrm rot="392260">
            <a:off x="4981569" y="2761906"/>
            <a:ext cx="203454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18A0503E-399A-7540-80D7-34F1CE703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8" t="63333" r="17172" b="30284"/>
          <a:stretch/>
        </p:blipFill>
        <p:spPr bwMode="auto">
          <a:xfrm rot="392260">
            <a:off x="4982108" y="3443314"/>
            <a:ext cx="2243088" cy="481492"/>
          </a:xfrm>
          <a:prstGeom prst="roundRect">
            <a:avLst>
              <a:gd name="adj" fmla="val 28994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3978369F-B478-B548-AB51-E93C65BC6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8" t="63333" r="17172" b="30000"/>
          <a:stretch/>
        </p:blipFill>
        <p:spPr bwMode="auto">
          <a:xfrm rot="392260">
            <a:off x="4877295" y="4165145"/>
            <a:ext cx="2243088" cy="502920"/>
          </a:xfrm>
          <a:prstGeom prst="roundRect">
            <a:avLst>
              <a:gd name="adj" fmla="val 37919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5BE072C5-9882-7340-B7F7-3549DF328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8" t="63333" r="17172" b="30000"/>
          <a:stretch/>
        </p:blipFill>
        <p:spPr bwMode="auto">
          <a:xfrm rot="392260">
            <a:off x="4773700" y="4792894"/>
            <a:ext cx="2243088" cy="502920"/>
          </a:xfrm>
          <a:prstGeom prst="roundRect">
            <a:avLst>
              <a:gd name="adj" fmla="val 42055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C2C521F4-A434-184D-902F-EC0424F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9733" b="81868" l="42489" r="57994">
                        <a14:foregroundMark x1="48882" y1="77316" x2="55591" y2="71885"/>
                        <a14:foregroundMark x1="55751" y1="71246" x2="55751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1" t="68216" r="40068" b="16615"/>
          <a:stretch/>
        </p:blipFill>
        <p:spPr bwMode="auto">
          <a:xfrm rot="392260">
            <a:off x="6682555" y="2784292"/>
            <a:ext cx="1481246" cy="10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40109019-4529-934F-9D9B-95829DAC9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8" t="83785" r="45690" b="8731"/>
          <a:stretch/>
        </p:blipFill>
        <p:spPr bwMode="auto">
          <a:xfrm rot="392260">
            <a:off x="7015862" y="3727989"/>
            <a:ext cx="80187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53F85D16-9057-7F4B-9F84-D2A3E45B6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8" t="83785" r="45692" b="8731"/>
          <a:stretch/>
        </p:blipFill>
        <p:spPr bwMode="auto">
          <a:xfrm rot="392260">
            <a:off x="6943664" y="4390409"/>
            <a:ext cx="801750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mium Vector | Hand-drawn set of checklist and decorative elements">
            <a:extLst>
              <a:ext uri="{FF2B5EF4-FFF2-40B4-BE49-F238E27FC236}">
                <a16:creationId xmlns:a16="http://schemas.microsoft.com/office/drawing/2014/main" xmlns="" id="{FE475EBB-A008-A14B-9EFA-E58B368D7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8" t="83785" r="46097" b="8731"/>
          <a:stretch/>
        </p:blipFill>
        <p:spPr bwMode="auto">
          <a:xfrm rot="392260">
            <a:off x="6872121" y="5077821"/>
            <a:ext cx="768022" cy="5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reakfast Milk Carton Milk Cup Milk PNG Images &amp;amp; Picture Free Download -  Lovepik">
            <a:extLst>
              <a:ext uri="{FF2B5EF4-FFF2-40B4-BE49-F238E27FC236}">
                <a16:creationId xmlns:a16="http://schemas.microsoft.com/office/drawing/2014/main" xmlns="" id="{C5CFD4E4-0873-9641-BE11-6BE2B3DB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7558" r="90000">
                        <a14:foregroundMark x1="7558" y1="61163" x2="7558" y2="61163"/>
                        <a14:foregroundMark x1="71977" y1="53372" x2="71977" y2="53372"/>
                        <a14:foregroundMark x1="71628" y1="41628" x2="73837" y2="71628"/>
                        <a14:foregroundMark x1="75814" y1="69767" x2="68721" y2="70233"/>
                        <a14:foregroundMark x1="68721" y1="70233" x2="61977" y2="68140"/>
                        <a14:foregroundMark x1="61977" y1="68140" x2="58023" y2="63372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6703" y="1023195"/>
            <a:ext cx="3717836" cy="37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Fruits Clipart Passion Fruit - Vector Transparent Fruits Png , Transparent  Cartoon - Jing.fm">
            <a:extLst>
              <a:ext uri="{FF2B5EF4-FFF2-40B4-BE49-F238E27FC236}">
                <a16:creationId xmlns:a16="http://schemas.microsoft.com/office/drawing/2014/main" xmlns="" id="{35F9A46B-0DFD-0149-89DD-EFE1E218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646" y="4467701"/>
            <a:ext cx="3202512" cy="19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24;p17">
            <a:extLst>
              <a:ext uri="{FF2B5EF4-FFF2-40B4-BE49-F238E27FC236}">
                <a16:creationId xmlns:a16="http://schemas.microsoft.com/office/drawing/2014/main" xmlns="" id="{6EB6AF03-B92C-B44A-ACE2-8A60923692EB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37769C-12FF-D44D-91A1-FC430AC6C57E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2934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959ED6A3-4C65-4E4B-8D55-C3D6D2D54582}"/>
              </a:ext>
            </a:extLst>
          </p:cNvPr>
          <p:cNvSpPr/>
          <p:nvPr/>
        </p:nvSpPr>
        <p:spPr>
          <a:xfrm>
            <a:off x="-108103" y="1575369"/>
            <a:ext cx="12326639" cy="5285167"/>
          </a:xfrm>
          <a:custGeom>
            <a:avLst/>
            <a:gdLst>
              <a:gd name="connsiteX0" fmla="*/ 12858682 w 14044198"/>
              <a:gd name="connsiteY0" fmla="*/ 359487 h 6101747"/>
              <a:gd name="connsiteX1" fmla="*/ 11829982 w 14044198"/>
              <a:gd name="connsiteY1" fmla="*/ 454737 h 6101747"/>
              <a:gd name="connsiteX2" fmla="*/ 10591732 w 14044198"/>
              <a:gd name="connsiteY2" fmla="*/ 740487 h 6101747"/>
              <a:gd name="connsiteX3" fmla="*/ 9353482 w 14044198"/>
              <a:gd name="connsiteY3" fmla="*/ 1273887 h 6101747"/>
              <a:gd name="connsiteX4" fmla="*/ 8191432 w 14044198"/>
              <a:gd name="connsiteY4" fmla="*/ 1978737 h 6101747"/>
              <a:gd name="connsiteX5" fmla="*/ 7524682 w 14044198"/>
              <a:gd name="connsiteY5" fmla="*/ 2702637 h 6101747"/>
              <a:gd name="connsiteX6" fmla="*/ 6781732 w 14044198"/>
              <a:gd name="connsiteY6" fmla="*/ 2988387 h 6101747"/>
              <a:gd name="connsiteX7" fmla="*/ 5448232 w 14044198"/>
              <a:gd name="connsiteY7" fmla="*/ 3102687 h 6101747"/>
              <a:gd name="connsiteX8" fmla="*/ 4076632 w 14044198"/>
              <a:gd name="connsiteY8" fmla="*/ 2931237 h 6101747"/>
              <a:gd name="connsiteX9" fmla="*/ 2933632 w 14044198"/>
              <a:gd name="connsiteY9" fmla="*/ 2493087 h 6101747"/>
              <a:gd name="connsiteX10" fmla="*/ 2209732 w 14044198"/>
              <a:gd name="connsiteY10" fmla="*/ 2435937 h 6101747"/>
              <a:gd name="connsiteX11" fmla="*/ 1219132 w 14044198"/>
              <a:gd name="connsiteY11" fmla="*/ 2588337 h 6101747"/>
              <a:gd name="connsiteX12" fmla="*/ 876232 w 14044198"/>
              <a:gd name="connsiteY12" fmla="*/ 2702637 h 6101747"/>
              <a:gd name="connsiteX13" fmla="*/ 933382 w 14044198"/>
              <a:gd name="connsiteY13" fmla="*/ 5598237 h 6101747"/>
              <a:gd name="connsiteX14" fmla="*/ 13125382 w 14044198"/>
              <a:gd name="connsiteY14" fmla="*/ 5579187 h 6101747"/>
              <a:gd name="connsiteX15" fmla="*/ 13144432 w 14044198"/>
              <a:gd name="connsiteY15" fmla="*/ 397587 h 6101747"/>
              <a:gd name="connsiteX16" fmla="*/ 12858682 w 14044198"/>
              <a:gd name="connsiteY16" fmla="*/ 359487 h 6101747"/>
              <a:gd name="connsiteX0" fmla="*/ 12002516 w 13188032"/>
              <a:gd name="connsiteY0" fmla="*/ 359487 h 6007200"/>
              <a:gd name="connsiteX1" fmla="*/ 10973816 w 13188032"/>
              <a:gd name="connsiteY1" fmla="*/ 454737 h 6007200"/>
              <a:gd name="connsiteX2" fmla="*/ 9735566 w 13188032"/>
              <a:gd name="connsiteY2" fmla="*/ 740487 h 6007200"/>
              <a:gd name="connsiteX3" fmla="*/ 8497316 w 13188032"/>
              <a:gd name="connsiteY3" fmla="*/ 1273887 h 6007200"/>
              <a:gd name="connsiteX4" fmla="*/ 7335266 w 13188032"/>
              <a:gd name="connsiteY4" fmla="*/ 1978737 h 6007200"/>
              <a:gd name="connsiteX5" fmla="*/ 6668516 w 13188032"/>
              <a:gd name="connsiteY5" fmla="*/ 2702637 h 6007200"/>
              <a:gd name="connsiteX6" fmla="*/ 5925566 w 13188032"/>
              <a:gd name="connsiteY6" fmla="*/ 2988387 h 6007200"/>
              <a:gd name="connsiteX7" fmla="*/ 4592066 w 13188032"/>
              <a:gd name="connsiteY7" fmla="*/ 3102687 h 6007200"/>
              <a:gd name="connsiteX8" fmla="*/ 3220466 w 13188032"/>
              <a:gd name="connsiteY8" fmla="*/ 2931237 h 6007200"/>
              <a:gd name="connsiteX9" fmla="*/ 2077466 w 13188032"/>
              <a:gd name="connsiteY9" fmla="*/ 2493087 h 6007200"/>
              <a:gd name="connsiteX10" fmla="*/ 1353566 w 13188032"/>
              <a:gd name="connsiteY10" fmla="*/ 2435937 h 6007200"/>
              <a:gd name="connsiteX11" fmla="*/ 362966 w 13188032"/>
              <a:gd name="connsiteY11" fmla="*/ 2588337 h 6007200"/>
              <a:gd name="connsiteX12" fmla="*/ 20066 w 13188032"/>
              <a:gd name="connsiteY12" fmla="*/ 2702637 h 6007200"/>
              <a:gd name="connsiteX13" fmla="*/ 77216 w 13188032"/>
              <a:gd name="connsiteY13" fmla="*/ 5598237 h 6007200"/>
              <a:gd name="connsiteX14" fmla="*/ 12269216 w 13188032"/>
              <a:gd name="connsiteY14" fmla="*/ 5579187 h 6007200"/>
              <a:gd name="connsiteX15" fmla="*/ 12288266 w 13188032"/>
              <a:gd name="connsiteY15" fmla="*/ 397587 h 6007200"/>
              <a:gd name="connsiteX16" fmla="*/ 12002516 w 13188032"/>
              <a:gd name="connsiteY16" fmla="*/ 359487 h 6007200"/>
              <a:gd name="connsiteX0" fmla="*/ 12002516 w 12302257"/>
              <a:gd name="connsiteY0" fmla="*/ 359487 h 6007200"/>
              <a:gd name="connsiteX1" fmla="*/ 10973816 w 12302257"/>
              <a:gd name="connsiteY1" fmla="*/ 454737 h 6007200"/>
              <a:gd name="connsiteX2" fmla="*/ 9735566 w 12302257"/>
              <a:gd name="connsiteY2" fmla="*/ 740487 h 6007200"/>
              <a:gd name="connsiteX3" fmla="*/ 8497316 w 12302257"/>
              <a:gd name="connsiteY3" fmla="*/ 1273887 h 6007200"/>
              <a:gd name="connsiteX4" fmla="*/ 7335266 w 12302257"/>
              <a:gd name="connsiteY4" fmla="*/ 1978737 h 6007200"/>
              <a:gd name="connsiteX5" fmla="*/ 6668516 w 12302257"/>
              <a:gd name="connsiteY5" fmla="*/ 2702637 h 6007200"/>
              <a:gd name="connsiteX6" fmla="*/ 5925566 w 12302257"/>
              <a:gd name="connsiteY6" fmla="*/ 2988387 h 6007200"/>
              <a:gd name="connsiteX7" fmla="*/ 4592066 w 12302257"/>
              <a:gd name="connsiteY7" fmla="*/ 3102687 h 6007200"/>
              <a:gd name="connsiteX8" fmla="*/ 3220466 w 12302257"/>
              <a:gd name="connsiteY8" fmla="*/ 2931237 h 6007200"/>
              <a:gd name="connsiteX9" fmla="*/ 2077466 w 12302257"/>
              <a:gd name="connsiteY9" fmla="*/ 2493087 h 6007200"/>
              <a:gd name="connsiteX10" fmla="*/ 1353566 w 12302257"/>
              <a:gd name="connsiteY10" fmla="*/ 2435937 h 6007200"/>
              <a:gd name="connsiteX11" fmla="*/ 362966 w 12302257"/>
              <a:gd name="connsiteY11" fmla="*/ 2588337 h 6007200"/>
              <a:gd name="connsiteX12" fmla="*/ 20066 w 12302257"/>
              <a:gd name="connsiteY12" fmla="*/ 2702637 h 6007200"/>
              <a:gd name="connsiteX13" fmla="*/ 77216 w 12302257"/>
              <a:gd name="connsiteY13" fmla="*/ 5598237 h 6007200"/>
              <a:gd name="connsiteX14" fmla="*/ 12269216 w 12302257"/>
              <a:gd name="connsiteY14" fmla="*/ 5579187 h 6007200"/>
              <a:gd name="connsiteX15" fmla="*/ 12288266 w 12302257"/>
              <a:gd name="connsiteY15" fmla="*/ 397587 h 6007200"/>
              <a:gd name="connsiteX16" fmla="*/ 12002516 w 12302257"/>
              <a:gd name="connsiteY16" fmla="*/ 359487 h 6007200"/>
              <a:gd name="connsiteX0" fmla="*/ 12002516 w 12302257"/>
              <a:gd name="connsiteY0" fmla="*/ 359487 h 5668797"/>
              <a:gd name="connsiteX1" fmla="*/ 10973816 w 12302257"/>
              <a:gd name="connsiteY1" fmla="*/ 454737 h 5668797"/>
              <a:gd name="connsiteX2" fmla="*/ 9735566 w 12302257"/>
              <a:gd name="connsiteY2" fmla="*/ 740487 h 5668797"/>
              <a:gd name="connsiteX3" fmla="*/ 8497316 w 12302257"/>
              <a:gd name="connsiteY3" fmla="*/ 1273887 h 5668797"/>
              <a:gd name="connsiteX4" fmla="*/ 7335266 w 12302257"/>
              <a:gd name="connsiteY4" fmla="*/ 1978737 h 5668797"/>
              <a:gd name="connsiteX5" fmla="*/ 6668516 w 12302257"/>
              <a:gd name="connsiteY5" fmla="*/ 2702637 h 5668797"/>
              <a:gd name="connsiteX6" fmla="*/ 5925566 w 12302257"/>
              <a:gd name="connsiteY6" fmla="*/ 2988387 h 5668797"/>
              <a:gd name="connsiteX7" fmla="*/ 4592066 w 12302257"/>
              <a:gd name="connsiteY7" fmla="*/ 3102687 h 5668797"/>
              <a:gd name="connsiteX8" fmla="*/ 3220466 w 12302257"/>
              <a:gd name="connsiteY8" fmla="*/ 2931237 h 5668797"/>
              <a:gd name="connsiteX9" fmla="*/ 2077466 w 12302257"/>
              <a:gd name="connsiteY9" fmla="*/ 2493087 h 5668797"/>
              <a:gd name="connsiteX10" fmla="*/ 1353566 w 12302257"/>
              <a:gd name="connsiteY10" fmla="*/ 2435937 h 5668797"/>
              <a:gd name="connsiteX11" fmla="*/ 362966 w 12302257"/>
              <a:gd name="connsiteY11" fmla="*/ 2588337 h 5668797"/>
              <a:gd name="connsiteX12" fmla="*/ 20066 w 12302257"/>
              <a:gd name="connsiteY12" fmla="*/ 2702637 h 5668797"/>
              <a:gd name="connsiteX13" fmla="*/ 77216 w 12302257"/>
              <a:gd name="connsiteY13" fmla="*/ 5598237 h 5668797"/>
              <a:gd name="connsiteX14" fmla="*/ 12269216 w 12302257"/>
              <a:gd name="connsiteY14" fmla="*/ 5579187 h 5668797"/>
              <a:gd name="connsiteX15" fmla="*/ 12288266 w 12302257"/>
              <a:gd name="connsiteY15" fmla="*/ 397587 h 5668797"/>
              <a:gd name="connsiteX16" fmla="*/ 12002516 w 12302257"/>
              <a:gd name="connsiteY16" fmla="*/ 359487 h 5668797"/>
              <a:gd name="connsiteX0" fmla="*/ 12288266 w 12378876"/>
              <a:gd name="connsiteY0" fmla="*/ 377507 h 5648717"/>
              <a:gd name="connsiteX1" fmla="*/ 10973816 w 12378876"/>
              <a:gd name="connsiteY1" fmla="*/ 434657 h 5648717"/>
              <a:gd name="connsiteX2" fmla="*/ 9735566 w 12378876"/>
              <a:gd name="connsiteY2" fmla="*/ 720407 h 5648717"/>
              <a:gd name="connsiteX3" fmla="*/ 8497316 w 12378876"/>
              <a:gd name="connsiteY3" fmla="*/ 1253807 h 5648717"/>
              <a:gd name="connsiteX4" fmla="*/ 7335266 w 12378876"/>
              <a:gd name="connsiteY4" fmla="*/ 1958657 h 5648717"/>
              <a:gd name="connsiteX5" fmla="*/ 6668516 w 12378876"/>
              <a:gd name="connsiteY5" fmla="*/ 2682557 h 5648717"/>
              <a:gd name="connsiteX6" fmla="*/ 5925566 w 12378876"/>
              <a:gd name="connsiteY6" fmla="*/ 2968307 h 5648717"/>
              <a:gd name="connsiteX7" fmla="*/ 4592066 w 12378876"/>
              <a:gd name="connsiteY7" fmla="*/ 3082607 h 5648717"/>
              <a:gd name="connsiteX8" fmla="*/ 3220466 w 12378876"/>
              <a:gd name="connsiteY8" fmla="*/ 2911157 h 5648717"/>
              <a:gd name="connsiteX9" fmla="*/ 2077466 w 12378876"/>
              <a:gd name="connsiteY9" fmla="*/ 2473007 h 5648717"/>
              <a:gd name="connsiteX10" fmla="*/ 1353566 w 12378876"/>
              <a:gd name="connsiteY10" fmla="*/ 2415857 h 5648717"/>
              <a:gd name="connsiteX11" fmla="*/ 362966 w 12378876"/>
              <a:gd name="connsiteY11" fmla="*/ 2568257 h 5648717"/>
              <a:gd name="connsiteX12" fmla="*/ 20066 w 12378876"/>
              <a:gd name="connsiteY12" fmla="*/ 2682557 h 5648717"/>
              <a:gd name="connsiteX13" fmla="*/ 77216 w 12378876"/>
              <a:gd name="connsiteY13" fmla="*/ 5578157 h 5648717"/>
              <a:gd name="connsiteX14" fmla="*/ 12269216 w 12378876"/>
              <a:gd name="connsiteY14" fmla="*/ 5559107 h 5648717"/>
              <a:gd name="connsiteX15" fmla="*/ 12288266 w 12378876"/>
              <a:gd name="connsiteY15" fmla="*/ 377507 h 564871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362966 w 12295754"/>
              <a:gd name="connsiteY11" fmla="*/ 2204707 h 5285167"/>
              <a:gd name="connsiteX12" fmla="*/ 20066 w 12295754"/>
              <a:gd name="connsiteY12" fmla="*/ 2319007 h 5285167"/>
              <a:gd name="connsiteX13" fmla="*/ 77216 w 12295754"/>
              <a:gd name="connsiteY13" fmla="*/ 5214607 h 5285167"/>
              <a:gd name="connsiteX14" fmla="*/ 12269216 w 12295754"/>
              <a:gd name="connsiteY14" fmla="*/ 5195557 h 5285167"/>
              <a:gd name="connsiteX15" fmla="*/ 12288266 w 12295754"/>
              <a:gd name="connsiteY15" fmla="*/ 13957 h 5285167"/>
              <a:gd name="connsiteX0" fmla="*/ 12288266 w 12295754"/>
              <a:gd name="connsiteY0" fmla="*/ 13957 h 5285167"/>
              <a:gd name="connsiteX1" fmla="*/ 10973816 w 12295754"/>
              <a:gd name="connsiteY1" fmla="*/ 71107 h 5285167"/>
              <a:gd name="connsiteX2" fmla="*/ 9735566 w 12295754"/>
              <a:gd name="connsiteY2" fmla="*/ 356857 h 5285167"/>
              <a:gd name="connsiteX3" fmla="*/ 8497316 w 12295754"/>
              <a:gd name="connsiteY3" fmla="*/ 890257 h 5285167"/>
              <a:gd name="connsiteX4" fmla="*/ 7335266 w 12295754"/>
              <a:gd name="connsiteY4" fmla="*/ 1595107 h 5285167"/>
              <a:gd name="connsiteX5" fmla="*/ 6668516 w 12295754"/>
              <a:gd name="connsiteY5" fmla="*/ 2319007 h 5285167"/>
              <a:gd name="connsiteX6" fmla="*/ 5925566 w 12295754"/>
              <a:gd name="connsiteY6" fmla="*/ 2604757 h 5285167"/>
              <a:gd name="connsiteX7" fmla="*/ 4592066 w 12295754"/>
              <a:gd name="connsiteY7" fmla="*/ 2719057 h 5285167"/>
              <a:gd name="connsiteX8" fmla="*/ 3220466 w 12295754"/>
              <a:gd name="connsiteY8" fmla="*/ 2547607 h 5285167"/>
              <a:gd name="connsiteX9" fmla="*/ 2077466 w 12295754"/>
              <a:gd name="connsiteY9" fmla="*/ 2109457 h 5285167"/>
              <a:gd name="connsiteX10" fmla="*/ 1353566 w 12295754"/>
              <a:gd name="connsiteY10" fmla="*/ 2052307 h 5285167"/>
              <a:gd name="connsiteX11" fmla="*/ 20066 w 12295754"/>
              <a:gd name="connsiteY11" fmla="*/ 2319007 h 5285167"/>
              <a:gd name="connsiteX12" fmla="*/ 77216 w 12295754"/>
              <a:gd name="connsiteY12" fmla="*/ 5214607 h 5285167"/>
              <a:gd name="connsiteX13" fmla="*/ 12269216 w 12295754"/>
              <a:gd name="connsiteY13" fmla="*/ 5195557 h 5285167"/>
              <a:gd name="connsiteX14" fmla="*/ 12288266 w 12295754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366151 w 12326639"/>
              <a:gd name="connsiteY4" fmla="*/ 15951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61401 w 12326639"/>
              <a:gd name="connsiteY4" fmla="*/ 161415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  <a:gd name="connsiteX0" fmla="*/ 12319151 w 12326639"/>
              <a:gd name="connsiteY0" fmla="*/ 13957 h 5285167"/>
              <a:gd name="connsiteX1" fmla="*/ 11004701 w 12326639"/>
              <a:gd name="connsiteY1" fmla="*/ 71107 h 5285167"/>
              <a:gd name="connsiteX2" fmla="*/ 9766451 w 12326639"/>
              <a:gd name="connsiteY2" fmla="*/ 356857 h 5285167"/>
              <a:gd name="connsiteX3" fmla="*/ 8528201 w 12326639"/>
              <a:gd name="connsiteY3" fmla="*/ 890257 h 5285167"/>
              <a:gd name="connsiteX4" fmla="*/ 7480451 w 12326639"/>
              <a:gd name="connsiteY4" fmla="*/ 1671307 h 5285167"/>
              <a:gd name="connsiteX5" fmla="*/ 6699401 w 12326639"/>
              <a:gd name="connsiteY5" fmla="*/ 2319007 h 5285167"/>
              <a:gd name="connsiteX6" fmla="*/ 5956451 w 12326639"/>
              <a:gd name="connsiteY6" fmla="*/ 2604757 h 5285167"/>
              <a:gd name="connsiteX7" fmla="*/ 4622951 w 12326639"/>
              <a:gd name="connsiteY7" fmla="*/ 2719057 h 5285167"/>
              <a:gd name="connsiteX8" fmla="*/ 3251351 w 12326639"/>
              <a:gd name="connsiteY8" fmla="*/ 2547607 h 5285167"/>
              <a:gd name="connsiteX9" fmla="*/ 2108351 w 12326639"/>
              <a:gd name="connsiteY9" fmla="*/ 2109457 h 5285167"/>
              <a:gd name="connsiteX10" fmla="*/ 1384451 w 12326639"/>
              <a:gd name="connsiteY10" fmla="*/ 2052307 h 5285167"/>
              <a:gd name="connsiteX11" fmla="*/ 50951 w 12326639"/>
              <a:gd name="connsiteY11" fmla="*/ 2319007 h 5285167"/>
              <a:gd name="connsiteX12" fmla="*/ 108101 w 12326639"/>
              <a:gd name="connsiteY12" fmla="*/ 5214607 h 5285167"/>
              <a:gd name="connsiteX13" fmla="*/ 12300101 w 12326639"/>
              <a:gd name="connsiteY13" fmla="*/ 5195557 h 5285167"/>
              <a:gd name="connsiteX14" fmla="*/ 12319151 w 12326639"/>
              <a:gd name="connsiteY14" fmla="*/ 13957 h 52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6639" h="5285167">
                <a:moveTo>
                  <a:pt x="12319151" y="13957"/>
                </a:moveTo>
                <a:cubicBezTo>
                  <a:pt x="12293751" y="-20968"/>
                  <a:pt x="11430151" y="13957"/>
                  <a:pt x="11004701" y="71107"/>
                </a:cubicBezTo>
                <a:cubicBezTo>
                  <a:pt x="10579251" y="128257"/>
                  <a:pt x="10179201" y="220332"/>
                  <a:pt x="9766451" y="356857"/>
                </a:cubicBezTo>
                <a:cubicBezTo>
                  <a:pt x="9353701" y="493382"/>
                  <a:pt x="8909201" y="671182"/>
                  <a:pt x="8528201" y="890257"/>
                </a:cubicBezTo>
                <a:cubicBezTo>
                  <a:pt x="8147201" y="1109332"/>
                  <a:pt x="7785251" y="1433182"/>
                  <a:pt x="7480451" y="1671307"/>
                </a:cubicBezTo>
                <a:cubicBezTo>
                  <a:pt x="7175651" y="1909432"/>
                  <a:pt x="6953401" y="2163432"/>
                  <a:pt x="6699401" y="2319007"/>
                </a:cubicBezTo>
                <a:cubicBezTo>
                  <a:pt x="6445401" y="2474582"/>
                  <a:pt x="6302526" y="2538082"/>
                  <a:pt x="5956451" y="2604757"/>
                </a:cubicBezTo>
                <a:cubicBezTo>
                  <a:pt x="5610376" y="2671432"/>
                  <a:pt x="5073801" y="2728582"/>
                  <a:pt x="4622951" y="2719057"/>
                </a:cubicBezTo>
                <a:cubicBezTo>
                  <a:pt x="4172101" y="2709532"/>
                  <a:pt x="3670451" y="2649207"/>
                  <a:pt x="3251351" y="2547607"/>
                </a:cubicBezTo>
                <a:cubicBezTo>
                  <a:pt x="2832251" y="2446007"/>
                  <a:pt x="2419501" y="2192007"/>
                  <a:pt x="2108351" y="2109457"/>
                </a:cubicBezTo>
                <a:cubicBezTo>
                  <a:pt x="1797201" y="2026907"/>
                  <a:pt x="1727351" y="2017382"/>
                  <a:pt x="1384451" y="2052307"/>
                </a:cubicBezTo>
                <a:cubicBezTo>
                  <a:pt x="1041551" y="2087232"/>
                  <a:pt x="168426" y="2230107"/>
                  <a:pt x="50951" y="2319007"/>
                </a:cubicBezTo>
                <a:cubicBezTo>
                  <a:pt x="-66524" y="2407907"/>
                  <a:pt x="47776" y="5059032"/>
                  <a:pt x="108101" y="5214607"/>
                </a:cubicBezTo>
                <a:cubicBezTo>
                  <a:pt x="168426" y="5370182"/>
                  <a:pt x="10169676" y="5224132"/>
                  <a:pt x="12300101" y="5195557"/>
                </a:cubicBezTo>
                <a:cubicBezTo>
                  <a:pt x="12296926" y="4766932"/>
                  <a:pt x="12344551" y="48882"/>
                  <a:pt x="12319151" y="13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1E7844-9E53-B643-B5CF-9B066155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FF21D4-35CE-D144-AAC1-A577F1888CCB}"/>
              </a:ext>
            </a:extLst>
          </p:cNvPr>
          <p:cNvSpPr txBox="1"/>
          <p:nvPr/>
        </p:nvSpPr>
        <p:spPr>
          <a:xfrm>
            <a:off x="1835711" y="394980"/>
            <a:ext cx="953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2. Đề xuất với người thân những việc nên làm để phòng tránh ngộ độc qua đường ăn uống.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D02B6B3-C19C-ED40-B51A-E6491F95ECFB}"/>
              </a:ext>
            </a:extLst>
          </p:cNvPr>
          <p:cNvSpPr/>
          <p:nvPr/>
        </p:nvSpPr>
        <p:spPr>
          <a:xfrm rot="21264253">
            <a:off x="6838555" y="2021912"/>
            <a:ext cx="8758545" cy="64871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FE4018E-DA11-AC4E-A5C8-1F12C7AC1E7B}"/>
              </a:ext>
            </a:extLst>
          </p:cNvPr>
          <p:cNvGrpSpPr/>
          <p:nvPr/>
        </p:nvGrpSpPr>
        <p:grpSpPr>
          <a:xfrm>
            <a:off x="7175702" y="872033"/>
            <a:ext cx="5417687" cy="6094898"/>
            <a:chOff x="7175702" y="872033"/>
            <a:chExt cx="5417687" cy="60948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7B2CF25-39FA-1549-9C8D-4CE98681A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566" b="93603" l="9470" r="89773">
                          <a14:foregroundMark x1="17424" y1="42256" x2="21023" y2="60269"/>
                          <a14:foregroundMark x1="21023" y1="59933" x2="28788" y2="58418"/>
                          <a14:foregroundMark x1="28788" y1="58418" x2="43371" y2="47980"/>
                          <a14:foregroundMark x1="43371" y1="47980" x2="61932" y2="17172"/>
                          <a14:foregroundMark x1="61932" y1="17003" x2="63636" y2="34343"/>
                          <a14:foregroundMark x1="63636" y1="34343" x2="68750" y2="51347"/>
                          <a14:foregroundMark x1="68750" y1="49663" x2="69318" y2="34848"/>
                          <a14:foregroundMark x1="69318" y1="34848" x2="81439" y2="15320"/>
                          <a14:foregroundMark x1="81439" y1="15320" x2="77273" y2="11111"/>
                          <a14:foregroundMark x1="77273" y1="10774" x2="41288" y2="10269"/>
                          <a14:foregroundMark x1="41288" y1="10269" x2="35038" y2="19192"/>
                          <a14:foregroundMark x1="35038" y1="19192" x2="36932" y2="37542"/>
                          <a14:foregroundMark x1="36932" y1="37542" x2="37121" y2="37710"/>
                          <a14:foregroundMark x1="37121" y1="37542" x2="61174" y2="57744"/>
                          <a14:foregroundMark x1="61174" y1="57744" x2="67614" y2="63636"/>
                          <a14:foregroundMark x1="67614" y1="63636" x2="79924" y2="60774"/>
                          <a14:foregroundMark x1="63068" y1="8081" x2="38826" y2="6902"/>
                          <a14:foregroundMark x1="13826" y1="90909" x2="13826" y2="90909"/>
                          <a14:foregroundMark x1="25568" y1="93603" x2="25568" y2="93603"/>
                          <a14:foregroundMark x1="13447" y1="92256" x2="13447" y2="92256"/>
                          <a14:foregroundMark x1="15720" y1="91414" x2="12121" y2="91751"/>
                        </a14:backgroundRemoval>
                      </a14:imgEffect>
                      <a14:imgEffect>
                        <a14:sharpenSoften amount="48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75702" y="872033"/>
              <a:ext cx="5417687" cy="609489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7E71E50-42DA-8541-A2EF-1B6D01D0934F}"/>
                </a:ext>
              </a:extLst>
            </p:cNvPr>
            <p:cNvCxnSpPr>
              <a:cxnSpLocks/>
            </p:cNvCxnSpPr>
            <p:nvPr/>
          </p:nvCxnSpPr>
          <p:spPr>
            <a:xfrm>
              <a:off x="9023553" y="1098315"/>
              <a:ext cx="2939764" cy="3026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1BD331E-E72B-ED43-9D20-2D9BBFC33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9141" y="1098315"/>
              <a:ext cx="400050" cy="2945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E9690B3-2490-E045-A7C9-456616BFC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69844" y="1403231"/>
              <a:ext cx="393476" cy="3441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833E7FB-FB50-724E-A188-6FE5B507CDAF}"/>
                </a:ext>
              </a:extLst>
            </p:cNvPr>
            <p:cNvCxnSpPr>
              <a:cxnSpLocks/>
            </p:cNvCxnSpPr>
            <p:nvPr/>
          </p:nvCxnSpPr>
          <p:spPr>
            <a:xfrm>
              <a:off x="9150247" y="4589345"/>
              <a:ext cx="2419597" cy="25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0198D2E-3A8A-5544-8285-17B855FB0D87}"/>
              </a:ext>
            </a:extLst>
          </p:cNvPr>
          <p:cNvGrpSpPr/>
          <p:nvPr/>
        </p:nvGrpSpPr>
        <p:grpSpPr>
          <a:xfrm>
            <a:off x="668898" y="1787323"/>
            <a:ext cx="6424651" cy="3534218"/>
            <a:chOff x="216368" y="385785"/>
            <a:chExt cx="8412643" cy="35342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3A072B4-09FE-024D-B269-1863D06F9614}"/>
                </a:ext>
              </a:extLst>
            </p:cNvPr>
            <p:cNvGrpSpPr/>
            <p:nvPr/>
          </p:nvGrpSpPr>
          <p:grpSpPr>
            <a:xfrm>
              <a:off x="216368" y="385785"/>
              <a:ext cx="8412643" cy="3534218"/>
              <a:chOff x="407576" y="1356061"/>
              <a:chExt cx="10884144" cy="5517485"/>
            </a:xfrm>
          </p:grpSpPr>
          <p:sp>
            <p:nvSpPr>
              <p:cNvPr id="34" name="Cloud 33">
                <a:extLst>
                  <a:ext uri="{FF2B5EF4-FFF2-40B4-BE49-F238E27FC236}">
                    <a16:creationId xmlns:a16="http://schemas.microsoft.com/office/drawing/2014/main" xmlns="" id="{2A69091C-C2FE-C04C-8DBB-01598EBEBB8B}"/>
                  </a:ext>
                </a:extLst>
              </p:cNvPr>
              <p:cNvSpPr/>
              <p:nvPr/>
            </p:nvSpPr>
            <p:spPr>
              <a:xfrm>
                <a:off x="1563470" y="1356061"/>
                <a:ext cx="9144001" cy="4206972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  <p:sp>
            <p:nvSpPr>
              <p:cNvPr id="35" name="Cloud 34">
                <a:extLst>
                  <a:ext uri="{FF2B5EF4-FFF2-40B4-BE49-F238E27FC236}">
                    <a16:creationId xmlns:a16="http://schemas.microsoft.com/office/drawing/2014/main" xmlns="" id="{49E824BF-B0E7-C043-893C-99326892E8D7}"/>
                  </a:ext>
                </a:extLst>
              </p:cNvPr>
              <p:cNvSpPr/>
              <p:nvPr/>
            </p:nvSpPr>
            <p:spPr>
              <a:xfrm>
                <a:off x="1233320" y="1386259"/>
                <a:ext cx="10058400" cy="5487287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40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A50918F9-6AC5-5B40-8D74-0A52471D7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8614F47-752B-E344-AD8F-89D646DE2B67}"/>
                </a:ext>
              </a:extLst>
            </p:cNvPr>
            <p:cNvSpPr txBox="1"/>
            <p:nvPr/>
          </p:nvSpPr>
          <p:spPr>
            <a:xfrm>
              <a:off x="1955125" y="993939"/>
              <a:ext cx="620818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“Ăn chín, uống sôi”; cất giữ bảo quản thức ăn, đồ dùng,… đúng cách và sử dụng thuốc theo chỉ dẫn của bác sĩ.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55" y="665018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10" y="2216727"/>
            <a:ext cx="94115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+mj-lt"/>
              </a:rPr>
              <a:t>- Kể </a:t>
            </a:r>
            <a:r>
              <a:rPr lang="vi-VN" sz="2400" dirty="0" smtClean="0">
                <a:latin typeface="+mj-lt"/>
              </a:rPr>
              <a:t>được một số đồ dùng, thức ăn, đồ uống nếu không được cất giữ, bảo quản cẩn thận có thể gây ngộ độc.</a:t>
            </a:r>
          </a:p>
          <a:p>
            <a:r>
              <a:rPr lang="vi-VN" sz="2400" dirty="0" smtClean="0">
                <a:latin typeface="+mj-lt"/>
              </a:rPr>
              <a:t>- Thu thập thông tin có thể gây ngộ độc và đề xuất được những việc làm để phòng tránh ngộ độc qua đường ăn uống.</a:t>
            </a:r>
          </a:p>
          <a:p>
            <a:r>
              <a:rPr lang="vi-VN" sz="2400" dirty="0" smtClean="0">
                <a:latin typeface="+mj-lt"/>
              </a:rPr>
              <a:t>- Biết cách xử lí những tình huống đơn giản khi bản thân hoặc người nhà bị ngộ độc.</a:t>
            </a:r>
          </a:p>
          <a:p>
            <a:r>
              <a:rPr lang="vi-VN" sz="2400" dirty="0" smtClean="0">
                <a:latin typeface="+mj-lt"/>
              </a:rPr>
              <a:t>- Năng lực giao tiếp, hợp tác, năng lực giải quyết vấn đề và sáng tạo.</a:t>
            </a:r>
          </a:p>
          <a:p>
            <a:r>
              <a:rPr lang="vi-VN" sz="2400" dirty="0" smtClean="0">
                <a:latin typeface="+mj-lt"/>
              </a:rPr>
              <a:t>- Có ý thức phòng tránh ngộ độc, tuyên truyền và hướng dẫn người khác biết cách phòng chống ngộ độc qua đường ăn uống</a:t>
            </a:r>
            <a:r>
              <a:rPr lang="vi-VN" dirty="0" smtClean="0"/>
              <a:t>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577AA-4AB8-324A-B690-1FE49D70A6BF}"/>
              </a:ext>
            </a:extLst>
          </p:cNvPr>
          <p:cNvSpPr/>
          <p:nvPr/>
        </p:nvSpPr>
        <p:spPr>
          <a:xfrm>
            <a:off x="94592" y="2519659"/>
            <a:ext cx="8381603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từng thấy ai bị ngộ độc chưa?</a:t>
            </a:r>
          </a:p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người đó bị ngộ độc?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B2AB45-248A-6D42-8637-CF4CCF3A7F03}"/>
              </a:ext>
            </a:extLst>
          </p:cNvPr>
          <p:cNvGrpSpPr/>
          <p:nvPr/>
        </p:nvGrpSpPr>
        <p:grpSpPr>
          <a:xfrm>
            <a:off x="8476195" y="1344131"/>
            <a:ext cx="3529190" cy="4177439"/>
            <a:chOff x="8046892" y="709941"/>
            <a:chExt cx="3529190" cy="41774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F30EB7D-4379-0844-B9F6-3AD448842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94" t="1788" r="1624" b="256"/>
            <a:stretch/>
          </p:blipFill>
          <p:spPr>
            <a:xfrm>
              <a:off x="8046892" y="709942"/>
              <a:ext cx="3529190" cy="4177438"/>
            </a:xfrm>
            <a:prstGeom prst="round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D6D5C98D-14F6-9F40-B654-AA26D7BF07BD}"/>
                </a:ext>
              </a:extLst>
            </p:cNvPr>
            <p:cNvSpPr/>
            <p:nvPr/>
          </p:nvSpPr>
          <p:spPr>
            <a:xfrm>
              <a:off x="8046892" y="709941"/>
              <a:ext cx="3529190" cy="4146305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98" y="2147370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794DCB-BF5D-6944-B98E-D1530631DF23}"/>
              </a:ext>
            </a:extLst>
          </p:cNvPr>
          <p:cNvSpPr/>
          <p:nvPr/>
        </p:nvSpPr>
        <p:spPr>
          <a:xfrm>
            <a:off x="936577" y="2281108"/>
            <a:ext cx="2302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lí do gây ngộ độc qua đường ăn uống.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xmlns="" id="{CE307A3B-10F6-984B-85A1-E2307E16BCE9}"/>
              </a:ext>
            </a:extLst>
          </p:cNvPr>
          <p:cNvSpPr/>
          <p:nvPr/>
        </p:nvSpPr>
        <p:spPr>
          <a:xfrm rot="5400000" flipH="1">
            <a:off x="1019653" y="-1033337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C234EE-00BD-1F45-903D-776779BCD803}"/>
              </a:ext>
            </a:extLst>
          </p:cNvPr>
          <p:cNvSpPr txBox="1"/>
          <p:nvPr/>
        </p:nvSpPr>
        <p:spPr>
          <a:xfrm>
            <a:off x="192756" y="-130610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EFCDF3-1765-A048-98E6-2CFAF3FEF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9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29" y="1"/>
            <a:ext cx="8702706" cy="683871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040">
            <a:extLst>
              <a:ext uri="{FF2B5EF4-FFF2-40B4-BE49-F238E27FC236}">
                <a16:creationId xmlns:a16="http://schemas.microsoft.com/office/drawing/2014/main" xmlns="" id="{0992865C-EFC3-E64F-B531-DBA0DAB5B9DC}"/>
              </a:ext>
            </a:extLst>
          </p:cNvPr>
          <p:cNvGrpSpPr/>
          <p:nvPr/>
        </p:nvGrpSpPr>
        <p:grpSpPr>
          <a:xfrm>
            <a:off x="7257839" y="3757613"/>
            <a:ext cx="4846851" cy="2985935"/>
            <a:chOff x="7257839" y="3757613"/>
            <a:chExt cx="4846851" cy="2985935"/>
          </a:xfrm>
        </p:grpSpPr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xmlns="" id="{AA111743-753A-3D49-9E0A-858EA1E181A9}"/>
                </a:ext>
              </a:extLst>
            </p:cNvPr>
            <p:cNvGrpSpPr/>
            <p:nvPr/>
          </p:nvGrpSpPr>
          <p:grpSpPr>
            <a:xfrm>
              <a:off x="7257839" y="3865981"/>
              <a:ext cx="4846851" cy="2877567"/>
              <a:chOff x="7257839" y="3865981"/>
              <a:chExt cx="4846851" cy="287756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xmlns="" id="{C6BB38C7-E30A-0E44-9A7D-006995505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49000"/>
                        </a14:imgEffect>
                        <a14:imgEffect>
                          <a14:brightnessContrast brigh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57839" y="3865981"/>
                <a:ext cx="4846851" cy="2877567"/>
              </a:xfrm>
              <a:prstGeom prst="roundRect">
                <a:avLst/>
              </a:prstGeom>
            </p:spPr>
          </p:pic>
          <p:sp>
            <p:nvSpPr>
              <p:cNvPr id="1038" name="Freeform 1037">
                <a:extLst>
                  <a:ext uri="{FF2B5EF4-FFF2-40B4-BE49-F238E27FC236}">
                    <a16:creationId xmlns:a16="http://schemas.microsoft.com/office/drawing/2014/main" xmlns="" id="{A179C80B-687B-4049-97DF-2E83FC43FD63}"/>
                  </a:ext>
                </a:extLst>
              </p:cNvPr>
              <p:cNvSpPr/>
              <p:nvPr/>
            </p:nvSpPr>
            <p:spPr>
              <a:xfrm>
                <a:off x="7639705" y="4583875"/>
                <a:ext cx="1115196" cy="488003"/>
              </a:xfrm>
              <a:custGeom>
                <a:avLst/>
                <a:gdLst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344385 w 1095318"/>
                  <a:gd name="connsiteY3" fmla="*/ 403761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85008 w 1095318"/>
                  <a:gd name="connsiteY2" fmla="*/ 391886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095318"/>
                  <a:gd name="connsiteY0" fmla="*/ 0 h 494365"/>
                  <a:gd name="connsiteX1" fmla="*/ 0 w 1095318"/>
                  <a:gd name="connsiteY1" fmla="*/ 0 h 494365"/>
                  <a:gd name="connsiteX2" fmla="*/ 23751 w 1095318"/>
                  <a:gd name="connsiteY2" fmla="*/ 403761 h 494365"/>
                  <a:gd name="connsiteX3" fmla="*/ 166255 w 1095318"/>
                  <a:gd name="connsiteY3" fmla="*/ 463138 h 494365"/>
                  <a:gd name="connsiteX4" fmla="*/ 510639 w 1095318"/>
                  <a:gd name="connsiteY4" fmla="*/ 415637 h 494365"/>
                  <a:gd name="connsiteX5" fmla="*/ 593767 w 1095318"/>
                  <a:gd name="connsiteY5" fmla="*/ 427512 h 494365"/>
                  <a:gd name="connsiteX6" fmla="*/ 866899 w 1095318"/>
                  <a:gd name="connsiteY6" fmla="*/ 439387 h 494365"/>
                  <a:gd name="connsiteX7" fmla="*/ 914400 w 1095318"/>
                  <a:gd name="connsiteY7" fmla="*/ 486889 h 494365"/>
                  <a:gd name="connsiteX8" fmla="*/ 938151 w 1095318"/>
                  <a:gd name="connsiteY8" fmla="*/ 415637 h 494365"/>
                  <a:gd name="connsiteX9" fmla="*/ 973777 w 1095318"/>
                  <a:gd name="connsiteY9" fmla="*/ 391886 h 494365"/>
                  <a:gd name="connsiteX10" fmla="*/ 1068780 w 1095318"/>
                  <a:gd name="connsiteY10" fmla="*/ 285008 h 494365"/>
                  <a:gd name="connsiteX11" fmla="*/ 1080655 w 1095318"/>
                  <a:gd name="connsiteY11" fmla="*/ 106878 h 494365"/>
                  <a:gd name="connsiteX12" fmla="*/ 1056904 w 1095318"/>
                  <a:gd name="connsiteY12" fmla="*/ 71252 h 494365"/>
                  <a:gd name="connsiteX13" fmla="*/ 1009403 w 1095318"/>
                  <a:gd name="connsiteY13" fmla="*/ 11876 h 494365"/>
                  <a:gd name="connsiteX14" fmla="*/ 0 w 1095318"/>
                  <a:gd name="connsiteY14" fmla="*/ 0 h 494365"/>
                  <a:gd name="connsiteX0" fmla="*/ 0 w 1101333"/>
                  <a:gd name="connsiteY0" fmla="*/ 12031 h 494365"/>
                  <a:gd name="connsiteX1" fmla="*/ 6015 w 1101333"/>
                  <a:gd name="connsiteY1" fmla="*/ 0 h 494365"/>
                  <a:gd name="connsiteX2" fmla="*/ 29766 w 1101333"/>
                  <a:gd name="connsiteY2" fmla="*/ 403761 h 494365"/>
                  <a:gd name="connsiteX3" fmla="*/ 172270 w 1101333"/>
                  <a:gd name="connsiteY3" fmla="*/ 463138 h 494365"/>
                  <a:gd name="connsiteX4" fmla="*/ 516654 w 1101333"/>
                  <a:gd name="connsiteY4" fmla="*/ 415637 h 494365"/>
                  <a:gd name="connsiteX5" fmla="*/ 599782 w 1101333"/>
                  <a:gd name="connsiteY5" fmla="*/ 427512 h 494365"/>
                  <a:gd name="connsiteX6" fmla="*/ 872914 w 1101333"/>
                  <a:gd name="connsiteY6" fmla="*/ 439387 h 494365"/>
                  <a:gd name="connsiteX7" fmla="*/ 920415 w 1101333"/>
                  <a:gd name="connsiteY7" fmla="*/ 486889 h 494365"/>
                  <a:gd name="connsiteX8" fmla="*/ 944166 w 1101333"/>
                  <a:gd name="connsiteY8" fmla="*/ 415637 h 494365"/>
                  <a:gd name="connsiteX9" fmla="*/ 979792 w 1101333"/>
                  <a:gd name="connsiteY9" fmla="*/ 391886 h 494365"/>
                  <a:gd name="connsiteX10" fmla="*/ 1074795 w 1101333"/>
                  <a:gd name="connsiteY10" fmla="*/ 285008 h 494365"/>
                  <a:gd name="connsiteX11" fmla="*/ 1086670 w 1101333"/>
                  <a:gd name="connsiteY11" fmla="*/ 106878 h 494365"/>
                  <a:gd name="connsiteX12" fmla="*/ 1062919 w 1101333"/>
                  <a:gd name="connsiteY12" fmla="*/ 71252 h 494365"/>
                  <a:gd name="connsiteX13" fmla="*/ 1015418 w 1101333"/>
                  <a:gd name="connsiteY13" fmla="*/ 11876 h 494365"/>
                  <a:gd name="connsiteX14" fmla="*/ 0 w 1101333"/>
                  <a:gd name="connsiteY14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613645 w 1115196"/>
                  <a:gd name="connsiteY6" fmla="*/ 427512 h 494365"/>
                  <a:gd name="connsiteX7" fmla="*/ 886777 w 1115196"/>
                  <a:gd name="connsiteY7" fmla="*/ 439387 h 494365"/>
                  <a:gd name="connsiteX8" fmla="*/ 934278 w 1115196"/>
                  <a:gd name="connsiteY8" fmla="*/ 486889 h 494365"/>
                  <a:gd name="connsiteX9" fmla="*/ 958029 w 1115196"/>
                  <a:gd name="connsiteY9" fmla="*/ 415637 h 494365"/>
                  <a:gd name="connsiteX10" fmla="*/ 993655 w 1115196"/>
                  <a:gd name="connsiteY10" fmla="*/ 391886 h 494365"/>
                  <a:gd name="connsiteX11" fmla="*/ 1088658 w 1115196"/>
                  <a:gd name="connsiteY11" fmla="*/ 285008 h 494365"/>
                  <a:gd name="connsiteX12" fmla="*/ 1100533 w 1115196"/>
                  <a:gd name="connsiteY12" fmla="*/ 106878 h 494365"/>
                  <a:gd name="connsiteX13" fmla="*/ 1076782 w 1115196"/>
                  <a:gd name="connsiteY13" fmla="*/ 71252 h 494365"/>
                  <a:gd name="connsiteX14" fmla="*/ 1029281 w 1115196"/>
                  <a:gd name="connsiteY14" fmla="*/ 11876 h 494365"/>
                  <a:gd name="connsiteX15" fmla="*/ 13863 w 1115196"/>
                  <a:gd name="connsiteY15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530517 w 1115196"/>
                  <a:gd name="connsiteY5" fmla="*/ 41563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365"/>
                  <a:gd name="connsiteX1" fmla="*/ 19878 w 1115196"/>
                  <a:gd name="connsiteY1" fmla="*/ 0 h 494365"/>
                  <a:gd name="connsiteX2" fmla="*/ 348 w 1115196"/>
                  <a:gd name="connsiteY2" fmla="*/ 138520 h 494365"/>
                  <a:gd name="connsiteX3" fmla="*/ 43629 w 1115196"/>
                  <a:gd name="connsiteY3" fmla="*/ 403761 h 494365"/>
                  <a:gd name="connsiteX4" fmla="*/ 186133 w 1115196"/>
                  <a:gd name="connsiteY4" fmla="*/ 463138 h 494365"/>
                  <a:gd name="connsiteX5" fmla="*/ 464344 w 1115196"/>
                  <a:gd name="connsiteY5" fmla="*/ 487827 h 494365"/>
                  <a:gd name="connsiteX6" fmla="*/ 577863 w 1115196"/>
                  <a:gd name="connsiteY6" fmla="*/ 475404 h 494365"/>
                  <a:gd name="connsiteX7" fmla="*/ 613645 w 1115196"/>
                  <a:gd name="connsiteY7" fmla="*/ 427512 h 494365"/>
                  <a:gd name="connsiteX8" fmla="*/ 886777 w 1115196"/>
                  <a:gd name="connsiteY8" fmla="*/ 439387 h 494365"/>
                  <a:gd name="connsiteX9" fmla="*/ 934278 w 1115196"/>
                  <a:gd name="connsiteY9" fmla="*/ 486889 h 494365"/>
                  <a:gd name="connsiteX10" fmla="*/ 958029 w 1115196"/>
                  <a:gd name="connsiteY10" fmla="*/ 415637 h 494365"/>
                  <a:gd name="connsiteX11" fmla="*/ 993655 w 1115196"/>
                  <a:gd name="connsiteY11" fmla="*/ 391886 h 494365"/>
                  <a:gd name="connsiteX12" fmla="*/ 1088658 w 1115196"/>
                  <a:gd name="connsiteY12" fmla="*/ 285008 h 494365"/>
                  <a:gd name="connsiteX13" fmla="*/ 1100533 w 1115196"/>
                  <a:gd name="connsiteY13" fmla="*/ 106878 h 494365"/>
                  <a:gd name="connsiteX14" fmla="*/ 1076782 w 1115196"/>
                  <a:gd name="connsiteY14" fmla="*/ 71252 h 494365"/>
                  <a:gd name="connsiteX15" fmla="*/ 1029281 w 1115196"/>
                  <a:gd name="connsiteY15" fmla="*/ 11876 h 494365"/>
                  <a:gd name="connsiteX16" fmla="*/ 13863 w 1115196"/>
                  <a:gd name="connsiteY16" fmla="*/ 12031 h 494365"/>
                  <a:gd name="connsiteX0" fmla="*/ 13863 w 1115196"/>
                  <a:gd name="connsiteY0" fmla="*/ 12031 h 494570"/>
                  <a:gd name="connsiteX1" fmla="*/ 19878 w 1115196"/>
                  <a:gd name="connsiteY1" fmla="*/ 0 h 494570"/>
                  <a:gd name="connsiteX2" fmla="*/ 348 w 1115196"/>
                  <a:gd name="connsiteY2" fmla="*/ 138520 h 494570"/>
                  <a:gd name="connsiteX3" fmla="*/ 43629 w 1115196"/>
                  <a:gd name="connsiteY3" fmla="*/ 403761 h 494570"/>
                  <a:gd name="connsiteX4" fmla="*/ 186133 w 1115196"/>
                  <a:gd name="connsiteY4" fmla="*/ 463138 h 494570"/>
                  <a:gd name="connsiteX5" fmla="*/ 464344 w 1115196"/>
                  <a:gd name="connsiteY5" fmla="*/ 487827 h 494570"/>
                  <a:gd name="connsiteX6" fmla="*/ 577863 w 1115196"/>
                  <a:gd name="connsiteY6" fmla="*/ 475404 h 494570"/>
                  <a:gd name="connsiteX7" fmla="*/ 697866 w 1115196"/>
                  <a:gd name="connsiteY7" fmla="*/ 469623 h 494570"/>
                  <a:gd name="connsiteX8" fmla="*/ 886777 w 1115196"/>
                  <a:gd name="connsiteY8" fmla="*/ 439387 h 494570"/>
                  <a:gd name="connsiteX9" fmla="*/ 934278 w 1115196"/>
                  <a:gd name="connsiteY9" fmla="*/ 486889 h 494570"/>
                  <a:gd name="connsiteX10" fmla="*/ 958029 w 1115196"/>
                  <a:gd name="connsiteY10" fmla="*/ 415637 h 494570"/>
                  <a:gd name="connsiteX11" fmla="*/ 993655 w 1115196"/>
                  <a:gd name="connsiteY11" fmla="*/ 391886 h 494570"/>
                  <a:gd name="connsiteX12" fmla="*/ 1088658 w 1115196"/>
                  <a:gd name="connsiteY12" fmla="*/ 285008 h 494570"/>
                  <a:gd name="connsiteX13" fmla="*/ 1100533 w 1115196"/>
                  <a:gd name="connsiteY13" fmla="*/ 106878 h 494570"/>
                  <a:gd name="connsiteX14" fmla="*/ 1076782 w 1115196"/>
                  <a:gd name="connsiteY14" fmla="*/ 71252 h 494570"/>
                  <a:gd name="connsiteX15" fmla="*/ 1029281 w 1115196"/>
                  <a:gd name="connsiteY15" fmla="*/ 11876 h 494570"/>
                  <a:gd name="connsiteX16" fmla="*/ 13863 w 1115196"/>
                  <a:gd name="connsiteY16" fmla="*/ 12031 h 494570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886777 w 1115196"/>
                  <a:gd name="connsiteY8" fmla="*/ 439387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993655 w 1115196"/>
                  <a:gd name="connsiteY10" fmla="*/ 391886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58029 w 1115196"/>
                  <a:gd name="connsiteY9" fmla="*/ 415637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  <a:gd name="connsiteX0" fmla="*/ 13863 w 1115196"/>
                  <a:gd name="connsiteY0" fmla="*/ 12031 h 488003"/>
                  <a:gd name="connsiteX1" fmla="*/ 19878 w 1115196"/>
                  <a:gd name="connsiteY1" fmla="*/ 0 h 488003"/>
                  <a:gd name="connsiteX2" fmla="*/ 348 w 1115196"/>
                  <a:gd name="connsiteY2" fmla="*/ 138520 h 488003"/>
                  <a:gd name="connsiteX3" fmla="*/ 43629 w 1115196"/>
                  <a:gd name="connsiteY3" fmla="*/ 403761 h 488003"/>
                  <a:gd name="connsiteX4" fmla="*/ 186133 w 1115196"/>
                  <a:gd name="connsiteY4" fmla="*/ 463138 h 488003"/>
                  <a:gd name="connsiteX5" fmla="*/ 464344 w 1115196"/>
                  <a:gd name="connsiteY5" fmla="*/ 487827 h 488003"/>
                  <a:gd name="connsiteX6" fmla="*/ 577863 w 1115196"/>
                  <a:gd name="connsiteY6" fmla="*/ 475404 h 488003"/>
                  <a:gd name="connsiteX7" fmla="*/ 697866 w 1115196"/>
                  <a:gd name="connsiteY7" fmla="*/ 469623 h 488003"/>
                  <a:gd name="connsiteX8" fmla="*/ 904824 w 1115196"/>
                  <a:gd name="connsiteY8" fmla="*/ 475482 h 488003"/>
                  <a:gd name="connsiteX9" fmla="*/ 994124 w 1115196"/>
                  <a:gd name="connsiteY9" fmla="*/ 457748 h 488003"/>
                  <a:gd name="connsiteX10" fmla="*/ 1035766 w 1115196"/>
                  <a:gd name="connsiteY10" fmla="*/ 415949 h 488003"/>
                  <a:gd name="connsiteX11" fmla="*/ 1088658 w 1115196"/>
                  <a:gd name="connsiteY11" fmla="*/ 285008 h 488003"/>
                  <a:gd name="connsiteX12" fmla="*/ 1100533 w 1115196"/>
                  <a:gd name="connsiteY12" fmla="*/ 106878 h 488003"/>
                  <a:gd name="connsiteX13" fmla="*/ 1076782 w 1115196"/>
                  <a:gd name="connsiteY13" fmla="*/ 71252 h 488003"/>
                  <a:gd name="connsiteX14" fmla="*/ 1029281 w 1115196"/>
                  <a:gd name="connsiteY14" fmla="*/ 11876 h 488003"/>
                  <a:gd name="connsiteX15" fmla="*/ 13863 w 1115196"/>
                  <a:gd name="connsiteY15" fmla="*/ 12031 h 48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5196" h="488003">
                    <a:moveTo>
                      <a:pt x="13863" y="12031"/>
                    </a:moveTo>
                    <a:lnTo>
                      <a:pt x="19878" y="0"/>
                    </a:lnTo>
                    <a:cubicBezTo>
                      <a:pt x="27652" y="18074"/>
                      <a:pt x="-3610" y="71227"/>
                      <a:pt x="348" y="138520"/>
                    </a:cubicBezTo>
                    <a:cubicBezTo>
                      <a:pt x="4307" y="205814"/>
                      <a:pt x="12665" y="349658"/>
                      <a:pt x="43629" y="403761"/>
                    </a:cubicBezTo>
                    <a:cubicBezTo>
                      <a:pt x="74593" y="457864"/>
                      <a:pt x="116014" y="449127"/>
                      <a:pt x="186133" y="463138"/>
                    </a:cubicBezTo>
                    <a:cubicBezTo>
                      <a:pt x="256252" y="477149"/>
                      <a:pt x="399056" y="485783"/>
                      <a:pt x="464344" y="487827"/>
                    </a:cubicBezTo>
                    <a:cubicBezTo>
                      <a:pt x="529632" y="489871"/>
                      <a:pt x="564008" y="473425"/>
                      <a:pt x="577863" y="475404"/>
                    </a:cubicBezTo>
                    <a:cubicBezTo>
                      <a:pt x="591718" y="477383"/>
                      <a:pt x="643373" y="469610"/>
                      <a:pt x="697866" y="469623"/>
                    </a:cubicBezTo>
                    <a:cubicBezTo>
                      <a:pt x="752359" y="469636"/>
                      <a:pt x="855448" y="477461"/>
                      <a:pt x="904824" y="475482"/>
                    </a:cubicBezTo>
                    <a:cubicBezTo>
                      <a:pt x="954200" y="473503"/>
                      <a:pt x="972300" y="467670"/>
                      <a:pt x="994124" y="457748"/>
                    </a:cubicBezTo>
                    <a:cubicBezTo>
                      <a:pt x="1015948" y="447826"/>
                      <a:pt x="1020010" y="444739"/>
                      <a:pt x="1035766" y="415949"/>
                    </a:cubicBezTo>
                    <a:cubicBezTo>
                      <a:pt x="1051522" y="387159"/>
                      <a:pt x="1052560" y="339154"/>
                      <a:pt x="1088658" y="285008"/>
                    </a:cubicBezTo>
                    <a:cubicBezTo>
                      <a:pt x="1116439" y="201662"/>
                      <a:pt x="1125630" y="207266"/>
                      <a:pt x="1100533" y="106878"/>
                    </a:cubicBezTo>
                    <a:cubicBezTo>
                      <a:pt x="1097071" y="93032"/>
                      <a:pt x="1084699" y="83127"/>
                      <a:pt x="1076782" y="71252"/>
                    </a:cubicBezTo>
                    <a:cubicBezTo>
                      <a:pt x="1069124" y="48279"/>
                      <a:pt x="1065368" y="12706"/>
                      <a:pt x="1029281" y="11876"/>
                    </a:cubicBezTo>
                    <a:cubicBezTo>
                      <a:pt x="696860" y="4234"/>
                      <a:pt x="182097" y="14010"/>
                      <a:pt x="13863" y="120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BA46D8D1-912F-484F-B48E-B80C8F64DC8C}"/>
                  </a:ext>
                </a:extLst>
              </p:cNvPr>
              <p:cNvSpPr/>
              <p:nvPr/>
            </p:nvSpPr>
            <p:spPr>
              <a:xfrm>
                <a:off x="7557848" y="4535488"/>
                <a:ext cx="12391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1600" dirty="0"/>
                  <a:t>Có mùi thiu rồi mẹ ạ!</a:t>
                </a:r>
              </a:p>
            </p:txBody>
          </p:sp>
        </p:grp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xmlns="" id="{9714AA31-659B-E74B-89FE-8BE97D70046B}"/>
                </a:ext>
              </a:extLst>
            </p:cNvPr>
            <p:cNvSpPr/>
            <p:nvPr/>
          </p:nvSpPr>
          <p:spPr>
            <a:xfrm>
              <a:off x="7743825" y="3757613"/>
              <a:ext cx="2528888" cy="428625"/>
            </a:xfrm>
            <a:custGeom>
              <a:avLst/>
              <a:gdLst>
                <a:gd name="connsiteX0" fmla="*/ 0 w 2528888"/>
                <a:gd name="connsiteY0" fmla="*/ 0 h 428625"/>
                <a:gd name="connsiteX1" fmla="*/ 85725 w 2528888"/>
                <a:gd name="connsiteY1" fmla="*/ 371475 h 428625"/>
                <a:gd name="connsiteX2" fmla="*/ 985838 w 2528888"/>
                <a:gd name="connsiteY2" fmla="*/ 414337 h 428625"/>
                <a:gd name="connsiteX3" fmla="*/ 2357438 w 2528888"/>
                <a:gd name="connsiteY3" fmla="*/ 428625 h 428625"/>
                <a:gd name="connsiteX4" fmla="*/ 2528888 w 2528888"/>
                <a:gd name="connsiteY4" fmla="*/ 242887 h 428625"/>
                <a:gd name="connsiteX5" fmla="*/ 2528888 w 2528888"/>
                <a:gd name="connsiteY5" fmla="*/ 42862 h 428625"/>
                <a:gd name="connsiteX6" fmla="*/ 0 w 2528888"/>
                <a:gd name="connsiteY6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888" h="428625">
                  <a:moveTo>
                    <a:pt x="0" y="0"/>
                  </a:moveTo>
                  <a:lnTo>
                    <a:pt x="85725" y="371475"/>
                  </a:lnTo>
                  <a:lnTo>
                    <a:pt x="985838" y="414337"/>
                  </a:lnTo>
                  <a:lnTo>
                    <a:pt x="2357438" y="428625"/>
                  </a:lnTo>
                  <a:lnTo>
                    <a:pt x="2528888" y="242887"/>
                  </a:lnTo>
                  <a:lnTo>
                    <a:pt x="2528888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xmlns="" id="{498F7C80-63F5-5C45-9E4C-A8A28483AFB4}"/>
              </a:ext>
            </a:extLst>
          </p:cNvPr>
          <p:cNvGrpSpPr/>
          <p:nvPr/>
        </p:nvGrpSpPr>
        <p:grpSpPr>
          <a:xfrm>
            <a:off x="4083728" y="3673573"/>
            <a:ext cx="2932894" cy="3135563"/>
            <a:chOff x="4083728" y="3673573"/>
            <a:chExt cx="2932894" cy="3135563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xmlns="" id="{B408F068-3559-5945-9C65-8E45D59229A3}"/>
                </a:ext>
              </a:extLst>
            </p:cNvPr>
            <p:cNvGrpSpPr/>
            <p:nvPr/>
          </p:nvGrpSpPr>
          <p:grpSpPr>
            <a:xfrm>
              <a:off x="4083728" y="3673573"/>
              <a:ext cx="2932894" cy="3135563"/>
              <a:chOff x="4083728" y="3673573"/>
              <a:chExt cx="2932894" cy="3135563"/>
            </a:xfrm>
          </p:grpSpPr>
          <p:pic>
            <p:nvPicPr>
              <p:cNvPr id="1024" name="Picture 1023">
                <a:extLst>
                  <a:ext uri="{FF2B5EF4-FFF2-40B4-BE49-F238E27FC236}">
                    <a16:creationId xmlns:a16="http://schemas.microsoft.com/office/drawing/2014/main" xmlns="" id="{1B01EF87-9753-E543-9423-CF23D5C9A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49000"/>
                        </a14:imgEffect>
                        <a14:imgEffect>
                          <a14:brightnessContrast bright="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279" r="4224"/>
              <a:stretch/>
            </p:blipFill>
            <p:spPr>
              <a:xfrm>
                <a:off x="4083728" y="3673573"/>
                <a:ext cx="2932894" cy="3123071"/>
              </a:xfrm>
              <a:prstGeom prst="roundRect">
                <a:avLst>
                  <a:gd name="adj" fmla="val 17206"/>
                </a:avLst>
              </a:prstGeom>
            </p:spPr>
          </p:pic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xmlns="" id="{ACA28773-B6BA-464E-AC5A-1D6CEC3D84F1}"/>
                  </a:ext>
                </a:extLst>
              </p:cNvPr>
              <p:cNvSpPr/>
              <p:nvPr/>
            </p:nvSpPr>
            <p:spPr>
              <a:xfrm rot="155558">
                <a:off x="4331491" y="6567052"/>
                <a:ext cx="724869" cy="242084"/>
              </a:xfrm>
              <a:prstGeom prst="ellipse">
                <a:avLst/>
              </a:prstGeom>
              <a:solidFill>
                <a:srgbClr val="F6F6F6"/>
              </a:solidFill>
              <a:ln>
                <a:solidFill>
                  <a:srgbClr val="F6F6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xmlns="" id="{03F9C645-2C2C-2442-85A4-7DA6DCBD821D}"/>
                </a:ext>
              </a:extLst>
            </p:cNvPr>
            <p:cNvGrpSpPr/>
            <p:nvPr/>
          </p:nvGrpSpPr>
          <p:grpSpPr>
            <a:xfrm>
              <a:off x="5767692" y="5683950"/>
              <a:ext cx="458715" cy="307777"/>
              <a:chOff x="5774131" y="5703267"/>
              <a:chExt cx="458715" cy="307777"/>
            </a:xfrm>
          </p:grpSpPr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xmlns="" id="{2E7C4EF7-14A7-2C43-87CF-140FEFE9E7C1}"/>
                  </a:ext>
                </a:extLst>
              </p:cNvPr>
              <p:cNvSpPr/>
              <p:nvPr/>
            </p:nvSpPr>
            <p:spPr>
              <a:xfrm>
                <a:off x="5840569" y="5763296"/>
                <a:ext cx="321972" cy="2060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xmlns="" id="{A9958501-9950-F149-9A56-527057EE463A}"/>
                  </a:ext>
                </a:extLst>
              </p:cNvPr>
              <p:cNvSpPr/>
              <p:nvPr/>
            </p:nvSpPr>
            <p:spPr>
              <a:xfrm>
                <a:off x="5774131" y="5703267"/>
                <a:ext cx="458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1400" dirty="0">
                    <a:solidFill>
                      <a:srgbClr val="FF0000"/>
                    </a:solidFill>
                  </a:rPr>
                  <a:t>Kẹo</a:t>
                </a:r>
              </a:p>
            </p:txBody>
          </p: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4741CD3-DCC1-4049-96D7-02626D822FB4}"/>
              </a:ext>
            </a:extLst>
          </p:cNvPr>
          <p:cNvSpPr/>
          <p:nvPr/>
        </p:nvSpPr>
        <p:spPr>
          <a:xfrm>
            <a:off x="467976" y="10711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tên những thực phẩm, đồ dùng không được cất giữ, bảo quản đúng cách, có thể gây ngộ độc?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2368E8EC-703D-5442-8F82-E55DFAE3C6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8639" y="1140995"/>
            <a:ext cx="3237982" cy="2424014"/>
          </a:xfrm>
          <a:prstGeom prst="roundRect">
            <a:avLst>
              <a:gd name="adj" fmla="val 31523"/>
            </a:avLst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8BE42B10-2F0B-304D-A433-4D1BE0BE0C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82" y="1140995"/>
            <a:ext cx="2628639" cy="2424014"/>
          </a:xfrm>
          <a:prstGeom prst="roundRect">
            <a:avLst>
              <a:gd name="adj" fmla="val 36683"/>
            </a:avLst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1D21D8F7-EDE7-6441-8FD7-4617C9D587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840" y="705662"/>
            <a:ext cx="3793501" cy="300792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199B678F-DF45-2E46-B552-5EF6CDD69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77" y="3865981"/>
            <a:ext cx="3670132" cy="2807084"/>
          </a:xfrm>
          <a:prstGeom prst="roundRect">
            <a:avLst>
              <a:gd name="adj" fmla="val 35377"/>
            </a:avLst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48EBE6F9-D412-4D41-A67E-810B4CC94265}"/>
              </a:ext>
            </a:extLst>
          </p:cNvPr>
          <p:cNvSpPr/>
          <p:nvPr/>
        </p:nvSpPr>
        <p:spPr>
          <a:xfrm>
            <a:off x="467976" y="128160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Dấu hiệu nào cho em biết thức ăn, dồ uống bị hỏng và ôi thiu?</a:t>
            </a:r>
          </a:p>
        </p:txBody>
      </p:sp>
      <p:pic>
        <p:nvPicPr>
          <p:cNvPr id="103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AD1808E8-AFCD-5E4D-8B3F-DE2F7DD96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8783094">
            <a:off x="499264" y="98989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1A9A2352-7F65-F14D-8E01-B16587C51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426398" y="254809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5BE2B345-C47F-2541-B92F-4AC892325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8783094">
            <a:off x="7447383" y="1315203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EECB3DFF-8ED7-C24E-8E48-0F074777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15538755">
            <a:off x="2794327" y="3275781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931C3A60-EBDF-5C4C-A07F-9C78D6A13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6152726" y="6028348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Dấu Mũi Tên, Thiết Kế Biểu Tượng, Logo, Dòng, Biểu Tượng png | Klipartz">
            <a:extLst>
              <a:ext uri="{FF2B5EF4-FFF2-40B4-BE49-F238E27FC236}">
                <a16:creationId xmlns:a16="http://schemas.microsoft.com/office/drawing/2014/main" xmlns="" id="{6DDF611A-7EBC-3249-B99B-8DD663ADF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0000" b="90000" l="10000" r="90000">
                        <a14:foregroundMark x1="33708" y1="68090" x2="33708" y2="60674"/>
                        <a14:foregroundMark x1="33708" y1="60449" x2="50787" y2="60674"/>
                        <a14:foregroundMark x1="50787" y1="60449" x2="56180" y2="69213"/>
                        <a14:foregroundMark x1="62135" y1="75730" x2="67079" y2="81461"/>
                        <a14:foregroundMark x1="67079" y1="81461" x2="74494" y2="79101"/>
                        <a14:foregroundMark x1="74494" y1="79101" x2="78652" y2="73483"/>
                        <a14:foregroundMark x1="78652" y1="73483" x2="77753" y2="72360"/>
                        <a14:foregroundMark x1="77753" y1="72022" x2="68090" y2="50225"/>
                        <a14:foregroundMark x1="68090" y1="49326" x2="72921" y2="43933"/>
                        <a14:foregroundMark x1="72921" y1="43933" x2="72921" y2="43933"/>
                        <a14:foregroundMark x1="73146" y1="43708" x2="68539" y2="36742"/>
                        <a14:foregroundMark x1="68539" y1="36742" x2="59551" y2="30899"/>
                        <a14:foregroundMark x1="59551" y1="30674" x2="46966" y2="18876"/>
                        <a14:foregroundMark x1="46966" y1="18876" x2="40449" y2="16180"/>
                        <a14:foregroundMark x1="40449" y1="16180" x2="36292" y2="16180"/>
                        <a14:foregroundMark x1="36292" y1="15843" x2="33708" y2="29551"/>
                        <a14:foregroundMark x1="33708" y1="29213" x2="33708" y2="4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t="6241" r="14066" b="12341"/>
          <a:stretch/>
        </p:blipFill>
        <p:spPr bwMode="auto">
          <a:xfrm rot="17318846" flipH="1">
            <a:off x="9607007" y="5589245"/>
            <a:ext cx="631450" cy="8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1771 0.0152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1015 -0.0268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1771 0.0152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138 0.0226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1016 -0.0268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1015 -0.02685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2443865" y="639704"/>
            <a:ext cx="7735321" cy="5428645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992214" y="1545262"/>
            <a:ext cx="6522800" cy="330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 err="1">
                <a:latin typeface="+mn-lt"/>
              </a:rPr>
              <a:t>Thảo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luận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và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tên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một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số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thức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ăn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uống</a:t>
            </a:r>
            <a:r>
              <a:rPr lang="en" sz="3200" dirty="0">
                <a:latin typeface="+mn-lt"/>
              </a:rPr>
              <a:t>,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dùng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có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thể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gây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ngộ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độc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nếu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cất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giữ</a:t>
            </a:r>
            <a:r>
              <a:rPr lang="en" sz="3200" dirty="0">
                <a:latin typeface="+mn-lt"/>
              </a:rPr>
              <a:t> , </a:t>
            </a:r>
            <a:r>
              <a:rPr lang="en" sz="3200" dirty="0" err="1">
                <a:latin typeface="+mn-lt"/>
              </a:rPr>
              <a:t>bảo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quản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không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cẩn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th</a:t>
            </a:r>
            <a:r>
              <a:rPr lang="en-US" sz="3200" dirty="0" err="1">
                <a:latin typeface="+mn-lt"/>
              </a:rPr>
              <a:t>ận</a:t>
            </a:r>
            <a:r>
              <a:rPr lang="en-US" sz="3200" dirty="0">
                <a:latin typeface="+mn-lt"/>
              </a:rPr>
              <a:t>?</a:t>
            </a:r>
            <a:r>
              <a:rPr lang="en" sz="3200" dirty="0">
                <a:latin typeface="+mn-lt"/>
              </a:rPr>
              <a:t> 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8518919" y="4459117"/>
            <a:ext cx="1754085" cy="1491356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495508" y="534455"/>
            <a:ext cx="1849607" cy="154912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10078609" y="4160930"/>
            <a:ext cx="871488" cy="1193781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439FFF-1559-7E49-AF67-6228C2734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" y="1295400"/>
            <a:ext cx="11188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45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603" y="109087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94EF97-8885-AA47-8AD0-17DBD7C44CA1}"/>
              </a:ext>
            </a:extLst>
          </p:cNvPr>
          <p:cNvSpPr/>
          <p:nvPr/>
        </p:nvSpPr>
        <p:spPr>
          <a:xfrm>
            <a:off x="1119482" y="224164"/>
            <a:ext cx="10932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Cách cất giữ, bảo quản đồ ăn, đồ uống của gia đình Minh: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DA7FA7-DB64-C246-87A5-47B9DA5C4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9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966" y="747384"/>
            <a:ext cx="10340068" cy="56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ộ 17 hộp đựng thực phẩm cao cấp – Phương Thức Bảo Quản Thực Phẩm Thông  Minh | KoyShop | Tiki">
            <a:extLst>
              <a:ext uri="{FF2B5EF4-FFF2-40B4-BE49-F238E27FC236}">
                <a16:creationId xmlns:a16="http://schemas.microsoft.com/office/drawing/2014/main" xmlns="" id="{4664A682-31A0-F747-B24E-D461212D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61" y="1195750"/>
            <a:ext cx="4801710" cy="4566536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h bảo quản thực phẩm đúng cách">
            <a:extLst>
              <a:ext uri="{FF2B5EF4-FFF2-40B4-BE49-F238E27FC236}">
                <a16:creationId xmlns:a16="http://schemas.microsoft.com/office/drawing/2014/main" xmlns="" id="{7D30D6E1-F5E9-3548-ACF7-7183911E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593069"/>
            <a:ext cx="5245517" cy="3671862"/>
          </a:xfrm>
          <a:prstGeom prst="roundRect">
            <a:avLst>
              <a:gd name="adj" fmla="val 840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655696-ED1D-394B-BC58-170C76422204}"/>
              </a:ext>
            </a:extLst>
          </p:cNvPr>
          <p:cNvSpPr/>
          <p:nvPr/>
        </p:nvSpPr>
        <p:spPr>
          <a:xfrm>
            <a:off x="857261" y="38533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Nêu các cách bảo quản thực phẩm mà em biết?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BDC67A-B56C-7E4C-A5BD-B36D2264F3E6}"/>
              </a:ext>
            </a:extLst>
          </p:cNvPr>
          <p:cNvSpPr txBox="1"/>
          <p:nvPr/>
        </p:nvSpPr>
        <p:spPr>
          <a:xfrm>
            <a:off x="1422171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Đóng hộp thực phẩm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7A93BC-2E9D-834C-A793-77751268DD85}"/>
              </a:ext>
            </a:extLst>
          </p:cNvPr>
          <p:cNvSpPr txBox="1"/>
          <p:nvPr/>
        </p:nvSpPr>
        <p:spPr>
          <a:xfrm>
            <a:off x="6962778" y="5787871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Sử dụng túi zip</a:t>
            </a:r>
          </a:p>
        </p:txBody>
      </p:sp>
    </p:spTree>
    <p:extLst>
      <p:ext uri="{BB962C8B-B14F-4D97-AF65-F5344CB8AC3E}">
        <p14:creationId xmlns:p14="http://schemas.microsoft.com/office/powerpoint/2010/main" xmlns="" val="1901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503</Words>
  <Application>Microsoft Office PowerPoint</Application>
  <PresentationFormat>Custom</PresentationFormat>
  <Paragraphs>48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English Vocabulary Workshop by Slidesgo</vt:lpstr>
      <vt:lpstr>Slide 1</vt:lpstr>
      <vt:lpstr>Slide 2</vt:lpstr>
      <vt:lpstr>Slide 3</vt:lpstr>
      <vt:lpstr>Slide 4</vt:lpstr>
      <vt:lpstr>Slide 5</vt:lpstr>
      <vt:lpstr>Thảo luận và kể tên một số thức ăn, đồ uống, đồ dùng có thể gây ngộ độc nếu cất giữ , bảo quản không cẩn thận?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140</cp:revision>
  <dcterms:created xsi:type="dcterms:W3CDTF">2021-06-02T02:35:09Z</dcterms:created>
  <dcterms:modified xsi:type="dcterms:W3CDTF">2022-09-18T02:58:49Z</dcterms:modified>
</cp:coreProperties>
</file>