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5" r:id="rId2"/>
    <p:sldId id="299" r:id="rId3"/>
    <p:sldId id="309" r:id="rId4"/>
    <p:sldId id="270" r:id="rId5"/>
    <p:sldId id="272" r:id="rId6"/>
    <p:sldId id="271" r:id="rId7"/>
    <p:sldId id="276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0099"/>
    <a:srgbClr val="99FF99"/>
    <a:srgbClr val="33CC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69" d="100"/>
          <a:sy n="69" d="100"/>
        </p:scale>
        <p:origin x="780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F7C50-C1E7-4AB6-BD31-F83D3409098E}" type="datetimeFigureOut">
              <a:rPr lang="en-US" smtClean="0"/>
              <a:t>1/16/2022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0A3711-9D91-440C-92AA-CC298B1C93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75071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F7C50-C1E7-4AB6-BD31-F83D3409098E}" type="datetimeFigureOut">
              <a:rPr lang="en-US" smtClean="0"/>
              <a:t>1/16/2022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0A3711-9D91-440C-92AA-CC298B1C93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45087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F7C50-C1E7-4AB6-BD31-F83D3409098E}" type="datetimeFigureOut">
              <a:rPr lang="en-US" smtClean="0"/>
              <a:t>1/16/2022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0A3711-9D91-440C-92AA-CC298B1C93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46748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F7C50-C1E7-4AB6-BD31-F83D3409098E}" type="datetimeFigureOut">
              <a:rPr lang="en-US" smtClean="0"/>
              <a:t>1/16/2022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0A3711-9D91-440C-92AA-CC298B1C93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56258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F7C50-C1E7-4AB6-BD31-F83D3409098E}" type="datetimeFigureOut">
              <a:rPr lang="en-US" smtClean="0"/>
              <a:t>1/16/2022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0A3711-9D91-440C-92AA-CC298B1C93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93902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F7C50-C1E7-4AB6-BD31-F83D3409098E}" type="datetimeFigureOut">
              <a:rPr lang="en-US" smtClean="0"/>
              <a:t>1/16/2022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0A3711-9D91-440C-92AA-CC298B1C93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45890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F7C50-C1E7-4AB6-BD31-F83D3409098E}" type="datetimeFigureOut">
              <a:rPr lang="en-US" smtClean="0"/>
              <a:t>1/16/2022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0A3711-9D91-440C-92AA-CC298B1C93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04799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F7C50-C1E7-4AB6-BD31-F83D3409098E}" type="datetimeFigureOut">
              <a:rPr lang="en-US" smtClean="0"/>
              <a:t>1/16/2022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0A3711-9D91-440C-92AA-CC298B1C93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14420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F7C50-C1E7-4AB6-BD31-F83D3409098E}" type="datetimeFigureOut">
              <a:rPr lang="en-US" smtClean="0"/>
              <a:t>1/16/2022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0A3711-9D91-440C-92AA-CC298B1C93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46589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F7C50-C1E7-4AB6-BD31-F83D3409098E}" type="datetimeFigureOut">
              <a:rPr lang="en-US" smtClean="0"/>
              <a:t>1/16/2022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0A3711-9D91-440C-92AA-CC298B1C93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08360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F7C50-C1E7-4AB6-BD31-F83D3409098E}" type="datetimeFigureOut">
              <a:rPr lang="en-US" smtClean="0"/>
              <a:t>1/16/2022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0A3711-9D91-440C-92AA-CC298B1C93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93944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EF7C50-C1E7-4AB6-BD31-F83D3409098E}" type="datetimeFigureOut">
              <a:rPr lang="en-US" smtClean="0"/>
              <a:t>1/16/2022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0A3711-9D91-440C-92AA-CC298B1C93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20262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gif"/><Relationship Id="rId4" Type="http://schemas.openxmlformats.org/officeDocument/2006/relationships/image" Target="../media/image12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3" descr="a7ef13e6488ebda4182295e359de718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solidFill>
            <a:srgbClr val="0000FF"/>
          </a:solidFill>
          <a:ln w="9525">
            <a:solidFill>
              <a:srgbClr val="0000FF"/>
            </a:solidFill>
            <a:miter lim="800000"/>
            <a:headEnd/>
            <a:tailEnd/>
          </a:ln>
        </p:spPr>
      </p:pic>
      <p:sp>
        <p:nvSpPr>
          <p:cNvPr id="5" name="WordArt 6"/>
          <p:cNvSpPr>
            <a:spLocks noChangeArrowheads="1" noChangeShapeType="1" noTextEdit="1"/>
          </p:cNvSpPr>
          <p:nvPr/>
        </p:nvSpPr>
        <p:spPr bwMode="auto">
          <a:xfrm>
            <a:off x="117565" y="1312863"/>
            <a:ext cx="11982994" cy="1524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pt-BR" sz="3600" i="1" kern="1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808080">
                      <a:alpha val="79999"/>
                    </a:srgbClr>
                  </a:outerShdw>
                </a:effectLst>
                <a:latin typeface=".VnVogueH" panose="020B7200000000000000" pitchFamily="34" charset="0"/>
              </a:rPr>
              <a:t>c¸c thÇy c« gi¸o vÒ dù giê m«n tiÕng viÖt </a:t>
            </a:r>
            <a:endParaRPr lang="en-US" sz="3600" i="1" kern="10">
              <a:ln w="9525">
                <a:solidFill>
                  <a:srgbClr val="FFFF00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35921" dir="2700000" algn="ctr" rotWithShape="0">
                  <a:srgbClr val="808080">
                    <a:alpha val="79999"/>
                  </a:srgbClr>
                </a:outerShdw>
              </a:effectLst>
              <a:latin typeface=".VnVogueH" panose="020B7200000000000000" pitchFamily="34" charset="0"/>
            </a:endParaRPr>
          </a:p>
        </p:txBody>
      </p:sp>
      <p:sp>
        <p:nvSpPr>
          <p:cNvPr id="6" name="Text Box 9"/>
          <p:cNvSpPr txBox="1">
            <a:spLocks noChangeArrowheads="1"/>
          </p:cNvSpPr>
          <p:nvPr/>
        </p:nvSpPr>
        <p:spPr bwMode="auto">
          <a:xfrm>
            <a:off x="2209800" y="528025"/>
            <a:ext cx="7696200" cy="707886"/>
          </a:xfrm>
          <a:prstGeom prst="rect">
            <a:avLst/>
          </a:prstGeom>
          <a:noFill/>
          <a:ln>
            <a:noFill/>
          </a:ln>
          <a:effectLst/>
        </p:spPr>
        <p:txBody>
          <a:bodyPr spcFirstLastPara="1">
            <a:prstTxWarp prst="textArchUp">
              <a:avLst/>
            </a:prstTxWarp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5400" b="1" err="1">
                <a:solidFill>
                  <a:srgbClr val="CC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.VnHelvetInsH" pitchFamily="34" charset="0"/>
                <a:cs typeface="Arial" charset="0"/>
              </a:rPr>
              <a:t>NhiÖt</a:t>
            </a:r>
            <a:r>
              <a:rPr lang="en-US" sz="5400" b="1">
                <a:solidFill>
                  <a:srgbClr val="CC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.VnHelvetInsH" pitchFamily="34" charset="0"/>
                <a:cs typeface="Arial" charset="0"/>
              </a:rPr>
              <a:t> </a:t>
            </a:r>
            <a:r>
              <a:rPr lang="en-US" sz="5400" b="1" err="1">
                <a:solidFill>
                  <a:srgbClr val="CC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.VnHelvetInsH" pitchFamily="34" charset="0"/>
                <a:cs typeface="Arial" charset="0"/>
              </a:rPr>
              <a:t>liÖt</a:t>
            </a:r>
            <a:r>
              <a:rPr lang="en-US" sz="5400" b="1">
                <a:solidFill>
                  <a:srgbClr val="CC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.VnHelvetInsH" pitchFamily="34" charset="0"/>
                <a:cs typeface="Arial" charset="0"/>
              </a:rPr>
              <a:t> </a:t>
            </a:r>
            <a:r>
              <a:rPr lang="en-US" sz="5400" b="1" err="1">
                <a:solidFill>
                  <a:srgbClr val="CC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.VnHelvetInsH" pitchFamily="34" charset="0"/>
                <a:cs typeface="Arial" charset="0"/>
              </a:rPr>
              <a:t>chµo</a:t>
            </a:r>
            <a:r>
              <a:rPr lang="en-US" sz="5400" b="1">
                <a:solidFill>
                  <a:srgbClr val="CC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.VnHelvetInsH" pitchFamily="34" charset="0"/>
                <a:cs typeface="Arial" charset="0"/>
              </a:rPr>
              <a:t> </a:t>
            </a:r>
            <a:r>
              <a:rPr lang="en-US" sz="5400" b="1" err="1">
                <a:solidFill>
                  <a:srgbClr val="CC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.VnHelvetInsH" pitchFamily="34" charset="0"/>
                <a:cs typeface="Arial" charset="0"/>
              </a:rPr>
              <a:t>mõng</a:t>
            </a:r>
            <a:endParaRPr lang="en-US" sz="5400" b="1">
              <a:solidFill>
                <a:srgbClr val="CC3399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.VnHelvetInsH" pitchFamily="34" charset="0"/>
              <a:cs typeface="Arial" charset="0"/>
            </a:endParaRPr>
          </a:p>
        </p:txBody>
      </p:sp>
      <p:sp>
        <p:nvSpPr>
          <p:cNvPr id="7" name="WordArt 9"/>
          <p:cNvSpPr>
            <a:spLocks noChangeArrowheads="1" noChangeShapeType="1" noTextEdit="1"/>
          </p:cNvSpPr>
          <p:nvPr/>
        </p:nvSpPr>
        <p:spPr bwMode="auto">
          <a:xfrm>
            <a:off x="4343400" y="3065463"/>
            <a:ext cx="2971800" cy="685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00FFFF"/>
                  </a:solidFill>
                  <a:round/>
                  <a:headEnd/>
                  <a:tailEnd/>
                </a:ln>
                <a:solidFill>
                  <a:srgbClr val="33CC33"/>
                </a:solidFill>
              </a:rPr>
              <a:t> Lớp 2A1</a:t>
            </a:r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2487477" y="4324211"/>
            <a:ext cx="76962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2800" b="1">
                <a:solidFill>
                  <a:srgbClr val="0000CC"/>
                </a:solidFill>
                <a:latin typeface=".VnAvant" panose="020B7200000000000000" pitchFamily="34" charset="0"/>
              </a:rPr>
              <a:t>Gi¸o viªn : Ph¹m ThÞ Minh Hoa</a:t>
            </a:r>
          </a:p>
        </p:txBody>
      </p:sp>
    </p:spTree>
    <p:extLst>
      <p:ext uri="{BB962C8B-B14F-4D97-AF65-F5344CB8AC3E}">
        <p14:creationId xmlns:p14="http://schemas.microsoft.com/office/powerpoint/2010/main" val="168230980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repeatCount="indefinite" fill="hold" nodeType="withEffect">
                                  <p:stCondLst>
                                    <p:cond delay="100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9" presetID="21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11" dur="5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47" presetClass="entr" presetSubtype="0" repeatCount="indefinite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00FF00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24" presetID="16" presetClass="entr" presetSubtype="21" fill="hold" grpId="0" nodeType="withEffect">
                                  <p:stCondLst>
                                    <p:cond delay="1500"/>
                                  </p:stCondLst>
                                  <p:iterate type="wd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-1"/>
            <a:ext cx="12144655" cy="2233749"/>
          </a:xfrm>
          <a:prstGeom prst="rect">
            <a:avLst/>
          </a:prstGeom>
        </p:spPr>
      </p:pic>
      <p:sp>
        <p:nvSpPr>
          <p:cNvPr id="4" name="Cloud 3"/>
          <p:cNvSpPr/>
          <p:nvPr/>
        </p:nvSpPr>
        <p:spPr>
          <a:xfrm>
            <a:off x="2804835" y="2487089"/>
            <a:ext cx="6874742" cy="2450671"/>
          </a:xfrm>
          <a:prstGeom prst="cloud">
            <a:avLst/>
          </a:prstGeom>
          <a:solidFill>
            <a:schemeClr val="bg1"/>
          </a:solidFill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600" b="1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en-US" sz="96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5</a:t>
            </a:r>
            <a:endParaRPr lang="en-US" sz="9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2" descr="402cd816">
            <a:extLst>
              <a:ext uri="{FF2B5EF4-FFF2-40B4-BE49-F238E27FC236}">
                <a16:creationId xmlns:a16="http://schemas.microsoft.com/office/drawing/2014/main" id="{5BC623B8-B372-4C90-B287-0404C430F6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9470571" y="4095087"/>
            <a:ext cx="2721428" cy="27214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" descr="402cd816">
            <a:extLst>
              <a:ext uri="{FF2B5EF4-FFF2-40B4-BE49-F238E27FC236}">
                <a16:creationId xmlns:a16="http://schemas.microsoft.com/office/drawing/2014/main" id="{2D972272-B6F9-47F2-97E0-046F3B6DF7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35348" y="4343401"/>
            <a:ext cx="2452437" cy="24524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6899061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1269" y="105591"/>
            <a:ext cx="6522857" cy="55764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814" y="668381"/>
            <a:ext cx="12002718" cy="3015344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0" y="3551693"/>
            <a:ext cx="163378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>
                <a:solidFill>
                  <a:srgbClr val="181717"/>
                </a:solidFill>
                <a:latin typeface="Times New Roman" panose="02020603050405020304" pitchFamily="18" charset="0"/>
              </a:rPr>
              <a:t>Cái nón</a:t>
            </a:r>
            <a:endParaRPr lang="en-US" sz="3600"/>
          </a:p>
        </p:txBody>
      </p:sp>
      <p:sp>
        <p:nvSpPr>
          <p:cNvPr id="6" name="Rectangle 5"/>
          <p:cNvSpPr/>
          <p:nvPr/>
        </p:nvSpPr>
        <p:spPr>
          <a:xfrm>
            <a:off x="2092958" y="3591583"/>
            <a:ext cx="130035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>
                <a:solidFill>
                  <a:srgbClr val="181717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ô (dù)</a:t>
            </a:r>
            <a:endParaRPr lang="en-US" sz="3600"/>
          </a:p>
        </p:txBody>
      </p:sp>
      <p:sp>
        <p:nvSpPr>
          <p:cNvPr id="7" name="Rectangle 6"/>
          <p:cNvSpPr/>
          <p:nvPr/>
        </p:nvSpPr>
        <p:spPr>
          <a:xfrm>
            <a:off x="4153792" y="3669959"/>
            <a:ext cx="190308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>
                <a:solidFill>
                  <a:srgbClr val="181717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mũ, khăn</a:t>
            </a:r>
            <a:endParaRPr lang="en-US" sz="3600"/>
          </a:p>
        </p:txBody>
      </p:sp>
      <p:sp>
        <p:nvSpPr>
          <p:cNvPr id="8" name="Rectangle 7"/>
          <p:cNvSpPr/>
          <p:nvPr/>
        </p:nvSpPr>
        <p:spPr>
          <a:xfrm>
            <a:off x="6258707" y="3683725"/>
            <a:ext cx="155042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>
                <a:solidFill>
                  <a:srgbClr val="181717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áo mưa</a:t>
            </a:r>
            <a:endParaRPr lang="en-US" sz="3600"/>
          </a:p>
        </p:txBody>
      </p:sp>
      <p:sp>
        <p:nvSpPr>
          <p:cNvPr id="9" name="Rectangle 8"/>
          <p:cNvSpPr/>
          <p:nvPr/>
        </p:nvSpPr>
        <p:spPr>
          <a:xfrm>
            <a:off x="8138074" y="3683725"/>
            <a:ext cx="189026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>
                <a:solidFill>
                  <a:srgbClr val="181717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quạt điện</a:t>
            </a:r>
            <a:endParaRPr lang="en-US" sz="3600"/>
          </a:p>
        </p:txBody>
      </p:sp>
      <p:sp>
        <p:nvSpPr>
          <p:cNvPr id="10" name="Rectangle 9"/>
          <p:cNvSpPr/>
          <p:nvPr/>
        </p:nvSpPr>
        <p:spPr>
          <a:xfrm>
            <a:off x="10135149" y="3669958"/>
            <a:ext cx="189026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>
                <a:solidFill>
                  <a:srgbClr val="181717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quạt giấy</a:t>
            </a:r>
            <a:endParaRPr lang="en-US" sz="3600"/>
          </a:p>
        </p:txBody>
      </p:sp>
      <p:pic>
        <p:nvPicPr>
          <p:cNvPr id="11" name="图片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362994"/>
            <a:ext cx="12192000" cy="24950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3223712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  <p:bldP spid="1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440" y="1045027"/>
            <a:ext cx="12002718" cy="3015344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339634" y="193767"/>
            <a:ext cx="1113826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>
                <a:solidFill>
                  <a:srgbClr val="181717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Chọn 1 - 2 đồ vật yêu thích và nói về đặc điểm, công dụng của chúng. </a:t>
            </a:r>
            <a:endParaRPr lang="en-US" sz="3600"/>
          </a:p>
        </p:txBody>
      </p:sp>
      <p:pic>
        <p:nvPicPr>
          <p:cNvPr id="8" name="图片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362994"/>
            <a:ext cx="12192000" cy="24950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1288172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03242" y="-1"/>
            <a:ext cx="8126685" cy="5013013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261256" y="5117517"/>
            <a:ext cx="11930743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>
                <a:solidFill>
                  <a:srgbClr val="181717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Nón có hình chóp được dùng để che mưa, che nắng; mũ được đan bằng len dùng để đội đầu vào mùa lạnh;…</a:t>
            </a:r>
            <a:endParaRPr lang="en-US" sz="4000"/>
          </a:p>
        </p:txBody>
      </p:sp>
    </p:spTree>
    <p:extLst>
      <p:ext uri="{BB962C8B-B14F-4D97-AF65-F5344CB8AC3E}">
        <p14:creationId xmlns:p14="http://schemas.microsoft.com/office/powerpoint/2010/main" val="310916737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1503" y="257720"/>
            <a:ext cx="12041696" cy="59136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0913" y="849085"/>
            <a:ext cx="11820985" cy="44021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235885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[IMG]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76200"/>
            <a:ext cx="12192000" cy="701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9"/>
          <p:cNvSpPr>
            <a:spLocks noChangeArrowheads="1"/>
          </p:cNvSpPr>
          <p:nvPr/>
        </p:nvSpPr>
        <p:spPr bwMode="auto">
          <a:xfrm>
            <a:off x="2063749" y="609600"/>
            <a:ext cx="8647793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en-US" sz="40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Avant" pitchFamily="34" charset="0"/>
                <a:cs typeface="Arial" charset="0"/>
              </a:rPr>
              <a:t>Xin</a:t>
            </a:r>
            <a:r>
              <a:rPr lang="en-US" sz="40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Avant" pitchFamily="34" charset="0"/>
                <a:cs typeface="Arial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Avant" pitchFamily="34" charset="0"/>
                <a:cs typeface="Arial" charset="0"/>
              </a:rPr>
              <a:t>ch©n</a:t>
            </a:r>
            <a:r>
              <a:rPr lang="en-US" sz="40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Avant" pitchFamily="34" charset="0"/>
                <a:cs typeface="Arial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Avant" pitchFamily="34" charset="0"/>
                <a:cs typeface="Arial" charset="0"/>
              </a:rPr>
              <a:t>thµnh</a:t>
            </a:r>
            <a:r>
              <a:rPr lang="en-US" sz="40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Avant" pitchFamily="34" charset="0"/>
                <a:cs typeface="Arial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Avant" pitchFamily="34" charset="0"/>
                <a:cs typeface="Arial" charset="0"/>
              </a:rPr>
              <a:t>c¶m</a:t>
            </a:r>
            <a:r>
              <a:rPr lang="en-US" sz="40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Avant" pitchFamily="34" charset="0"/>
                <a:cs typeface="Arial" charset="0"/>
              </a:rPr>
              <a:t> ¬</a:t>
            </a:r>
            <a:r>
              <a:rPr lang="en-US" sz="4000" b="1">
                <a:solidFill>
                  <a:srgbClr val="0000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Avant" pitchFamily="34" charset="0"/>
                <a:cs typeface="Arial" charset="0"/>
              </a:rPr>
              <a:t>n </a:t>
            </a:r>
          </a:p>
          <a:p>
            <a:pPr algn="ctr">
              <a:defRPr/>
            </a:pPr>
            <a:r>
              <a:rPr lang="en-US" sz="4000" b="1">
                <a:solidFill>
                  <a:srgbClr val="0000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Avant" pitchFamily="34" charset="0"/>
                <a:cs typeface="Arial" charset="0"/>
              </a:rPr>
              <a:t>c¸c thÇy </a:t>
            </a:r>
            <a:r>
              <a:rPr lang="en-US" sz="40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Avant" pitchFamily="34" charset="0"/>
                <a:cs typeface="Arial" charset="0"/>
              </a:rPr>
              <a:t>c« </a:t>
            </a:r>
            <a:r>
              <a:rPr lang="en-US" sz="40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Avant" pitchFamily="34" charset="0"/>
                <a:cs typeface="Arial" charset="0"/>
              </a:rPr>
              <a:t>gi¸o</a:t>
            </a:r>
            <a:r>
              <a:rPr lang="en-US" sz="40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Avant" pitchFamily="34" charset="0"/>
                <a:cs typeface="Arial" charset="0"/>
              </a:rPr>
              <a:t> vµ </a:t>
            </a:r>
            <a:r>
              <a:rPr lang="en-US" sz="40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Avant" pitchFamily="34" charset="0"/>
                <a:cs typeface="Arial" charset="0"/>
              </a:rPr>
              <a:t>c¸c</a:t>
            </a:r>
            <a:r>
              <a:rPr lang="en-US" sz="40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Avant" pitchFamily="34" charset="0"/>
                <a:cs typeface="Arial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Avant" pitchFamily="34" charset="0"/>
                <a:cs typeface="Arial" charset="0"/>
              </a:rPr>
              <a:t>em</a:t>
            </a:r>
            <a:endParaRPr lang="en-US" sz="4000" b="1" dirty="0">
              <a:solidFill>
                <a:srgbClr val="0000CC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.VnAvant" pitchFamily="34" charset="0"/>
              <a:cs typeface="Arial" charset="0"/>
            </a:endParaRPr>
          </a:p>
        </p:txBody>
      </p:sp>
      <p:pic>
        <p:nvPicPr>
          <p:cNvPr id="4" name="Picture 3" descr="KINH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5577" y="1981200"/>
            <a:ext cx="11051177" cy="1771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 descr="manh khoe"/>
          <p:cNvPicPr>
            <a:picLocks noChangeAspect="1" noChangeArrowheads="1" noCrop="1"/>
          </p:cNvPicPr>
          <p:nvPr/>
        </p:nvPicPr>
        <p:blipFill>
          <a:blip r:embed="rId4">
            <a:clrChange>
              <a:clrFrom>
                <a:srgbClr val="6666FF"/>
              </a:clrFrom>
              <a:clrTo>
                <a:srgbClr val="6666FF">
                  <a:alpha val="0"/>
                </a:srgbClr>
              </a:clrTo>
            </a:clrChange>
            <a:duotone>
              <a:prstClr val="black"/>
              <a:srgbClr val="0016E6">
                <a:tint val="45000"/>
                <a:satMod val="400000"/>
              </a:srgbClr>
            </a:duotone>
          </a:blip>
          <a:srcRect/>
          <a:stretch>
            <a:fillRect/>
          </a:stretch>
        </p:blipFill>
        <p:spPr bwMode="auto">
          <a:xfrm>
            <a:off x="1606550" y="4084638"/>
            <a:ext cx="4260850" cy="1554163"/>
          </a:xfrm>
          <a:prstGeom prst="rect">
            <a:avLst/>
          </a:prstGeom>
          <a:noFill/>
        </p:spPr>
      </p:pic>
      <p:pic>
        <p:nvPicPr>
          <p:cNvPr id="6" name="Picture 8" descr="HANH PHUC"/>
          <p:cNvPicPr>
            <a:picLocks noChangeAspect="1" noChangeArrowheads="1" noCrop="1"/>
          </p:cNvPicPr>
          <p:nvPr/>
        </p:nvPicPr>
        <p:blipFill>
          <a:blip r:embed="rId5">
            <a:duotone>
              <a:prstClr val="black"/>
              <a:srgbClr val="0033CC">
                <a:tint val="45000"/>
                <a:satMod val="400000"/>
              </a:srgbClr>
            </a:duotone>
          </a:blip>
          <a:srcRect/>
          <a:stretch>
            <a:fillRect/>
          </a:stretch>
        </p:blipFill>
        <p:spPr bwMode="auto">
          <a:xfrm>
            <a:off x="6553200" y="3865564"/>
            <a:ext cx="3657600" cy="177323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82482224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395</TotalTime>
  <Words>119</Words>
  <Application>Microsoft Office PowerPoint</Application>
  <PresentationFormat>Widescreen</PresentationFormat>
  <Paragraphs>15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5" baseType="lpstr">
      <vt:lpstr>.VnAvant</vt:lpstr>
      <vt:lpstr>.VnHelvetInsH</vt:lpstr>
      <vt:lpstr>.VnVogueH</vt:lpstr>
      <vt:lpstr>Arial</vt:lpstr>
      <vt:lpstr>Calibri</vt:lpstr>
      <vt:lpstr>Calibri Light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Kim Quỳnh</cp:lastModifiedBy>
  <cp:revision>79</cp:revision>
  <dcterms:created xsi:type="dcterms:W3CDTF">2021-04-06T13:29:12Z</dcterms:created>
  <dcterms:modified xsi:type="dcterms:W3CDTF">2022-01-16T03:58:02Z</dcterms:modified>
</cp:coreProperties>
</file>