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8" r:id="rId2"/>
  </p:sldMasterIdLst>
  <p:notesMasterIdLst>
    <p:notesMasterId r:id="rId10"/>
  </p:notesMasterIdLst>
  <p:sldIdLst>
    <p:sldId id="341" r:id="rId3"/>
    <p:sldId id="333" r:id="rId4"/>
    <p:sldId id="334" r:id="rId5"/>
    <p:sldId id="335" r:id="rId6"/>
    <p:sldId id="336" r:id="rId7"/>
    <p:sldId id="360" r:id="rId8"/>
    <p:sldId id="353" r:id="rId9"/>
  </p:sldIdLst>
  <p:sldSz cx="6858000" cy="5143500"/>
  <p:notesSz cx="6858000" cy="9144000"/>
  <p:embeddedFontLst>
    <p:embeddedFont>
      <p:font typeface="Kalam" panose="020B0604020202020204" charset="0"/>
      <p:regular r:id="rId11"/>
      <p:bold r:id="rId12"/>
    </p:embeddedFont>
    <p:embeddedFont>
      <p:font typeface="Montserrat" panose="00000500000000000000" pitchFamily="2" charset="0"/>
      <p:regular r:id="rId13"/>
      <p:bold r:id="rId14"/>
      <p:italic r:id="rId15"/>
      <p:boldItalic r:id="rId16"/>
    </p:embeddedFont>
    <p:embeddedFont>
      <p:font typeface="UTM Avo" panose="02040603050506020204" pitchFamily="18" charset="0"/>
      <p:regular r:id="rId17"/>
      <p:bold r:id="rId18"/>
      <p:italic r:id="rId19"/>
      <p:boldItalic r:id="rId20"/>
    </p:embeddedFont>
    <p:embeddedFont>
      <p:font typeface="UTM Cookies" panose="02040603050506020204" pitchFamily="18"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D6C"/>
    <a:srgbClr val="DF3C7E"/>
    <a:srgbClr val="000000"/>
    <a:srgbClr val="E6F7F9"/>
    <a:srgbClr val="BEE7FB"/>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66"/>
    <p:restoredTop sz="95846"/>
  </p:normalViewPr>
  <p:slideViewPr>
    <p:cSldViewPr snapToGrid="0">
      <p:cViewPr varScale="1">
        <p:scale>
          <a:sx n="91" d="100"/>
          <a:sy n="91"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503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89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5228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2281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7839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01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981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8347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17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168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2655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extLst>
      <p:ext uri="{BB962C8B-B14F-4D97-AF65-F5344CB8AC3E}">
        <p14:creationId xmlns:p14="http://schemas.microsoft.com/office/powerpoint/2010/main" val="1334049421"/>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DE99D2B-CA8F-844F-95D0-5686E8FA1BB9}"/>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25" name="Group 24">
            <a:extLst>
              <a:ext uri="{FF2B5EF4-FFF2-40B4-BE49-F238E27FC236}">
                <a16:creationId xmlns:a16="http://schemas.microsoft.com/office/drawing/2014/main" id="{1836BB27-D671-1347-BA32-D22D5B140710}"/>
              </a:ext>
            </a:extLst>
          </p:cNvPr>
          <p:cNvGrpSpPr/>
          <p:nvPr/>
        </p:nvGrpSpPr>
        <p:grpSpPr>
          <a:xfrm>
            <a:off x="395070" y="578414"/>
            <a:ext cx="1623075" cy="751495"/>
            <a:chOff x="369342" y="617893"/>
            <a:chExt cx="1623075" cy="751495"/>
          </a:xfrm>
        </p:grpSpPr>
        <p:sp>
          <p:nvSpPr>
            <p:cNvPr id="26" name="TextBox 25">
              <a:extLst>
                <a:ext uri="{FF2B5EF4-FFF2-40B4-BE49-F238E27FC236}">
                  <a16:creationId xmlns:a16="http://schemas.microsoft.com/office/drawing/2014/main" id="{A93BC527-FCC1-264F-BD80-4A2E7E05E3EB}"/>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27" name="TextBox 26">
              <a:extLst>
                <a:ext uri="{FF2B5EF4-FFF2-40B4-BE49-F238E27FC236}">
                  <a16:creationId xmlns:a16="http://schemas.microsoft.com/office/drawing/2014/main" id="{1D4E427B-6D61-2149-91D5-BC054A1BD746}"/>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spTree>
    <p:extLst>
      <p:ext uri="{BB962C8B-B14F-4D97-AF65-F5344CB8AC3E}">
        <p14:creationId xmlns:p14="http://schemas.microsoft.com/office/powerpoint/2010/main" val="383932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443071" y="54594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254640" y="1808285"/>
            <a:ext cx="2348720"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TẾT ĐẾN RỒI</a:t>
            </a:r>
          </a:p>
        </p:txBody>
      </p:sp>
      <p:sp>
        <p:nvSpPr>
          <p:cNvPr id="5" name="TextBox 4">
            <a:extLst>
              <a:ext uri="{FF2B5EF4-FFF2-40B4-BE49-F238E27FC236}">
                <a16:creationId xmlns:a16="http://schemas.microsoft.com/office/drawing/2014/main" id="{9FA24853-01FC-A946-88A2-4E5CEA158308}"/>
              </a:ext>
            </a:extLst>
          </p:cNvPr>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g/ gh.</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3" name="Picture 12">
            <a:extLst>
              <a:ext uri="{FF2B5EF4-FFF2-40B4-BE49-F238E27FC236}">
                <a16:creationId xmlns:a16="http://schemas.microsoft.com/office/drawing/2014/main" id="{FD379354-498C-844A-86F1-DD9EE483B19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02084" y="408748"/>
            <a:ext cx="1398978" cy="1205914"/>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3988" y="871572"/>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Tết đến rồi</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376616"/>
            <a:ext cx="5999771" cy="3258584"/>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Vào dịp Tết, các gia đình thường gói bánh chưng hoặc bánh tét. Người lớn thường tặng trẻ em những bao lì xì xinh xắn với mong ước các em mạnh khoẻ, giỏi giang. Tết là dịp mọi người quây quần bên nhau và dành cho nhau những lời chúc tốt đẹp.</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2554479" y="1404859"/>
            <a:ext cx="572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855234" y="1846768"/>
            <a:ext cx="572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3444695" y="2313163"/>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F3943F-2941-5E4E-B96B-8055ECAD4CA0}"/>
              </a:ext>
            </a:extLst>
          </p:cNvPr>
          <p:cNvCxnSpPr>
            <a:cxnSpLocks/>
          </p:cNvCxnSpPr>
          <p:nvPr/>
        </p:nvCxnSpPr>
        <p:spPr>
          <a:xfrm>
            <a:off x="4592589" y="3210281"/>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89990"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bánh chưng</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89990"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mạnh khoẻ</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789990"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quây quần</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903104"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89990"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giỏi giang</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4481" y="237602"/>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23993" y="174370"/>
            <a:ext cx="5311568" cy="4539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Chọn </a:t>
            </a:r>
            <a:r>
              <a:rPr kumimoji="0" lang="vi-VN" sz="18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g </a:t>
            </a: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hoặc </a:t>
            </a:r>
            <a:r>
              <a:rPr kumimoji="0" lang="vi-VN" sz="18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gh</a:t>
            </a: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337385" y="2965334"/>
            <a:ext cx="6084784" cy="1835118"/>
            <a:chOff x="-619978" y="1272734"/>
            <a:chExt cx="6084784" cy="1835118"/>
          </a:xfrm>
          <a:noFill/>
        </p:grpSpPr>
        <p:sp>
          <p:nvSpPr>
            <p:cNvPr id="5" name="Rectangle 4">
              <a:extLst>
                <a:ext uri="{FF2B5EF4-FFF2-40B4-BE49-F238E27FC236}">
                  <a16:creationId xmlns:a16="http://schemas.microsoft.com/office/drawing/2014/main" id="{F3A00893-BE8B-5B41-BEEC-11F2E7ED6F7E}"/>
                </a:ext>
              </a:extLst>
            </p:cNvPr>
            <p:cNvSpPr/>
            <p:nvPr/>
          </p:nvSpPr>
          <p:spPr>
            <a:xfrm>
              <a:off x="-619978" y="1272734"/>
              <a:ext cx="6084784" cy="1835118"/>
            </a:xfrm>
            <a:prstGeom prst="rect">
              <a:avLst/>
            </a:prstGeom>
            <a:grpFill/>
            <a:ln w="19050">
              <a:noFill/>
              <a:extLst>
                <a:ext uri="{C807C97D-BFC1-408E-A445-0C87EB9F89A2}">
                  <ask:lineSketchStyleProps xmlns:ask="http://schemas.microsoft.com/office/drawing/2018/sketchyshapes" sd="86837363">
                    <a:custGeom>
                      <a:avLst/>
                      <a:gdLst>
                        <a:gd name="connsiteX0" fmla="*/ 0 w 6084784"/>
                        <a:gd name="connsiteY0" fmla="*/ 0 h 1835118"/>
                        <a:gd name="connsiteX1" fmla="*/ 6084784 w 6084784"/>
                        <a:gd name="connsiteY1" fmla="*/ 0 h 1835118"/>
                        <a:gd name="connsiteX2" fmla="*/ 6084784 w 6084784"/>
                        <a:gd name="connsiteY2" fmla="*/ 1835118 h 1835118"/>
                        <a:gd name="connsiteX3" fmla="*/ 0 w 6084784"/>
                        <a:gd name="connsiteY3" fmla="*/ 1835118 h 1835118"/>
                        <a:gd name="connsiteX4" fmla="*/ 0 w 6084784"/>
                        <a:gd name="connsiteY4" fmla="*/ 0 h 1835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784" h="1835118" fill="none" extrusionOk="0">
                          <a:moveTo>
                            <a:pt x="0" y="0"/>
                          </a:moveTo>
                          <a:cubicBezTo>
                            <a:pt x="2207130" y="106216"/>
                            <a:pt x="4799048" y="-142119"/>
                            <a:pt x="6084784" y="0"/>
                          </a:cubicBezTo>
                          <a:cubicBezTo>
                            <a:pt x="6132447" y="571215"/>
                            <a:pt x="5937822" y="1292305"/>
                            <a:pt x="6084784" y="1835118"/>
                          </a:cubicBezTo>
                          <a:cubicBezTo>
                            <a:pt x="5396047" y="1805890"/>
                            <a:pt x="1024774" y="1819424"/>
                            <a:pt x="0" y="1835118"/>
                          </a:cubicBezTo>
                          <a:cubicBezTo>
                            <a:pt x="-164962" y="1330646"/>
                            <a:pt x="14472" y="351695"/>
                            <a:pt x="0" y="0"/>
                          </a:cubicBezTo>
                          <a:close/>
                        </a:path>
                        <a:path w="6084784" h="1835118" stroke="0" extrusionOk="0">
                          <a:moveTo>
                            <a:pt x="0" y="0"/>
                          </a:moveTo>
                          <a:cubicBezTo>
                            <a:pt x="2686118" y="-71603"/>
                            <a:pt x="3872221" y="126493"/>
                            <a:pt x="6084784" y="0"/>
                          </a:cubicBezTo>
                          <a:cubicBezTo>
                            <a:pt x="6030911" y="659806"/>
                            <a:pt x="6174293" y="1289343"/>
                            <a:pt x="6084784" y="1835118"/>
                          </a:cubicBezTo>
                          <a:cubicBezTo>
                            <a:pt x="5144353" y="1879962"/>
                            <a:pt x="2819533" y="1678231"/>
                            <a:pt x="0" y="1835118"/>
                          </a:cubicBezTo>
                          <a:cubicBezTo>
                            <a:pt x="148008" y="924691"/>
                            <a:pt x="94600" y="366559"/>
                            <a:pt x="0" y="0"/>
                          </a:cubicBezTo>
                          <a:close/>
                        </a:path>
                      </a:pathLst>
                    </a:custGeom>
                    <ask:type>
                      <ask:lineSketchCurved/>
                    </ask:type>
                  </ask:lineSketchStyleProps>
                </a:ext>
              </a:extLst>
            </a:ln>
          </p:spPr>
          <p:txBody>
            <a:bodyPr wrap="square" anchor="b">
              <a:spAutoFit/>
            </a:bodyPr>
            <a:lstStyle/>
            <a:p>
              <a:pPr marL="0" marR="0" lvl="0" indent="0" algn="ctr" defTabSz="914400" rtl="0" eaLnBrk="1" fontAlgn="auto" latinLnBrk="0" hangingPunct="1">
                <a:lnSpc>
                  <a:spcPct val="200000"/>
                </a:lnSpc>
                <a:spcBef>
                  <a:spcPts val="0"/>
                </a:spcBef>
                <a:spcAft>
                  <a:spcPts val="0"/>
                </a:spcAft>
                <a:buClr>
                  <a:srgbClr val="000000"/>
                </a:buClr>
                <a:buSzTx/>
                <a:buFont typeface="Arial"/>
                <a:buNone/>
                <a:tabLst/>
                <a:defRPr/>
              </a:pPr>
              <a:r>
                <a:rPr lang="en-US" sz="2000" dirty="0" err="1">
                  <a:latin typeface="UTM Avo" panose="02040603050506020204" pitchFamily="18" charset="0"/>
                  <a:ea typeface="Calibri" panose="020F0502020204030204" pitchFamily="34" charset="0"/>
                  <a:cs typeface="Times New Roman" panose="02020603050405020304" pitchFamily="18" charset="0"/>
                </a:rPr>
                <a:t>Chị</a:t>
              </a:r>
              <a:r>
                <a:rPr lang="en-US" sz="2000" dirty="0">
                  <a:latin typeface="UTM Avo" panose="02040603050506020204" pitchFamily="18" charset="0"/>
                  <a:ea typeface="Calibri" panose="020F0502020204030204" pitchFamily="34" charset="0"/>
                  <a:cs typeface="Times New Roman" panose="02020603050405020304" pitchFamily="18" charset="0"/>
                </a:rPr>
                <a:t> </a:t>
              </a:r>
              <a:r>
                <a:rPr lang="en-US" sz="2000" dirty="0" err="1">
                  <a:latin typeface="UTM Avo" panose="02040603050506020204" pitchFamily="18" charset="0"/>
                  <a:ea typeface="Calibri" panose="020F0502020204030204" pitchFamily="34" charset="0"/>
                  <a:cs typeface="Times New Roman" panose="02020603050405020304" pitchFamily="18" charset="0"/>
                </a:rPr>
                <a:t>tre</a:t>
              </a:r>
              <a:r>
                <a:rPr lang="en-US" sz="2000" dirty="0">
                  <a:latin typeface="UTM Avo" panose="02040603050506020204" pitchFamily="18" charset="0"/>
                  <a:ea typeface="Calibri" panose="020F0502020204030204" pitchFamily="34" charset="0"/>
                  <a:cs typeface="Times New Roman" panose="02020603050405020304" pitchFamily="18" charset="0"/>
                </a:rPr>
                <a:t> </a:t>
              </a:r>
              <a:r>
                <a:rPr lang="en-US" sz="2000" dirty="0" err="1">
                  <a:latin typeface="UTM Avo" panose="02040603050506020204" pitchFamily="18" charset="0"/>
                  <a:ea typeface="Calibri" panose="020F0502020204030204" pitchFamily="34" charset="0"/>
                  <a:cs typeface="Times New Roman" panose="02020603050405020304" pitchFamily="18" charset="0"/>
                </a:rPr>
                <a:t>chải</a:t>
              </a:r>
              <a:r>
                <a:rPr lang="en-US" sz="2000" dirty="0">
                  <a:latin typeface="UTM Avo" panose="02040603050506020204" pitchFamily="18" charset="0"/>
                  <a:ea typeface="Calibri" panose="020F0502020204030204" pitchFamily="34" charset="0"/>
                  <a:cs typeface="Times New Roman" panose="02020603050405020304" pitchFamily="18" charset="0"/>
                </a:rPr>
                <a:t> </a:t>
              </a:r>
              <a:r>
                <a:rPr lang="en-US" sz="2000" dirty="0" err="1">
                  <a:latin typeface="UTM Avo" panose="02040603050506020204" pitchFamily="18" charset="0"/>
                  <a:ea typeface="Calibri" panose="020F0502020204030204" pitchFamily="34" charset="0"/>
                  <a:cs typeface="Times New Roman" panose="02020603050405020304" pitchFamily="18" charset="0"/>
                </a:rPr>
                <a:t>tóc</a:t>
              </a:r>
              <a:r>
                <a:rPr lang="en-US" sz="2000" dirty="0">
                  <a:latin typeface="UTM Avo" panose="02040603050506020204" pitchFamily="18" charset="0"/>
                  <a:ea typeface="Calibri" panose="020F0502020204030204" pitchFamily="34" charset="0"/>
                  <a:cs typeface="Times New Roman" panose="02020603050405020304" pitchFamily="18" charset="0"/>
                </a:rPr>
                <a:t> </a:t>
              </a:r>
              <a:r>
                <a:rPr lang="en-US" sz="2000" dirty="0" err="1">
                  <a:latin typeface="UTM Avo" panose="02040603050506020204" pitchFamily="18" charset="0"/>
                  <a:ea typeface="Calibri" panose="020F0502020204030204" pitchFamily="34" charset="0"/>
                  <a:cs typeface="Times New Roman" panose="02020603050405020304" pitchFamily="18" charset="0"/>
                </a:rPr>
                <a:t>bên</a:t>
              </a:r>
              <a:r>
                <a:rPr lang="en-US" sz="2000" dirty="0">
                  <a:latin typeface="UTM Avo" panose="02040603050506020204" pitchFamily="18" charset="0"/>
                  <a:ea typeface="Calibri" panose="020F0502020204030204" pitchFamily="34" charset="0"/>
                  <a:cs typeface="Times New Roman" panose="02020603050405020304" pitchFamily="18" charset="0"/>
                </a:rPr>
                <a:t> </a:t>
              </a:r>
              <a:r>
                <a:rPr lang="en-US" sz="2000" dirty="0" err="1">
                  <a:latin typeface="UTM Avo" panose="02040603050506020204" pitchFamily="18" charset="0"/>
                  <a:ea typeface="Calibri" panose="020F0502020204030204" pitchFamily="34" charset="0"/>
                  <a:cs typeface="Times New Roman" panose="02020603050405020304" pitchFamily="18" charset="0"/>
                </a:rPr>
                <a:t>ao</a:t>
              </a:r>
              <a:endPar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2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Nàng mây áo trắng          é vào soi          ương.</a:t>
              </a:r>
            </a:p>
            <a:p>
              <a:pPr marL="0" marR="0" lvl="0" indent="0" algn="r" defTabSz="914400" rtl="0" eaLnBrk="1" fontAlgn="auto" latinLnBrk="0" hangingPunct="1">
                <a:lnSpc>
                  <a:spcPct val="200000"/>
                </a:lnSpc>
                <a:spcBef>
                  <a:spcPts val="0"/>
                </a:spcBef>
                <a:spcAft>
                  <a:spcPts val="0"/>
                </a:spcAft>
                <a:buClr>
                  <a:srgbClr val="000000"/>
                </a:buClr>
                <a:buSzTx/>
                <a:buFont typeface="Arial"/>
                <a:buNone/>
                <a:tabLst/>
                <a:defRPr/>
              </a:pPr>
              <a:r>
                <a:rPr lang="en-VN" sz="2000" dirty="0">
                  <a:latin typeface="UTM Avo" panose="02040603050506020204" pitchFamily="18" charset="0"/>
                  <a:ea typeface="Calibri" panose="020F0502020204030204" pitchFamily="34" charset="0"/>
                </a:rPr>
                <a:t>(Trần Đăng Khoa)</a:t>
              </a:r>
              <a:endPar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1FFB1E92-CFF9-E147-B911-E623B6E48522}"/>
                </a:ext>
              </a:extLst>
            </p:cNvPr>
            <p:cNvSpPr/>
            <p:nvPr/>
          </p:nvSpPr>
          <p:spPr>
            <a:xfrm>
              <a:off x="2090898" y="2115908"/>
              <a:ext cx="602165"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B8600C9E-429F-0547-A61E-1698C59A51EA}"/>
                </a:ext>
              </a:extLst>
            </p:cNvPr>
            <p:cNvSpPr/>
            <p:nvPr/>
          </p:nvSpPr>
          <p:spPr>
            <a:xfrm>
              <a:off x="3910090" y="2105232"/>
              <a:ext cx="602165"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4" name="Rectangle 13">
            <a:extLst>
              <a:ext uri="{FF2B5EF4-FFF2-40B4-BE49-F238E27FC236}">
                <a16:creationId xmlns:a16="http://schemas.microsoft.com/office/drawing/2014/main" id="{0575EFEA-A3F3-C84B-B2F5-8FEE838EED2B}"/>
              </a:ext>
            </a:extLst>
          </p:cNvPr>
          <p:cNvSpPr/>
          <p:nvPr/>
        </p:nvSpPr>
        <p:spPr>
          <a:xfrm>
            <a:off x="3090274" y="3722312"/>
            <a:ext cx="57900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gh</a:t>
            </a:r>
            <a:endParaRPr kumimoji="0" lang="en-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4972808" y="3710737"/>
            <a:ext cx="39145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g</a:t>
            </a:r>
          </a:p>
        </p:txBody>
      </p:sp>
      <p:pic>
        <p:nvPicPr>
          <p:cNvPr id="11" name="Picture 10">
            <a:extLst>
              <a:ext uri="{FF2B5EF4-FFF2-40B4-BE49-F238E27FC236}">
                <a16:creationId xmlns:a16="http://schemas.microsoft.com/office/drawing/2014/main" id="{120237D3-7C2B-564A-A91F-311E042ABDE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tretch>
            <a:fillRect/>
          </a:stretch>
        </p:blipFill>
        <p:spPr>
          <a:xfrm>
            <a:off x="1809485" y="714473"/>
            <a:ext cx="3140582" cy="2400733"/>
          </a:xfrm>
          <a:prstGeom prst="rect">
            <a:avLst/>
          </a:prstGeom>
        </p:spPr>
      </p:pic>
    </p:spTree>
    <p:extLst>
      <p:ext uri="{BB962C8B-B14F-4D97-AF65-F5344CB8AC3E}">
        <p14:creationId xmlns:p14="http://schemas.microsoft.com/office/powerpoint/2010/main" val="23946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9" name="TextBox 8">
            <a:extLst>
              <a:ext uri="{FF2B5EF4-FFF2-40B4-BE49-F238E27FC236}">
                <a16:creationId xmlns:a16="http://schemas.microsoft.com/office/drawing/2014/main" id="{DA5991B2-32D7-2D4C-B927-082A670A87A4}"/>
              </a:ext>
            </a:extLst>
          </p:cNvPr>
          <p:cNvSpPr txBox="1"/>
          <p:nvPr/>
        </p:nvSpPr>
        <p:spPr>
          <a:xfrm>
            <a:off x="684737" y="745599"/>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Tìm tiếng ghép được với </a:t>
            </a:r>
            <a:r>
              <a:rPr lang="vi-VN" sz="1800" b="1" dirty="0">
                <a:solidFill>
                  <a:srgbClr val="FF0000"/>
                </a:solidFill>
                <a:latin typeface="UTM Avo" panose="02040603050506020204" pitchFamily="18" charset="0"/>
              </a:rPr>
              <a:t>sinh</a:t>
            </a:r>
            <a:r>
              <a:rPr lang="vi-VN" sz="1800" dirty="0">
                <a:latin typeface="UTM Avo" panose="02040603050506020204" pitchFamily="18" charset="0"/>
              </a:rPr>
              <a:t> hoặc </a:t>
            </a:r>
            <a:r>
              <a:rPr lang="vi-VN" sz="1800" b="1" dirty="0">
                <a:solidFill>
                  <a:srgbClr val="FF0000"/>
                </a:solidFill>
                <a:latin typeface="UTM Avo" panose="02040603050506020204" pitchFamily="18" charset="0"/>
              </a:rPr>
              <a:t>xinh</a:t>
            </a:r>
          </a:p>
        </p:txBody>
      </p:sp>
      <p:graphicFrame>
        <p:nvGraphicFramePr>
          <p:cNvPr id="41" name="Table 40">
            <a:extLst>
              <a:ext uri="{FF2B5EF4-FFF2-40B4-BE49-F238E27FC236}">
                <a16:creationId xmlns:a16="http://schemas.microsoft.com/office/drawing/2014/main" id="{038106F6-31C4-9840-A0A9-663273ED371D}"/>
              </a:ext>
            </a:extLst>
          </p:cNvPr>
          <p:cNvGraphicFramePr>
            <a:graphicFrameLocks noGrp="1"/>
          </p:cNvGraphicFramePr>
          <p:nvPr>
            <p:extLst>
              <p:ext uri="{D42A27DB-BD31-4B8C-83A1-F6EECF244321}">
                <p14:modId xmlns:p14="http://schemas.microsoft.com/office/powerpoint/2010/main" val="2500194492"/>
              </p:ext>
            </p:extLst>
          </p:nvPr>
        </p:nvGraphicFramePr>
        <p:xfrm>
          <a:off x="1053210" y="1272796"/>
          <a:ext cx="5181336" cy="1599703"/>
        </p:xfrm>
        <a:graphic>
          <a:graphicData uri="http://schemas.openxmlformats.org/drawingml/2006/table">
            <a:tbl>
              <a:tblPr firstRow="1" firstCol="1" bandRow="1">
                <a:tableStyleId>{98A10E9E-05DE-497A-B104-E80DA98F5660}</a:tableStyleId>
              </a:tblPr>
              <a:tblGrid>
                <a:gridCol w="1010808">
                  <a:extLst>
                    <a:ext uri="{9D8B030D-6E8A-4147-A177-3AD203B41FA5}">
                      <a16:colId xmlns:a16="http://schemas.microsoft.com/office/drawing/2014/main" val="1162369807"/>
                    </a:ext>
                  </a:extLst>
                </a:gridCol>
                <a:gridCol w="4170528">
                  <a:extLst>
                    <a:ext uri="{9D8B030D-6E8A-4147-A177-3AD203B41FA5}">
                      <a16:colId xmlns:a16="http://schemas.microsoft.com/office/drawing/2014/main" val="1509586747"/>
                    </a:ext>
                  </a:extLst>
                </a:gridCol>
              </a:tblGrid>
              <a:tr h="782246">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sinh</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sinh</a:t>
                      </a:r>
                      <a:r>
                        <a:rPr lang="en-US" sz="1800" dirty="0">
                          <a:effectLst/>
                          <a:latin typeface="UTM Avo" panose="02040603050506020204" pitchFamily="18" charset="0"/>
                        </a:rPr>
                        <a:t> </a:t>
                      </a:r>
                      <a:r>
                        <a:rPr lang="en-US" sz="1800" dirty="0" err="1">
                          <a:effectLst/>
                          <a:latin typeface="UTM Avo" panose="02040603050506020204" pitchFamily="18" charset="0"/>
                        </a:rPr>
                        <a:t>sống</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817457">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xinh</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r>
                        <a:rPr lang="en-US" sz="1800" dirty="0">
                          <a:effectLst/>
                          <a:latin typeface="UTM Avo" panose="02040603050506020204" pitchFamily="18" charset="0"/>
                        </a:rPr>
                        <a:t> </a:t>
                      </a:r>
                      <a:r>
                        <a:rPr lang="en-US" sz="1800" dirty="0" err="1">
                          <a:effectLst/>
                          <a:latin typeface="UTM Avo" panose="02040603050506020204" pitchFamily="18" charset="0"/>
                        </a:rPr>
                        <a:t>xinh</a:t>
                      </a:r>
                      <a:r>
                        <a:rPr lang="en-US" sz="1800" dirty="0">
                          <a:effectLst/>
                          <a:latin typeface="UTM Avo" panose="02040603050506020204" pitchFamily="18" charset="0"/>
                        </a:rPr>
                        <a:t> </a:t>
                      </a:r>
                      <a:r>
                        <a:rPr lang="en-US" sz="1800" dirty="0" err="1">
                          <a:effectLst/>
                          <a:latin typeface="UTM Avo" panose="02040603050506020204" pitchFamily="18" charset="0"/>
                        </a:rPr>
                        <a:t>đẹp</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45" name="TextBox 44">
            <a:extLst>
              <a:ext uri="{FF2B5EF4-FFF2-40B4-BE49-F238E27FC236}">
                <a16:creationId xmlns:a16="http://schemas.microsoft.com/office/drawing/2014/main" id="{616B818E-28AC-B849-BE2A-D4C17484C953}"/>
              </a:ext>
            </a:extLst>
          </p:cNvPr>
          <p:cNvSpPr txBox="1"/>
          <p:nvPr/>
        </p:nvSpPr>
        <p:spPr>
          <a:xfrm>
            <a:off x="3202470" y="1483530"/>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sinh nhật</a:t>
            </a:r>
            <a:r>
              <a:rPr lang="en-VN" sz="1800" dirty="0">
                <a:solidFill>
                  <a:srgbClr val="FF0000"/>
                </a:solidFill>
                <a:latin typeface="UTM Avo" panose="02040603050506020204" pitchFamily="18" charset="0"/>
              </a:rPr>
              <a:t>,</a:t>
            </a:r>
          </a:p>
        </p:txBody>
      </p:sp>
      <p:sp>
        <p:nvSpPr>
          <p:cNvPr id="46" name="TextBox 45">
            <a:extLst>
              <a:ext uri="{FF2B5EF4-FFF2-40B4-BE49-F238E27FC236}">
                <a16:creationId xmlns:a16="http://schemas.microsoft.com/office/drawing/2014/main" id="{02FFA2C4-1497-AB40-AE0F-BC317C0CB4DC}"/>
              </a:ext>
            </a:extLst>
          </p:cNvPr>
          <p:cNvSpPr txBox="1"/>
          <p:nvPr/>
        </p:nvSpPr>
        <p:spPr>
          <a:xfrm>
            <a:off x="4302988" y="1492183"/>
            <a:ext cx="169103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học sinh </a:t>
            </a:r>
            <a:r>
              <a:rPr lang="en-VN" sz="1800" dirty="0">
                <a:solidFill>
                  <a:srgbClr val="FF0000"/>
                </a:solidFill>
                <a:latin typeface="UTM Avo" panose="02040603050506020204" pitchFamily="18" charset="0"/>
              </a:rPr>
              <a:t>,…</a:t>
            </a:r>
          </a:p>
        </p:txBody>
      </p:sp>
      <p:sp>
        <p:nvSpPr>
          <p:cNvPr id="47" name="TextBox 46">
            <a:extLst>
              <a:ext uri="{FF2B5EF4-FFF2-40B4-BE49-F238E27FC236}">
                <a16:creationId xmlns:a16="http://schemas.microsoft.com/office/drawing/2014/main" id="{9F4A5155-115B-F347-8D3B-32D46E0631AF}"/>
              </a:ext>
            </a:extLst>
          </p:cNvPr>
          <p:cNvSpPr txBox="1"/>
          <p:nvPr/>
        </p:nvSpPr>
        <p:spPr>
          <a:xfrm>
            <a:off x="3202470" y="2294547"/>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xinh xắn</a:t>
            </a:r>
            <a:r>
              <a:rPr lang="en-VN" sz="1800" dirty="0">
                <a:solidFill>
                  <a:srgbClr val="FF0000"/>
                </a:solidFill>
                <a:latin typeface="UTM Avo" panose="02040603050506020204" pitchFamily="18" charset="0"/>
              </a:rPr>
              <a:t>,…</a:t>
            </a:r>
          </a:p>
        </p:txBody>
      </p:sp>
      <p:sp>
        <p:nvSpPr>
          <p:cNvPr id="48" name="TextBox 47">
            <a:extLst>
              <a:ext uri="{FF2B5EF4-FFF2-40B4-BE49-F238E27FC236}">
                <a16:creationId xmlns:a16="http://schemas.microsoft.com/office/drawing/2014/main" id="{A8B8BFA0-2F90-AA42-9C9D-A13EE371B5A5}"/>
              </a:ext>
            </a:extLst>
          </p:cNvPr>
          <p:cNvSpPr txBox="1"/>
          <p:nvPr/>
        </p:nvSpPr>
        <p:spPr>
          <a:xfrm>
            <a:off x="684737" y="2828977"/>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Tìm từ có tiếng chứa </a:t>
            </a:r>
            <a:r>
              <a:rPr lang="vi-VN" sz="1800" b="1" dirty="0">
                <a:solidFill>
                  <a:srgbClr val="FF0000"/>
                </a:solidFill>
                <a:latin typeface="UTM Avo" panose="02040603050506020204" pitchFamily="18" charset="0"/>
              </a:rPr>
              <a:t>uc</a:t>
            </a:r>
            <a:r>
              <a:rPr lang="vi-VN" sz="1800" dirty="0">
                <a:latin typeface="UTM Avo" panose="02040603050506020204" pitchFamily="18" charset="0"/>
              </a:rPr>
              <a:t> hoặc </a:t>
            </a:r>
            <a:r>
              <a:rPr lang="vi-VN" sz="1800" b="1" dirty="0">
                <a:solidFill>
                  <a:srgbClr val="FF0000"/>
                </a:solidFill>
                <a:latin typeface="UTM Avo" panose="02040603050506020204" pitchFamily="18" charset="0"/>
              </a:rPr>
              <a:t>ut</a:t>
            </a:r>
          </a:p>
        </p:txBody>
      </p:sp>
      <p:graphicFrame>
        <p:nvGraphicFramePr>
          <p:cNvPr id="49" name="Table 48">
            <a:extLst>
              <a:ext uri="{FF2B5EF4-FFF2-40B4-BE49-F238E27FC236}">
                <a16:creationId xmlns:a16="http://schemas.microsoft.com/office/drawing/2014/main" id="{D4961AD0-E996-6B4C-8B8C-AF9EF1405BE8}"/>
              </a:ext>
            </a:extLst>
          </p:cNvPr>
          <p:cNvGraphicFramePr>
            <a:graphicFrameLocks noGrp="1"/>
          </p:cNvGraphicFramePr>
          <p:nvPr>
            <p:extLst>
              <p:ext uri="{D42A27DB-BD31-4B8C-83A1-F6EECF244321}">
                <p14:modId xmlns:p14="http://schemas.microsoft.com/office/powerpoint/2010/main" val="1302866129"/>
              </p:ext>
            </p:extLst>
          </p:nvPr>
        </p:nvGraphicFramePr>
        <p:xfrm>
          <a:off x="1053210" y="3356174"/>
          <a:ext cx="5181336" cy="1464401"/>
        </p:xfrm>
        <a:graphic>
          <a:graphicData uri="http://schemas.openxmlformats.org/drawingml/2006/table">
            <a:tbl>
              <a:tblPr firstRow="1" firstCol="1" bandRow="1">
                <a:tableStyleId>{98A10E9E-05DE-497A-B104-E80DA98F5660}</a:tableStyleId>
              </a:tblPr>
              <a:tblGrid>
                <a:gridCol w="1010808">
                  <a:extLst>
                    <a:ext uri="{9D8B030D-6E8A-4147-A177-3AD203B41FA5}">
                      <a16:colId xmlns:a16="http://schemas.microsoft.com/office/drawing/2014/main" val="1162369807"/>
                    </a:ext>
                  </a:extLst>
                </a:gridCol>
                <a:gridCol w="4170528">
                  <a:extLst>
                    <a:ext uri="{9D8B030D-6E8A-4147-A177-3AD203B41FA5}">
                      <a16:colId xmlns:a16="http://schemas.microsoft.com/office/drawing/2014/main" val="1509586747"/>
                    </a:ext>
                  </a:extLst>
                </a:gridCol>
              </a:tblGrid>
              <a:tr h="782246">
                <a:tc>
                  <a:txBody>
                    <a:bodyPr/>
                    <a:lstStyle/>
                    <a:p>
                      <a:pPr marL="7938" indent="0" algn="ctr">
                        <a:lnSpc>
                          <a:spcPct val="107000"/>
                        </a:lnSpc>
                        <a:tabLst/>
                      </a:pPr>
                      <a:r>
                        <a:rPr lang="en-VN" sz="1800" dirty="0">
                          <a:effectLst/>
                          <a:latin typeface="UTM Avo" panose="02040603050506020204" pitchFamily="18" charset="0"/>
                          <a:ea typeface="Calibri" panose="020F0502020204030204" pitchFamily="34" charset="0"/>
                          <a:cs typeface="Times New Roman" panose="02020603050405020304" pitchFamily="18" charset="0"/>
                        </a:rPr>
                        <a:t>uc</a:t>
                      </a: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chúc</a:t>
                      </a:r>
                      <a:r>
                        <a:rPr lang="en-US" sz="1800" dirty="0">
                          <a:effectLst/>
                          <a:latin typeface="UTM Avo" panose="02040603050506020204" pitchFamily="18" charset="0"/>
                        </a:rPr>
                        <a:t> </a:t>
                      </a:r>
                      <a:r>
                        <a:rPr lang="en-US" sz="1800" dirty="0" err="1">
                          <a:effectLst/>
                          <a:latin typeface="UTM Avo" panose="02040603050506020204" pitchFamily="18" charset="0"/>
                        </a:rPr>
                        <a:t>mừng</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682155">
                <a:tc>
                  <a:txBody>
                    <a:bodyPr/>
                    <a:lstStyle/>
                    <a:p>
                      <a:pPr marL="7938" indent="0" algn="ctr">
                        <a:lnSpc>
                          <a:spcPct val="107000"/>
                        </a:lnSpc>
                        <a:tabLst/>
                      </a:pPr>
                      <a:r>
                        <a:rPr lang="en-VN" sz="1800" dirty="0">
                          <a:effectLst/>
                          <a:latin typeface="UTM Avo" panose="02040603050506020204" pitchFamily="18" charset="0"/>
                          <a:ea typeface="Calibri" panose="020F0502020204030204" pitchFamily="34" charset="0"/>
                          <a:cs typeface="Times New Roman" panose="02020603050405020304" pitchFamily="18" charset="0"/>
                        </a:rPr>
                        <a:t>ut</a:t>
                      </a:r>
                    </a:p>
                  </a:txBody>
                  <a:tcPr marL="68580" marR="68580" marT="0" marB="0" anchor="ctr"/>
                </a:tc>
                <a:tc>
                  <a:txBody>
                    <a:bodyPr/>
                    <a:lstStyle/>
                    <a:p>
                      <a:pPr marL="7938" indent="0" algn="l">
                        <a:lnSpc>
                          <a:spcPct val="107000"/>
                        </a:lnSpc>
                        <a:spcAft>
                          <a:spcPts val="800"/>
                        </a:spcAft>
                        <a:tabLst/>
                      </a:pPr>
                      <a:r>
                        <a:rPr lang="en-US" sz="1800" dirty="0">
                          <a:effectLst/>
                          <a:latin typeface="UTM Avo" panose="02040603050506020204" pitchFamily="18" charset="0"/>
                        </a:rPr>
                        <a:t> </a:t>
                      </a:r>
                      <a:r>
                        <a:rPr lang="en-US" sz="1800" dirty="0" err="1">
                          <a:effectLst/>
                          <a:latin typeface="UTM Avo" panose="02040603050506020204" pitchFamily="18" charset="0"/>
                        </a:rPr>
                        <a:t>sút</a:t>
                      </a:r>
                      <a:r>
                        <a:rPr lang="en-US" sz="1800" dirty="0">
                          <a:effectLst/>
                          <a:latin typeface="UTM Avo" panose="02040603050506020204" pitchFamily="18" charset="0"/>
                        </a:rPr>
                        <a:t> </a:t>
                      </a:r>
                      <a:r>
                        <a:rPr lang="en-US" sz="1800" dirty="0" err="1">
                          <a:effectLst/>
                          <a:latin typeface="UTM Avo" panose="02040603050506020204" pitchFamily="18" charset="0"/>
                        </a:rPr>
                        <a:t>bóng</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50" name="TextBox 49">
            <a:extLst>
              <a:ext uri="{FF2B5EF4-FFF2-40B4-BE49-F238E27FC236}">
                <a16:creationId xmlns:a16="http://schemas.microsoft.com/office/drawing/2014/main" id="{F02494C1-01BA-D247-9E04-15A69F1AE482}"/>
              </a:ext>
            </a:extLst>
          </p:cNvPr>
          <p:cNvSpPr txBox="1"/>
          <p:nvPr/>
        </p:nvSpPr>
        <p:spPr>
          <a:xfrm>
            <a:off x="3522061" y="3566908"/>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súc miệng</a:t>
            </a:r>
            <a:r>
              <a:rPr lang="en-VN" sz="1800" dirty="0">
                <a:solidFill>
                  <a:srgbClr val="FF0000"/>
                </a:solidFill>
                <a:latin typeface="UTM Avo" panose="02040603050506020204" pitchFamily="18" charset="0"/>
              </a:rPr>
              <a:t>,</a:t>
            </a:r>
          </a:p>
        </p:txBody>
      </p:sp>
      <p:sp>
        <p:nvSpPr>
          <p:cNvPr id="51" name="TextBox 50">
            <a:extLst>
              <a:ext uri="{FF2B5EF4-FFF2-40B4-BE49-F238E27FC236}">
                <a16:creationId xmlns:a16="http://schemas.microsoft.com/office/drawing/2014/main" id="{7FAAD921-770B-F946-B8A6-EA426D5210A5}"/>
              </a:ext>
            </a:extLst>
          </p:cNvPr>
          <p:cNvSpPr txBox="1"/>
          <p:nvPr/>
        </p:nvSpPr>
        <p:spPr>
          <a:xfrm>
            <a:off x="4829832" y="3575561"/>
            <a:ext cx="169103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khúc nhạc</a:t>
            </a:r>
            <a:endParaRPr lang="en-VN" sz="1800" dirty="0">
              <a:solidFill>
                <a:srgbClr val="FF0000"/>
              </a:solidFill>
              <a:latin typeface="UTM Avo" panose="02040603050506020204" pitchFamily="18" charset="0"/>
            </a:endParaRPr>
          </a:p>
        </p:txBody>
      </p:sp>
      <p:sp>
        <p:nvSpPr>
          <p:cNvPr id="52" name="TextBox 51">
            <a:extLst>
              <a:ext uri="{FF2B5EF4-FFF2-40B4-BE49-F238E27FC236}">
                <a16:creationId xmlns:a16="http://schemas.microsoft.com/office/drawing/2014/main" id="{F4AAC67A-6142-F64F-B864-0F5AB2FEC1D5}"/>
              </a:ext>
            </a:extLst>
          </p:cNvPr>
          <p:cNvSpPr txBox="1"/>
          <p:nvPr/>
        </p:nvSpPr>
        <p:spPr>
          <a:xfrm>
            <a:off x="3202470" y="4315779"/>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bút chì</a:t>
            </a:r>
            <a:r>
              <a:rPr lang="en-VN" sz="1800"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45" grpId="0"/>
      <p:bldP spid="46" grpId="0"/>
      <p:bldP spid="47" grpId="0"/>
      <p:bldP spid="48" grpId="0"/>
      <p:bldP spid="50" grpId="0"/>
      <p:bldP spid="51" grpId="0"/>
      <p:bldP spid="52"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2136</TotalTime>
  <Words>215</Words>
  <Application>Microsoft Office PowerPoint</Application>
  <PresentationFormat>Custom</PresentationFormat>
  <Paragraphs>43</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Kalam</vt:lpstr>
      <vt:lpstr>UTM Cookies</vt:lpstr>
      <vt:lpstr>UTM Avo</vt:lpstr>
      <vt:lpstr>Montserrat</vt:lpstr>
      <vt:lpstr>Doodle Sketchbook by Slidesgo</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Kim Quỳnh</cp:lastModifiedBy>
  <cp:revision>170</cp:revision>
  <dcterms:modified xsi:type="dcterms:W3CDTF">2022-01-23T08:30:23Z</dcterms:modified>
</cp:coreProperties>
</file>