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xRGcqVvkGw/N7qgHyTqCvVyJP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l="4193" t="2191" r="2693" b="6031"/>
          <a:stretch/>
        </p:blipFill>
        <p:spPr>
          <a:xfrm>
            <a:off x="84296" y="3790951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 descr="7025f93bab81e29a45dfc8ebfbf481b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4623" y="2457450"/>
            <a:ext cx="2681339" cy="505269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321706" y="-37467"/>
            <a:ext cx="7648122" cy="2018182"/>
            <a:chOff x="2180216" y="1968007"/>
            <a:chExt cx="6699183" cy="2018182"/>
          </a:xfrm>
        </p:grpSpPr>
        <p:sp>
          <p:nvSpPr>
            <p:cNvPr id="88" name="Google Shape;88;p1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>
                <a:gd name="adj" fmla="val 16667"/>
              </a:avLst>
            </a:prstGeom>
            <a:solidFill>
              <a:srgbClr val="CCC0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"/>
          <p:cNvSpPr txBox="1"/>
          <p:nvPr/>
        </p:nvSpPr>
        <p:spPr>
          <a:xfrm>
            <a:off x="1272050" y="457200"/>
            <a:ext cx="89387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249024"/>
                </a:solidFill>
                <a:latin typeface="Arial"/>
                <a:ea typeface="Arial"/>
                <a:cs typeface="Arial"/>
                <a:sym typeface="Arial"/>
              </a:rPr>
              <a:t>NGÀY - THÁNG</a:t>
            </a:r>
            <a:endParaRPr sz="7200" b="0" i="0" u="none" strike="noStrike" cap="none">
              <a:solidFill>
                <a:srgbClr val="24902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 l="44582"/>
          <a:stretch/>
        </p:blipFill>
        <p:spPr>
          <a:xfrm>
            <a:off x="0" y="-237679"/>
            <a:ext cx="2417323" cy="201701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99232" y="326499"/>
            <a:ext cx="221809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Bài 30</a:t>
            </a:r>
            <a:endParaRPr sz="4000" b="1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547446" y="3413051"/>
            <a:ext cx="595012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Khám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phá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Hoạt</a:t>
            </a:r>
            <a:r>
              <a:rPr lang="en-US" sz="54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sz="54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675187" y="6433940"/>
            <a:ext cx="7836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2"/>
          <p:cNvGrpSpPr/>
          <p:nvPr/>
        </p:nvGrpSpPr>
        <p:grpSpPr>
          <a:xfrm>
            <a:off x="138211" y="1698470"/>
            <a:ext cx="8806778" cy="5032118"/>
            <a:chOff x="-263" y="783"/>
            <a:chExt cx="19167" cy="9080"/>
          </a:xfrm>
        </p:grpSpPr>
        <p:pic>
          <p:nvPicPr>
            <p:cNvPr id="102" name="Google Shape;102;p2" descr="999ba5066198f2db59d550c4dbd2090b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263" y="783"/>
              <a:ext cx="19167" cy="90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2"/>
            <p:cNvSpPr txBox="1"/>
            <p:nvPr/>
          </p:nvSpPr>
          <p:spPr>
            <a:xfrm>
              <a:off x="662" y="2357"/>
              <a:ext cx="4894" cy="1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DC5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7049" y="2263"/>
              <a:ext cx="4664" cy="1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DC5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13206" y="2398"/>
              <a:ext cx="4795" cy="1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DC5D3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79745" y="95693"/>
            <a:ext cx="8979195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4">
            <a:alphaModFix/>
          </a:blip>
          <a:srcRect l="15806" t="12258" r="11253" b="65141"/>
          <a:stretch/>
        </p:blipFill>
        <p:spPr>
          <a:xfrm>
            <a:off x="1796623" y="1"/>
            <a:ext cx="5490002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2712" y="5258626"/>
            <a:ext cx="1290918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34372" y="4918465"/>
            <a:ext cx="1409628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3601980" y="238210"/>
            <a:ext cx="3347459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Mục tiêu</a:t>
            </a:r>
            <a:endParaRPr sz="5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770119" y="6361256"/>
            <a:ext cx="10439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l="21745" t="25707" r="10361" b="11792"/>
          <a:stretch/>
        </p:blipFill>
        <p:spPr>
          <a:xfrm>
            <a:off x="381000" y="381000"/>
            <a:ext cx="7878791" cy="40778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152400" y="5533262"/>
            <a:ext cx="90242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4, tháng 6, tháng 9, tháng 11 có 30 ngày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211994" y="4435414"/>
            <a:ext cx="8340013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1, tháng 3, tháng 5, tháng 7, tháng 8, tháng 10, tháng 12 có 31 ngày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166224" y="6118037"/>
            <a:ext cx="5701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Tháng 2 có 28 hoặc 29 ngày.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" name="Google Shape;120;p3"/>
          <p:cNvGrpSpPr/>
          <p:nvPr/>
        </p:nvGrpSpPr>
        <p:grpSpPr>
          <a:xfrm>
            <a:off x="93969" y="108547"/>
            <a:ext cx="8897632" cy="6602506"/>
            <a:chOff x="134471" y="121024"/>
            <a:chExt cx="11944115" cy="6602506"/>
          </a:xfrm>
        </p:grpSpPr>
        <p:cxnSp>
          <p:nvCxnSpPr>
            <p:cNvPr id="121" name="Google Shape;121;p3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2" name="Google Shape;122;p3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3" name="Google Shape;123;p3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4" name="Google Shape;124;p3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25" name="Google Shape;125;p3"/>
          <p:cNvPicPr preferRelativeResize="0"/>
          <p:nvPr/>
        </p:nvPicPr>
        <p:blipFill rotWithShape="1">
          <a:blip r:embed="rId4">
            <a:alphaModFix/>
          </a:blip>
          <a:srcRect l="11773" t="25426" r="61018" b="51783"/>
          <a:stretch/>
        </p:blipFill>
        <p:spPr>
          <a:xfrm>
            <a:off x="211994" y="79414"/>
            <a:ext cx="2455006" cy="1156686"/>
          </a:xfrm>
          <a:prstGeom prst="bracketPair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2528252">
            <a:off x="7444142" y="653057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850378">
            <a:off x="7186700" y="403086"/>
            <a:ext cx="2730613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/>
          <p:nvPr/>
        </p:nvSpPr>
        <p:spPr>
          <a:xfrm>
            <a:off x="1073325" y="196334"/>
            <a:ext cx="8534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 l="23470" t="27829" r="22959" b="19811"/>
          <a:stretch/>
        </p:blipFill>
        <p:spPr>
          <a:xfrm>
            <a:off x="967727" y="1766724"/>
            <a:ext cx="6970143" cy="38301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4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35" name="Google Shape;135;p4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39" name="Google Shape;13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4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850378">
            <a:off x="6651493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4"/>
          <p:cNvPicPr preferRelativeResize="0"/>
          <p:nvPr/>
        </p:nvPicPr>
        <p:blipFill rotWithShape="1">
          <a:blip r:embed="rId5">
            <a:alphaModFix/>
          </a:blip>
          <a:srcRect l="37348" t="19463" b="18295"/>
          <a:stretch/>
        </p:blipFill>
        <p:spPr>
          <a:xfrm rot="2528252">
            <a:off x="7117179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56949" y="5258625"/>
            <a:ext cx="1721224" cy="1599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"/>
          <p:cNvSpPr/>
          <p:nvPr/>
        </p:nvSpPr>
        <p:spPr>
          <a:xfrm>
            <a:off x="967727" y="1111852"/>
            <a:ext cx="6201597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Tìm hai con vật có cùng ngày sinh: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1" y="87078"/>
            <a:ext cx="2590799" cy="9617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/>
          <p:nvPr/>
        </p:nvSpPr>
        <p:spPr>
          <a:xfrm>
            <a:off x="182821" y="1042337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4"/>
          <p:cNvCxnSpPr/>
          <p:nvPr/>
        </p:nvCxnSpPr>
        <p:spPr>
          <a:xfrm flipH="1">
            <a:off x="2438400" y="3398859"/>
            <a:ext cx="2514600" cy="94454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7" name="Google Shape;147;p4"/>
          <p:cNvCxnSpPr/>
          <p:nvPr/>
        </p:nvCxnSpPr>
        <p:spPr>
          <a:xfrm flipH="1">
            <a:off x="5257800" y="3398859"/>
            <a:ext cx="1219201" cy="55272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48" name="Google Shape;148;p4"/>
          <p:cNvCxnSpPr/>
          <p:nvPr/>
        </p:nvCxnSpPr>
        <p:spPr>
          <a:xfrm rot="10800000">
            <a:off x="3581400" y="3398859"/>
            <a:ext cx="3276600" cy="55272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49" name="Google Shape;149;p4"/>
          <p:cNvSpPr/>
          <p:nvPr/>
        </p:nvSpPr>
        <p:spPr>
          <a:xfrm>
            <a:off x="1295400" y="6432163"/>
            <a:ext cx="9677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"/>
          <p:cNvPicPr preferRelativeResize="0"/>
          <p:nvPr/>
        </p:nvPicPr>
        <p:blipFill rotWithShape="1">
          <a:blip r:embed="rId3">
            <a:alphaModFix/>
          </a:blip>
          <a:srcRect l="50255" t="40330" r="6384" b="17687"/>
          <a:stretch/>
        </p:blipFill>
        <p:spPr>
          <a:xfrm>
            <a:off x="1066800" y="1403805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5"/>
          <p:cNvGrpSpPr/>
          <p:nvPr/>
        </p:nvGrpSpPr>
        <p:grpSpPr>
          <a:xfrm>
            <a:off x="134471" y="74188"/>
            <a:ext cx="8933329" cy="6649342"/>
            <a:chOff x="134471" y="121024"/>
            <a:chExt cx="11944115" cy="6602506"/>
          </a:xfrm>
        </p:grpSpPr>
        <p:cxnSp>
          <p:nvCxnSpPr>
            <p:cNvPr id="156" name="Google Shape;156;p5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7" name="Google Shape;157;p5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8" name="Google Shape;158;p5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6979075" y="184323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7590017" y="515865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6590" y="5488876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5"/>
          <p:cNvSpPr/>
          <p:nvPr/>
        </p:nvSpPr>
        <p:spPr>
          <a:xfrm>
            <a:off x="934084" y="520949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a) Nêu các ngày còn thiếu trong tờ lịch tháng 12 dưới đây: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5"/>
          <p:cNvSpPr/>
          <p:nvPr/>
        </p:nvSpPr>
        <p:spPr>
          <a:xfrm>
            <a:off x="182821" y="312145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3505200" y="35300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5"/>
          <p:cNvSpPr txBox="1"/>
          <p:nvPr/>
        </p:nvSpPr>
        <p:spPr>
          <a:xfrm>
            <a:off x="5867400" y="3072825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5069059" y="3537059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272678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"/>
          <p:cNvSpPr txBox="1"/>
          <p:nvPr/>
        </p:nvSpPr>
        <p:spPr>
          <a:xfrm>
            <a:off x="4276578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5"/>
          <p:cNvSpPr txBox="1"/>
          <p:nvPr/>
        </p:nvSpPr>
        <p:spPr>
          <a:xfrm>
            <a:off x="73914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3498166" y="45720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4366302" y="2539425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877558" y="4561820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77048" y="4909664"/>
            <a:ext cx="1879504" cy="17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/>
          <p:nvPr/>
        </p:nvSpPr>
        <p:spPr>
          <a:xfrm>
            <a:off x="1495278" y="6307132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l="50255" t="40330" r="6384" b="17687"/>
          <a:stretch/>
        </p:blipFill>
        <p:spPr>
          <a:xfrm>
            <a:off x="1066800" y="1009752"/>
            <a:ext cx="7504595" cy="40850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6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182" name="Google Shape;182;p6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3" name="Google Shape;183;p6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4" name="Google Shape;184;p6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5" name="Google Shape;185;p6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 l="37348" t="19463" b="18295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126590" y="5395064"/>
            <a:ext cx="1574390" cy="146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Xem tờ lịch tháng 12 và trả lời: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6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6"/>
          <p:cNvSpPr txBox="1"/>
          <p:nvPr/>
        </p:nvSpPr>
        <p:spPr>
          <a:xfrm>
            <a:off x="3505200" y="31359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6"/>
          <p:cNvSpPr txBox="1"/>
          <p:nvPr/>
        </p:nvSpPr>
        <p:spPr>
          <a:xfrm>
            <a:off x="5867400" y="2678772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6"/>
          <p:cNvSpPr txBox="1"/>
          <p:nvPr/>
        </p:nvSpPr>
        <p:spPr>
          <a:xfrm>
            <a:off x="5069059" y="3143006"/>
            <a:ext cx="77137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6"/>
          <p:cNvSpPr txBox="1"/>
          <p:nvPr/>
        </p:nvSpPr>
        <p:spPr>
          <a:xfrm>
            <a:off x="272678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6"/>
          <p:cNvSpPr txBox="1"/>
          <p:nvPr/>
        </p:nvSpPr>
        <p:spPr>
          <a:xfrm>
            <a:off x="4276578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6"/>
          <p:cNvSpPr txBox="1"/>
          <p:nvPr/>
        </p:nvSpPr>
        <p:spPr>
          <a:xfrm>
            <a:off x="7391400" y="37207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6"/>
          <p:cNvSpPr txBox="1"/>
          <p:nvPr/>
        </p:nvSpPr>
        <p:spPr>
          <a:xfrm>
            <a:off x="3498166" y="4177947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6"/>
          <p:cNvSpPr/>
          <p:nvPr/>
        </p:nvSpPr>
        <p:spPr>
          <a:xfrm>
            <a:off x="4366302" y="2145372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6"/>
          <p:cNvSpPr/>
          <p:nvPr/>
        </p:nvSpPr>
        <p:spPr>
          <a:xfrm>
            <a:off x="5877558" y="4167767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1480930" y="5486400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đầu tiên của tháng 12 là thứ mấy?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447800" y="5029200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12 có bao nhiêu ngày?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6"/>
          <p:cNvSpPr/>
          <p:nvPr/>
        </p:nvSpPr>
        <p:spPr>
          <a:xfrm>
            <a:off x="1540476" y="5029200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12 có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 ngày.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/>
          <p:nvPr/>
        </p:nvSpPr>
        <p:spPr>
          <a:xfrm>
            <a:off x="1443794" y="6072583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cuối cùng của tháng 12 là thứ mấy?</a:t>
            </a:r>
            <a:endParaRPr sz="28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6"/>
          <p:cNvSpPr/>
          <p:nvPr/>
        </p:nvSpPr>
        <p:spPr>
          <a:xfrm>
            <a:off x="1480930" y="5530410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đầu tiên của tháng 12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tư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1447800" y="6028891"/>
            <a:ext cx="802190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cuối cùng của tháng 12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sáu.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6"/>
          <p:cNvSpPr/>
          <p:nvPr/>
        </p:nvSpPr>
        <p:spPr>
          <a:xfrm>
            <a:off x="1066800" y="92673"/>
            <a:ext cx="12954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"/>
          <p:cNvGrpSpPr/>
          <p:nvPr/>
        </p:nvGrpSpPr>
        <p:grpSpPr>
          <a:xfrm>
            <a:off x="134471" y="92673"/>
            <a:ext cx="8933329" cy="6689127"/>
            <a:chOff x="134471" y="121024"/>
            <a:chExt cx="11944115" cy="6602506"/>
          </a:xfrm>
        </p:grpSpPr>
        <p:cxnSp>
          <p:nvCxnSpPr>
            <p:cNvPr id="212" name="Google Shape;212;p7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3" name="Google Shape;213;p7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4" name="Google Shape;214;p7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16" name="Google Shape;216;p7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7081812" y="367736"/>
            <a:ext cx="2730613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7339255" y="593648"/>
            <a:ext cx="2215728" cy="69814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7"/>
          <p:cNvSpPr/>
          <p:nvPr/>
        </p:nvSpPr>
        <p:spPr>
          <a:xfrm>
            <a:off x="934084" y="427137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b) Xem tờ lịch tháng 1 và trả lời: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182821" y="218333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200"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7912" y="5175037"/>
            <a:ext cx="1628957" cy="153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7"/>
          <p:cNvPicPr preferRelativeResize="0"/>
          <p:nvPr/>
        </p:nvPicPr>
        <p:blipFill rotWithShape="1">
          <a:blip r:embed="rId5">
            <a:alphaModFix/>
          </a:blip>
          <a:srcRect l="36982" t="29348" r="6854" b="16250"/>
          <a:stretch/>
        </p:blipFill>
        <p:spPr>
          <a:xfrm>
            <a:off x="903808" y="990600"/>
            <a:ext cx="7275443" cy="39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7"/>
          <p:cNvSpPr/>
          <p:nvPr/>
        </p:nvSpPr>
        <p:spPr>
          <a:xfrm>
            <a:off x="332357" y="5175038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 có bao nhiêu ngày?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305290" y="5181125"/>
            <a:ext cx="6906643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Tháng 1 có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31 ngày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305290" y="5718852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Tết Dương lich 1 tháng 1 là thứ mấy?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7"/>
          <p:cNvSpPr/>
          <p:nvPr/>
        </p:nvSpPr>
        <p:spPr>
          <a:xfrm>
            <a:off x="316372" y="571500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Tết Dương lich 1 tháng 1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bảy.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7"/>
          <p:cNvSpPr/>
          <p:nvPr/>
        </p:nvSpPr>
        <p:spPr>
          <a:xfrm>
            <a:off x="6096000" y="1944850"/>
            <a:ext cx="681654" cy="533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316491" y="621621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1 tháng 2 cùng năm là thứ mấy?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7"/>
          <p:cNvSpPr/>
          <p:nvPr/>
        </p:nvSpPr>
        <p:spPr>
          <a:xfrm>
            <a:off x="305291" y="6216210"/>
            <a:ext cx="8141828" cy="64179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Ngày 1 tháng 2 cùng năm là 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thứ ba.</a:t>
            </a:r>
            <a:endParaRPr sz="2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3124200" y="4114800"/>
            <a:ext cx="771378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"/>
          <p:cNvSpPr/>
          <p:nvPr/>
        </p:nvSpPr>
        <p:spPr>
          <a:xfrm>
            <a:off x="1066800" y="169894"/>
            <a:ext cx="11658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Bản quyền : FB Đặng Nhật Linh- https://www.facebook.com/nhat.linh.3557440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8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36" name="Google Shape;236;p8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7" name="Google Shape;237;p8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8" name="Google Shape;238;p8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9" name="Google Shape;239;p8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40" name="Google Shape;240;p8"/>
          <p:cNvPicPr preferRelativeResize="0"/>
          <p:nvPr/>
        </p:nvPicPr>
        <p:blipFill rotWithShape="1">
          <a:blip r:embed="rId3">
            <a:alphaModFix/>
          </a:blip>
          <a:srcRect l="15806" t="12258" r="11253" b="65141"/>
          <a:stretch/>
        </p:blipFill>
        <p:spPr>
          <a:xfrm>
            <a:off x="1796623" y="1"/>
            <a:ext cx="5490002" cy="227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8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-23129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8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6211" y="1652794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8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44" name="Google Shape;244;p8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8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6" name="Google Shape;246;p8"/>
          <p:cNvSpPr txBox="1"/>
          <p:nvPr/>
        </p:nvSpPr>
        <p:spPr>
          <a:xfrm>
            <a:off x="1143385" y="1813252"/>
            <a:ext cx="726231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Rèn kĩ năng xem ngày - tháng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Char char="-"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Xem trước bài sau 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“Luyện tập” trang 117 - 118</a:t>
            </a:r>
            <a:endParaRPr sz="36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2503511" y="100040"/>
            <a:ext cx="407622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Củng cố - dặn dò</a:t>
            </a:r>
            <a:endParaRPr sz="4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9"/>
          <p:cNvGrpSpPr/>
          <p:nvPr/>
        </p:nvGrpSpPr>
        <p:grpSpPr>
          <a:xfrm>
            <a:off x="100854" y="121024"/>
            <a:ext cx="8958086" cy="6602506"/>
            <a:chOff x="134471" y="121024"/>
            <a:chExt cx="11944115" cy="6602506"/>
          </a:xfrm>
        </p:grpSpPr>
        <p:cxnSp>
          <p:nvCxnSpPr>
            <p:cNvPr id="254" name="Google Shape;254;p9"/>
            <p:cNvCxnSpPr/>
            <p:nvPr/>
          </p:nvCxnSpPr>
          <p:spPr>
            <a:xfrm>
              <a:off x="134471" y="121024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134471" y="6723530"/>
              <a:ext cx="11944115" cy="0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6" name="Google Shape;256;p9"/>
            <p:cNvCxnSpPr/>
            <p:nvPr/>
          </p:nvCxnSpPr>
          <p:spPr>
            <a:xfrm>
              <a:off x="134471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7" name="Google Shape;257;p9"/>
            <p:cNvCxnSpPr/>
            <p:nvPr/>
          </p:nvCxnSpPr>
          <p:spPr>
            <a:xfrm>
              <a:off x="12078586" y="121024"/>
              <a:ext cx="0" cy="6602506"/>
            </a:xfrm>
            <a:prstGeom prst="straightConnector1">
              <a:avLst/>
            </a:prstGeom>
            <a:noFill/>
            <a:ln w="1905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58" name="Google Shape;258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850378">
            <a:off x="7415206" y="193124"/>
            <a:ext cx="2047960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/>
          <p:cNvPicPr preferRelativeResize="0"/>
          <p:nvPr/>
        </p:nvPicPr>
        <p:blipFill rotWithShape="1">
          <a:blip r:embed="rId3">
            <a:alphaModFix/>
          </a:blip>
          <a:srcRect l="37348" t="19463" b="18295"/>
          <a:stretch/>
        </p:blipFill>
        <p:spPr>
          <a:xfrm rot="2528252">
            <a:off x="7764470" y="524666"/>
            <a:ext cx="1661796" cy="69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/>
          <p:cNvPicPr preferRelativeResize="0"/>
          <p:nvPr/>
        </p:nvPicPr>
        <p:blipFill rotWithShape="1">
          <a:blip r:embed="rId4">
            <a:alphaModFix/>
          </a:blip>
          <a:srcRect l="4193" t="2191" r="2693" b="6031"/>
          <a:stretch/>
        </p:blipFill>
        <p:spPr>
          <a:xfrm>
            <a:off x="85060" y="2938717"/>
            <a:ext cx="2333028" cy="2827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 descr="7025f93bab81e29a45dfc8ebfbf481b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7497" y="1835122"/>
            <a:ext cx="2681339" cy="50526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9"/>
          <p:cNvGrpSpPr/>
          <p:nvPr/>
        </p:nvGrpSpPr>
        <p:grpSpPr>
          <a:xfrm>
            <a:off x="0" y="4352544"/>
            <a:ext cx="9212580" cy="2505456"/>
            <a:chOff x="-91440" y="4352544"/>
            <a:chExt cx="12283440" cy="2505456"/>
          </a:xfrm>
        </p:grpSpPr>
        <p:pic>
          <p:nvPicPr>
            <p:cNvPr id="263" name="Google Shape;263;p9"/>
            <p:cNvPicPr preferRelativeResize="0"/>
            <p:nvPr/>
          </p:nvPicPr>
          <p:blipFill rotWithShape="1">
            <a:blip r:embed="rId6">
              <a:alphaModFix/>
            </a:blip>
            <a:srcRect t="45600" r="48882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9"/>
            <p:cNvPicPr preferRelativeResize="0"/>
            <p:nvPr/>
          </p:nvPicPr>
          <p:blipFill rotWithShape="1">
            <a:blip r:embed="rId6">
              <a:alphaModFix/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14066">
            <a:off x="151424" y="471816"/>
            <a:ext cx="1524347" cy="72406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9"/>
          <p:cNvSpPr txBox="1"/>
          <p:nvPr/>
        </p:nvSpPr>
        <p:spPr>
          <a:xfrm>
            <a:off x="948736" y="1664284"/>
            <a:ext cx="75255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Tạm biệt và hẹn gặp lại các con vào những tiết học sau!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On-screen Show (4:3)</PresentationFormat>
  <Paragraphs>55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1</cp:revision>
  <dcterms:created xsi:type="dcterms:W3CDTF">2021-06-08T08:50:02Z</dcterms:created>
  <dcterms:modified xsi:type="dcterms:W3CDTF">2021-12-19T02:48:35Z</dcterms:modified>
</cp:coreProperties>
</file>