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9" r:id="rId4"/>
    <p:sldId id="260" r:id="rId5"/>
    <p:sldId id="274" r:id="rId6"/>
    <p:sldId id="261" r:id="rId7"/>
    <p:sldId id="275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14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microsoft.com/office/2007/relationships/media" Target="../media/media5.mp3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openxmlformats.org/officeDocument/2006/relationships/video" Target="../media/media3.mp4"/><Relationship Id="rId6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microsoft.com/office/2007/relationships/media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13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529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8317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E, Ê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695" y="5836782"/>
            <a:ext cx="50087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60" y="3470998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61098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E, C, y,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099" y="4787207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s, </a:t>
            </a:r>
            <a:r>
              <a:rPr lang="en-US" altLang="en-US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li,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60" y="2582383"/>
            <a:ext cx="11429923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ứng </a:t>
            </a:r>
            <a:r>
              <a:rPr lang="vi-VN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 con chữ o.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310" y="3490586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mát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xmlns="" id="{90076A75-FB92-44C8-AA57-91D83C0B4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6713050"/>
              </p:ext>
            </p:extLst>
          </p:nvPr>
        </p:nvGraphicFramePr>
        <p:xfrm>
          <a:off x="2678310" y="263849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1CCC70B-FCEB-43BD-A430-C8EF23BC4592}"/>
              </a:ext>
            </a:extLst>
          </p:cNvPr>
          <p:cNvGrpSpPr/>
          <p:nvPr/>
        </p:nvGrpSpPr>
        <p:grpSpPr>
          <a:xfrm>
            <a:off x="3423558" y="384596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E38515B-D130-4A97-A602-D18A554A3859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952C9830-6258-4B39-98C8-FC1C0969EBCF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5C9A7DC-B4A0-4F31-8F3E-A8AD116B85F4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82E8C1D-297C-4B86-915C-EE20AC7FCFE2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4" r="4912"/>
          <a:stretch/>
        </p:blipFill>
        <p:spPr>
          <a:xfrm>
            <a:off x="8477198" y="4521067"/>
            <a:ext cx="2620915" cy="218502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8477199" y="1765025"/>
            <a:ext cx="2620916" cy="2395701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xmlns="" id="{EFDE067E-4A23-408A-8F7E-D1C4D8604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972862"/>
              </p:ext>
            </p:extLst>
          </p:nvPr>
        </p:nvGraphicFramePr>
        <p:xfrm>
          <a:off x="221074" y="3528301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129676C-2BA1-4145-91D3-E16491E146EB}"/>
              </a:ext>
            </a:extLst>
          </p:cNvPr>
          <p:cNvGrpSpPr/>
          <p:nvPr/>
        </p:nvGrpSpPr>
        <p:grpSpPr>
          <a:xfrm>
            <a:off x="966322" y="3649048"/>
            <a:ext cx="5712409" cy="2248279"/>
            <a:chOff x="2621798" y="471162"/>
            <a:chExt cx="7260498" cy="22482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08C02A7-057E-4C9D-B0E4-5A34C9E6679D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6F848367-26E3-46B6-B9E2-BD584289F3C1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20A304CC-8574-48D5-B36B-E81AC9F64FD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20F50D4-DCF7-4189-8D2F-E49DCB21D84B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1D8A70E-C515-404E-A447-2BC6F09CEC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0909" t="2070" r="10321" b="6364"/>
          <a:stretch/>
        </p:blipFill>
        <p:spPr>
          <a:xfrm>
            <a:off x="4214115" y="225214"/>
            <a:ext cx="1798468" cy="2816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EEBB63B-5528-45D4-A444-3ABC0979A4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6" t="3846" r="6965" b="4682"/>
          <a:stretch/>
        </p:blipFill>
        <p:spPr bwMode="auto">
          <a:xfrm>
            <a:off x="694660" y="440697"/>
            <a:ext cx="1798468" cy="26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5">
            <a:extLst>
              <a:ext uri="{FF2B5EF4-FFF2-40B4-BE49-F238E27FC236}">
                <a16:creationId xmlns:a16="http://schemas.microsoft.com/office/drawing/2014/main" xmlns="" id="{D7E7EAF0-6BC4-44A4-AE91-B5C18BC5C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35" t="24024" r="13244" b="24113"/>
          <a:stretch/>
        </p:blipFill>
        <p:spPr bwMode="auto">
          <a:xfrm>
            <a:off x="2594927" y="1741097"/>
            <a:ext cx="1303961" cy="13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6">
            <a:extLst>
              <a:ext uri="{FF2B5EF4-FFF2-40B4-BE49-F238E27FC236}">
                <a16:creationId xmlns:a16="http://schemas.microsoft.com/office/drawing/2014/main" xmlns="" id="{A22ADB3B-A00C-49D9-8CC5-19C56380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7" t="19539" r="12807" b="23804"/>
          <a:stretch/>
        </p:blipFill>
        <p:spPr bwMode="auto">
          <a:xfrm>
            <a:off x="6274458" y="1593278"/>
            <a:ext cx="1311643" cy="141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 smtClean="0"/>
              <a:t>YÊU CẦU CẦN ĐẠT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vi-VN" dirty="0" smtClean="0">
                <a:latin typeface="+mj-lt"/>
              </a:rPr>
              <a:t>- Biết viết chữ hoa E, Ê (cỡ vừa và nhỏ); viết câu ứng dụng Em yêu mái trường/ Có hàng cây mát.</a:t>
            </a:r>
          </a:p>
          <a:p>
            <a:pPr>
              <a:buNone/>
            </a:pPr>
            <a:r>
              <a:rPr lang="vi-VN" b="1" i="1" dirty="0" smtClean="0">
                <a:latin typeface="+mj-lt"/>
              </a:rPr>
              <a:t>- </a:t>
            </a:r>
            <a:r>
              <a:rPr lang="vi-VN" dirty="0" smtClean="0">
                <a:latin typeface="+mj-lt"/>
              </a:rPr>
              <a:t>Viết chữ hoa E, Ê đúng mẫu, rõ ràng, đều nét, nối nét giữa chữ viết hoa với chữ viết thường đúng quy định vào các văn bản khác.</a:t>
            </a:r>
          </a:p>
          <a:p>
            <a:pPr>
              <a:buNone/>
            </a:pPr>
            <a:r>
              <a:rPr lang="pl-PL" b="1" dirty="0" smtClean="0">
                <a:latin typeface="+mj-lt"/>
              </a:rPr>
              <a:t>-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Năng lực tự chủ và tự học; năng lực giao tiếp hợp tác; năng lực giải quyết vấn đề và sáng tạo; năng lực ngôn ngữ; có tinh thần hợp tác trong khi làm việc nhóm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Chăm học, trách nhiệm</a:t>
            </a:r>
          </a:p>
          <a:p>
            <a:pPr>
              <a:buNone/>
            </a:pPr>
            <a:r>
              <a:rPr lang="vi-VN" dirty="0" smtClean="0">
                <a:latin typeface="+mj-lt"/>
              </a:rPr>
              <a:t>- Giáo dục ý thức trách nhiệm và tính cẩn thận khi viết bài</a:t>
            </a:r>
            <a:endParaRPr lang="vi-VN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1976399" y="5499861"/>
            <a:ext cx="9725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E,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5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ô li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xmlns="" id="{C780A544-C9D3-4D45-9E67-00B21EA2B384}"/>
              </a:ext>
            </a:extLst>
          </p:cNvPr>
          <p:cNvSpPr/>
          <p:nvPr/>
        </p:nvSpPr>
        <p:spPr>
          <a:xfrm>
            <a:off x="442406" y="4958780"/>
            <a:ext cx="11749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1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EF109A-B827-4FC7-A64D-ED77B7FB40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909" t="2070" r="10321" b="6364"/>
          <a:stretch/>
        </p:blipFill>
        <p:spPr>
          <a:xfrm>
            <a:off x="7467711" y="601108"/>
            <a:ext cx="3079670" cy="48225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1CA7FA3-EE54-4A07-8051-5D1DECD61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6" t="3846" r="6965" b="4682"/>
          <a:stretch/>
        </p:blipFill>
        <p:spPr bwMode="auto">
          <a:xfrm>
            <a:off x="1801309" y="970099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31">
            <a:extLst>
              <a:ext uri="{FF2B5EF4-FFF2-40B4-BE49-F238E27FC236}">
                <a16:creationId xmlns:a16="http://schemas.microsoft.com/office/drawing/2014/main" xmlns="" id="{64C6817E-0A5A-4C61-A3FB-3499F61C177E}"/>
              </a:ext>
            </a:extLst>
          </p:cNvPr>
          <p:cNvSpPr/>
          <p:nvPr/>
        </p:nvSpPr>
        <p:spPr>
          <a:xfrm>
            <a:off x="1976400" y="35643"/>
            <a:ext cx="952115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矩形 31">
            <a:extLst>
              <a:ext uri="{FF2B5EF4-FFF2-40B4-BE49-F238E27FC236}">
                <a16:creationId xmlns:a16="http://schemas.microsoft.com/office/drawing/2014/main" xmlns="" id="{D2F10DC1-DE0B-4B56-A310-53F08C228C58}"/>
              </a:ext>
            </a:extLst>
          </p:cNvPr>
          <p:cNvSpPr/>
          <p:nvPr/>
        </p:nvSpPr>
        <p:spPr>
          <a:xfrm>
            <a:off x="5959943" y="5121818"/>
            <a:ext cx="5906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Ê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mũ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Â)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60A092-30EB-4FE0-AD3F-EAEEAF37BD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3356003" y="1384034"/>
            <a:ext cx="729008" cy="8824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BA37B8-AF7F-4996-A13F-66BE69D0A4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9005427" y="1373016"/>
            <a:ext cx="729008" cy="882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63E6FC-E494-4DBF-BDA7-70A53E3EB2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9779026">
            <a:off x="9086337" y="1166320"/>
            <a:ext cx="729008" cy="882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AA33A9A-1B27-4980-B6DC-B341C8B6E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297293">
            <a:off x="9612418" y="643517"/>
            <a:ext cx="729008" cy="882435"/>
          </a:xfrm>
          <a:prstGeom prst="rect">
            <a:avLst/>
          </a:prstGeom>
        </p:spPr>
      </p:pic>
      <p:sp>
        <p:nvSpPr>
          <p:cNvPr id="16" name="矩形 31">
            <a:extLst>
              <a:ext uri="{FF2B5EF4-FFF2-40B4-BE49-F238E27FC236}">
                <a16:creationId xmlns:a16="http://schemas.microsoft.com/office/drawing/2014/main" xmlns="" id="{540F7588-AE2D-447F-B6DD-4A4F105E347C}"/>
              </a:ext>
            </a:extLst>
          </p:cNvPr>
          <p:cNvSpPr/>
          <p:nvPr/>
        </p:nvSpPr>
        <p:spPr>
          <a:xfrm>
            <a:off x="2118682" y="16459"/>
            <a:ext cx="95508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E, Ê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2 0.01528 L 0.06159 0.00232 L 0.03919 0.00232 L 0.01523 0.02269 L -0.00925 0.05695 L -0.02852 0.10047 L -0.03945 0.14861 L -0.04154 0.18287 L -0.03945 0.22176 L -0.03164 0.24769 L -0.02279 0.26436 L -0.00873 0.27547 L 0.00325 0.27732 L 0.01575 0.27361 L 0.02044 0.26621 L 0.02096 0.25417 L 0.01471 0.24584 L 0.00169 0.24213 L -0.01602 0.24954 L -0.03529 0.27084 L -0.04935 0.30324 L -0.05716 0.33287 L -0.06081 0.36899 L -0.06133 0.4051 L -0.05404 0.45232 L -0.04414 0.47639 L -0.0332 0.49676 L -0.01654 0.51042 L 0.00325 0.52084 L 0.02305 0.51806 L 0.04752 0.50232 L 0.06784 0.47084 L 0.07877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3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7 L -0.03008 0.00324 L -0.053 0.00695 L -0.06758 0.01436 L -0.08581 0.03195 L -0.10195 0.06065 L -0.11029 0.08195 L -0.1155 0.1125 L -0.11393 0.14491 L -0.10612 0.17176 L -0.09206 0.19121 L -0.07695 0.19954 L -0.04414 0.20047 L -0.0155 0.19213 L 0.0168 0.16713 L 0.047 0.12732 L 0.0668 0.08936 L 0.07513 0.0588 L 0.07513 0.0375 L 0.07253 0.01528 L 0.06159 0.00232 L 0.03919 0.00232 L 0.01523 0.02269 L -0.00925 0.05695 L -0.02852 0.10047 L -0.03945 0.14861 L -0.04154 0.18287 L -0.03945 0.22176 L -0.03164 0.24769 L -0.02279 0.26436 L -0.00872 0.27547 L 0.00325 0.27732 L 0.01575 0.27361 L 0.02044 0.26621 L 0.02096 0.25417 L 0.01471 0.24584 L 0.00169 0.24213 L -0.01602 0.24954 L -0.03529 0.27084 L -0.04935 0.30324 L -0.05716 0.33287 L -0.06081 0.36898 L -0.06133 0.4051 L -0.05404 0.45232 L -0.04414 0.47639 L -0.0332 0.49676 L -0.01654 0.51042 L 0.00325 0.52084 L 0.02305 0.51806 L 0.04753 0.50232 L 0.06784 0.47084 L 0.07878 0.43843 L 0.08242 0.40602 L 0.08086 0.37454 L 0.07357 0.34491 L 0.06055 0.32269 L 0.0444 0.31436 L 0.02565 0.31991 L 0.01055 0.33565 L 0.00117 0.36343 L -0.00091 0.3875 L 0.00013 0.41713 " pathEditMode="relative" rAng="0" ptsTypes="AAAAAAAAAAAAAAAAAAAAAAAAAAAAAAAAAAAAAAAAAAAAAAAAAAAAAAAAAAAAAA">
                                      <p:cBhvr>
                                        <p:cTn id="45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16 L 0.03737 -0.05555 L 0.03737 -0.05532 " pathEditMode="relative" rAng="0" ptsTypes="A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0.0194 0.0375 L 0.0345 0.05394 " pathEditMode="relative" rAng="0" ptsTypes="A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0" grpId="0"/>
      <p:bldP spid="9" grpId="0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652555" y="220501"/>
            <a:ext cx="514310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E</a:t>
            </a:r>
          </a:p>
        </p:txBody>
      </p:sp>
      <p:pic>
        <p:nvPicPr>
          <p:cNvPr id="5" name="chữ hoa E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19C47B1-1098-4658-832A-FBF613AFCF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56242" y="935199"/>
            <a:ext cx="56515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652554" y="220501"/>
            <a:ext cx="692835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Ê</a:t>
            </a:r>
          </a:p>
        </p:txBody>
      </p:sp>
      <p:pic>
        <p:nvPicPr>
          <p:cNvPr id="8" name="chữ hoa Ê đã sử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C7B1C4A5-A050-479D-85B3-C55FDC2563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24086" y="1049499"/>
            <a:ext cx="5676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0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603" y="5571578"/>
            <a:ext cx="99107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E, Ê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CD94B6F-2C3D-4BEB-ACEF-E091BF750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909" t="2070" r="10321" b="6364"/>
          <a:stretch/>
        </p:blipFill>
        <p:spPr>
          <a:xfrm>
            <a:off x="6117376" y="239601"/>
            <a:ext cx="3079670" cy="4822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7502943-2170-4BDD-A589-89B445C1C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6" t="3846" r="6965" b="4682"/>
          <a:stretch/>
        </p:blipFill>
        <p:spPr bwMode="auto">
          <a:xfrm>
            <a:off x="450974" y="608592"/>
            <a:ext cx="3079669" cy="44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5">
            <a:extLst>
              <a:ext uri="{FF2B5EF4-FFF2-40B4-BE49-F238E27FC236}">
                <a16:creationId xmlns:a16="http://schemas.microsoft.com/office/drawing/2014/main" xmlns="" id="{B6FD7118-9103-4FB1-8EF8-4FDDB3B1F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35" t="24024" r="13244" b="24113"/>
          <a:stretch/>
        </p:blipFill>
        <p:spPr bwMode="auto">
          <a:xfrm>
            <a:off x="3732932" y="2835376"/>
            <a:ext cx="2232884" cy="222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6">
            <a:extLst>
              <a:ext uri="{FF2B5EF4-FFF2-40B4-BE49-F238E27FC236}">
                <a16:creationId xmlns:a16="http://schemas.microsoft.com/office/drawing/2014/main" xmlns="" id="{8E602754-643E-41DF-A3E7-EB460DB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17" t="19539" r="12807" b="23804"/>
          <a:stretch/>
        </p:blipFill>
        <p:spPr bwMode="auto">
          <a:xfrm>
            <a:off x="9423037" y="2604977"/>
            <a:ext cx="2246038" cy="242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  <a:extLst>
              <a:ext uri="{FF2B5EF4-FFF2-40B4-BE49-F238E27FC236}">
                <a16:creationId xmlns:a16="http://schemas.microsoft.com/office/drawing/2014/main" xmlns="" id="{D07FDC29-F095-492B-91CD-0A5734C649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11284" y="562581"/>
            <a:ext cx="5784716" cy="5784716"/>
          </a:xfrm>
          <a:prstGeom prst="rect">
            <a:avLst/>
          </a:prstGeom>
        </p:spPr>
      </p:pic>
      <p:pic>
        <p:nvPicPr>
          <p:cNvPr id="5" name="chu EE">
            <a:hlinkClick r:id="" action="ppaction://media"/>
            <a:extLst>
              <a:ext uri="{FF2B5EF4-FFF2-40B4-BE49-F238E27FC236}">
                <a16:creationId xmlns:a16="http://schemas.microsoft.com/office/drawing/2014/main" xmlns="" id="{D65F5D99-F8B2-4C93-8D14-AAB512A9B8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96000" y="584321"/>
            <a:ext cx="5784717" cy="57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1677549" y="369770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67810" y="3321508"/>
            <a:ext cx="6681156" cy="1789508"/>
            <a:chOff x="3754849" y="1730426"/>
            <a:chExt cx="4545106" cy="1259293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9022" y="2109107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25929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429" y="1147121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626" y="2814695"/>
            <a:ext cx="83466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0DD5BB83-64C2-488A-BB1B-77FF0D5B1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2604662"/>
              </p:ext>
            </p:extLst>
          </p:nvPr>
        </p:nvGraphicFramePr>
        <p:xfrm>
          <a:off x="2958717" y="396377"/>
          <a:ext cx="7041664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088CA5-A42B-4699-B5D9-9134CF91AD90}"/>
              </a:ext>
            </a:extLst>
          </p:cNvPr>
          <p:cNvGrpSpPr/>
          <p:nvPr/>
        </p:nvGrpSpPr>
        <p:grpSpPr>
          <a:xfrm>
            <a:off x="3703965" y="517124"/>
            <a:ext cx="5712409" cy="2248279"/>
            <a:chOff x="2621798" y="471162"/>
            <a:chExt cx="7260498" cy="22482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3AA2919-C36F-4404-9DCE-4E7401750D4B}"/>
                </a:ext>
              </a:extLst>
            </p:cNvPr>
            <p:cNvGrpSpPr/>
            <p:nvPr/>
          </p:nvGrpSpPr>
          <p:grpSpPr>
            <a:xfrm>
              <a:off x="2621798" y="471162"/>
              <a:ext cx="7216048" cy="2248279"/>
              <a:chOff x="2842136" y="112066"/>
              <a:chExt cx="7216048" cy="224827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0B37D71-BA45-4C6E-A9B5-678AA37449C0}"/>
                  </a:ext>
                </a:extLst>
              </p:cNvPr>
              <p:cNvSpPr txBox="1"/>
              <p:nvPr/>
            </p:nvSpPr>
            <p:spPr>
              <a:xfrm>
                <a:off x="2842136" y="112066"/>
                <a:ext cx="7216048" cy="102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2">
                  <a:lnSpc>
                    <a:spcPct val="150000"/>
                  </a:lnSpc>
                </a:pP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Em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yêu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mái</a:t>
                </a:r>
                <a:r>
                  <a:rPr lang="en-US" altLang="en-US" sz="4400" b="1" dirty="0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7030A0"/>
                    </a:solidFill>
                    <a:latin typeface="HP001 5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trường</a:t>
                </a:r>
                <a:endPara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2B8CF9B-2E6A-4FA9-86EE-95714B8875C9}"/>
                  </a:ext>
                </a:extLst>
              </p:cNvPr>
              <p:cNvSpPr txBox="1"/>
              <p:nvPr/>
            </p:nvSpPr>
            <p:spPr>
              <a:xfrm>
                <a:off x="3547418" y="1379307"/>
                <a:ext cx="4158236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355E3-8AF7-4AB9-87CD-552C613709D1}"/>
                </a:ext>
              </a:extLst>
            </p:cNvPr>
            <p:cNvSpPr txBox="1"/>
            <p:nvPr/>
          </p:nvSpPr>
          <p:spPr>
            <a:xfrm>
              <a:off x="2666248" y="1343181"/>
              <a:ext cx="7216048" cy="102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2">
                <a:lnSpc>
                  <a:spcPct val="150000"/>
                </a:lnSpc>
              </a:pP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44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altLang="en-US" sz="44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3C7F674-F2F8-4CAD-8CE9-BA0CB60E71F4}"/>
              </a:ext>
            </a:extLst>
          </p:cNvPr>
          <p:cNvSpPr txBox="1"/>
          <p:nvPr/>
        </p:nvSpPr>
        <p:spPr>
          <a:xfrm>
            <a:off x="2373783" y="3947145"/>
            <a:ext cx="98182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05B2EFB-CAE7-490F-992A-7A51288A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54" t="6128" r="10981" b="43731"/>
          <a:stretch/>
        </p:blipFill>
        <p:spPr>
          <a:xfrm>
            <a:off x="-71758" y="3891913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460</Words>
  <Application>Microsoft Office PowerPoint</Application>
  <PresentationFormat>Custom</PresentationFormat>
  <Paragraphs>47</Paragraphs>
  <Slides>12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YÊU CẦU CẦN ĐẠT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148</cp:revision>
  <dcterms:created xsi:type="dcterms:W3CDTF">2021-05-29T04:52:35Z</dcterms:created>
  <dcterms:modified xsi:type="dcterms:W3CDTF">2022-10-16T14:48:26Z</dcterms:modified>
</cp:coreProperties>
</file>