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66" r:id="rId3"/>
    <p:sldId id="267" r:id="rId4"/>
    <p:sldId id="257" r:id="rId5"/>
    <p:sldId id="258" r:id="rId6"/>
    <p:sldId id="259" r:id="rId7"/>
    <p:sldId id="260" r:id="rId8"/>
    <p:sldId id="261" r:id="rId9"/>
    <p:sldId id="262" r:id="rId10"/>
    <p:sldId id="263" r:id="rId11"/>
    <p:sldId id="264" r:id="rId12"/>
    <p:sldId id="265"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glPZkmSMOttGpj9HmBEhGpEkdu7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53" y="-19"/>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4">
            <a:alphaModFix/>
          </a:blip>
          <a:srcRect l="4028" t="5432" r="4198" b="5062"/>
          <a:stretch/>
        </p:blipFill>
        <p:spPr>
          <a:xfrm>
            <a:off x="0" y="1"/>
            <a:ext cx="12192000" cy="6891269"/>
          </a:xfrm>
          <a:prstGeom prst="rect">
            <a:avLst/>
          </a:prstGeom>
          <a:noFill/>
          <a:ln>
            <a:noFill/>
          </a:ln>
        </p:spPr>
      </p:pic>
      <p:pic>
        <p:nvPicPr>
          <p:cNvPr id="16" name="Google Shape;16;p11"/>
          <p:cNvPicPr preferRelativeResize="0"/>
          <p:nvPr/>
        </p:nvPicPr>
        <p:blipFill rotWithShape="1">
          <a:blip r:embed="rId1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
          <p:cNvPicPr preferRelativeResize="0"/>
          <p:nvPr/>
        </p:nvPicPr>
        <p:blipFill rotWithShape="1">
          <a:blip r:embed="rId3">
            <a:alphaModFix/>
          </a:blip>
          <a:srcRect/>
          <a:stretch/>
        </p:blipFill>
        <p:spPr>
          <a:xfrm>
            <a:off x="1" y="0"/>
            <a:ext cx="12191999" cy="6858000"/>
          </a:xfrm>
          <a:prstGeom prst="rect">
            <a:avLst/>
          </a:prstGeom>
          <a:noFill/>
          <a:ln>
            <a:noFill/>
          </a:ln>
        </p:spPr>
      </p:pic>
      <p:sp>
        <p:nvSpPr>
          <p:cNvPr id="93" name="Google Shape;93;p1"/>
          <p:cNvSpPr txBox="1"/>
          <p:nvPr/>
        </p:nvSpPr>
        <p:spPr>
          <a:xfrm>
            <a:off x="1339967" y="830858"/>
            <a:ext cx="1843405"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a:solidFill>
                  <a:schemeClr val="lt1"/>
                </a:solidFill>
                <a:latin typeface="Times New Roman" pitchFamily="18" charset="0"/>
                <a:ea typeface="Arial Rounded"/>
                <a:cs typeface="Times New Roman" pitchFamily="18" charset="0"/>
                <a:sym typeface="Arial Rounded"/>
              </a:rPr>
              <a:t>Tuần </a:t>
            </a:r>
            <a:endParaRPr>
              <a:latin typeface="Times New Roman" pitchFamily="18" charset="0"/>
              <a:cs typeface="Times New Roman" pitchFamily="18" charset="0"/>
            </a:endParaRPr>
          </a:p>
          <a:p>
            <a:pPr marL="0" marR="0" lvl="0" indent="0" algn="ctr" rtl="0">
              <a:spcBef>
                <a:spcPts val="0"/>
              </a:spcBef>
              <a:spcAft>
                <a:spcPts val="0"/>
              </a:spcAft>
              <a:buNone/>
            </a:pPr>
            <a:r>
              <a:rPr lang="en-US" sz="4800" b="1" i="0" u="none" strike="noStrike" cap="none">
                <a:solidFill>
                  <a:schemeClr val="lt1"/>
                </a:solidFill>
                <a:latin typeface="Times New Roman" pitchFamily="18" charset="0"/>
                <a:ea typeface="Arial Rounded"/>
                <a:cs typeface="Times New Roman" pitchFamily="18" charset="0"/>
                <a:sym typeface="Arial Rounded"/>
              </a:rPr>
              <a:t>9</a:t>
            </a:r>
            <a:endParaRPr>
              <a:latin typeface="Times New Roman" pitchFamily="18" charset="0"/>
              <a:cs typeface="Times New Roman" pitchFamily="18" charset="0"/>
            </a:endParaRPr>
          </a:p>
        </p:txBody>
      </p:sp>
      <p:sp>
        <p:nvSpPr>
          <p:cNvPr id="94" name="Google Shape;94;p1"/>
          <p:cNvSpPr txBox="1"/>
          <p:nvPr/>
        </p:nvSpPr>
        <p:spPr>
          <a:xfrm>
            <a:off x="2762120" y="2149901"/>
            <a:ext cx="624651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0" i="0" u="none" strike="noStrike" cap="none">
                <a:solidFill>
                  <a:srgbClr val="FF9900"/>
                </a:solidFill>
                <a:latin typeface="Times New Roman" pitchFamily="18" charset="0"/>
                <a:cs typeface="Times New Roman" pitchFamily="18" charset="0"/>
                <a:sym typeface="Arial"/>
              </a:rPr>
              <a:t>ÔN TẬP</a:t>
            </a:r>
            <a:endParaRPr>
              <a:latin typeface="Times New Roman" pitchFamily="18" charset="0"/>
              <a:cs typeface="Times New Roman" pitchFamily="18" charset="0"/>
            </a:endParaRPr>
          </a:p>
          <a:p>
            <a:pPr marL="0" marR="0" lvl="0" indent="0" algn="ctr" rtl="0">
              <a:spcBef>
                <a:spcPts val="0"/>
              </a:spcBef>
              <a:spcAft>
                <a:spcPts val="0"/>
              </a:spcAft>
              <a:buNone/>
            </a:pPr>
            <a:r>
              <a:rPr lang="en-US" sz="6000" b="0" i="0" u="none" strike="noStrike" cap="none">
                <a:solidFill>
                  <a:srgbClr val="FF9900"/>
                </a:solidFill>
                <a:latin typeface="Times New Roman" pitchFamily="18" charset="0"/>
                <a:cs typeface="Times New Roman" pitchFamily="18" charset="0"/>
                <a:sym typeface="Arial"/>
              </a:rPr>
              <a:t>GIỮA HỌC KÌ I</a:t>
            </a:r>
            <a:endParaRPr sz="6000" b="0" i="0" u="none" strike="noStrike" cap="none">
              <a:solidFill>
                <a:srgbClr val="FF9900"/>
              </a:solidFill>
              <a:latin typeface="Times New Roman" pitchFamily="18" charset="0"/>
              <a:cs typeface="Times New Roman" pitchFamily="18" charset="0"/>
              <a:sym typeface="Arial"/>
            </a:endParaRPr>
          </a:p>
        </p:txBody>
      </p:sp>
      <p:sp>
        <p:nvSpPr>
          <p:cNvPr id="95" name="Google Shape;95;p1"/>
          <p:cNvSpPr txBox="1"/>
          <p:nvPr/>
        </p:nvSpPr>
        <p:spPr>
          <a:xfrm>
            <a:off x="6265966" y="4457783"/>
            <a:ext cx="451923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0" i="0" u="none" strike="noStrike" cap="none">
                <a:solidFill>
                  <a:srgbClr val="FF9900"/>
                </a:solidFill>
                <a:latin typeface="Times New Roman" pitchFamily="18" charset="0"/>
                <a:cs typeface="Times New Roman" pitchFamily="18" charset="0"/>
                <a:sym typeface="Arial"/>
              </a:rPr>
              <a:t>Tiết 9 - 10</a:t>
            </a:r>
            <a:endParaRPr sz="6000" b="0" i="0" u="none" strike="noStrike" cap="none">
              <a:solidFill>
                <a:srgbClr val="FF9900"/>
              </a:solidFill>
              <a:latin typeface="Times New Roman" pitchFamily="18" charset="0"/>
              <a:cs typeface="Times New Roman" pitchFamily="18" charset="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8"/>
          <p:cNvSpPr txBox="1"/>
          <p:nvPr/>
        </p:nvSpPr>
        <p:spPr>
          <a:xfrm>
            <a:off x="1009643" y="414278"/>
            <a:ext cx="9404204"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009900"/>
                </a:solidFill>
                <a:latin typeface="Times New Roman" pitchFamily="18" charset="0"/>
                <a:ea typeface="Arial Rounded"/>
                <a:cs typeface="Times New Roman" pitchFamily="18" charset="0"/>
                <a:sym typeface="Arial Rounded"/>
              </a:rPr>
              <a:t>Viết 3 – 4 câu giới thiệu về một món đồ chơi hoặc một đồ dùng gia đình.</a:t>
            </a:r>
            <a:endParaRPr sz="3200" b="1">
              <a:solidFill>
                <a:srgbClr val="009900"/>
              </a:solidFill>
              <a:latin typeface="Times New Roman" pitchFamily="18" charset="0"/>
              <a:ea typeface="Arial Rounded"/>
              <a:cs typeface="Times New Roman" pitchFamily="18" charset="0"/>
              <a:sym typeface="Arial Rounded"/>
            </a:endParaRPr>
          </a:p>
        </p:txBody>
      </p:sp>
      <p:sp>
        <p:nvSpPr>
          <p:cNvPr id="228" name="Google Shape;228;p8"/>
          <p:cNvSpPr/>
          <p:nvPr/>
        </p:nvSpPr>
        <p:spPr>
          <a:xfrm>
            <a:off x="91440" y="135410"/>
            <a:ext cx="800926" cy="744971"/>
          </a:xfrm>
          <a:prstGeom prst="ellipse">
            <a:avLst/>
          </a:prstGeom>
          <a:solidFill>
            <a:srgbClr val="009F4F"/>
          </a:solidFill>
          <a:ln w="12700" cap="flat" cmpd="sng">
            <a:solidFill>
              <a:srgbClr val="009F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Times New Roman" pitchFamily="18" charset="0"/>
                <a:ea typeface="Arial Rounded"/>
                <a:cs typeface="Times New Roman" pitchFamily="18" charset="0"/>
                <a:sym typeface="Arial Rounded"/>
              </a:rPr>
              <a:t>14</a:t>
            </a:r>
            <a:endParaRPr>
              <a:latin typeface="Times New Roman" pitchFamily="18" charset="0"/>
              <a:cs typeface="Times New Roman" pitchFamily="18" charset="0"/>
            </a:endParaRPr>
          </a:p>
        </p:txBody>
      </p:sp>
      <p:sp>
        <p:nvSpPr>
          <p:cNvPr id="229" name="Google Shape;229;p8"/>
          <p:cNvSpPr txBox="1"/>
          <p:nvPr/>
        </p:nvSpPr>
        <p:spPr>
          <a:xfrm>
            <a:off x="1691795" y="1628491"/>
            <a:ext cx="631816" cy="107717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i="0">
                <a:solidFill>
                  <a:srgbClr val="FF0000"/>
                </a:solidFill>
                <a:latin typeface="Times New Roman" pitchFamily="18" charset="0"/>
                <a:ea typeface="Arial Rounded"/>
                <a:cs typeface="Times New Roman" pitchFamily="18" charset="0"/>
                <a:sym typeface="Arial Rounded"/>
              </a:rPr>
              <a:t>G:</a:t>
            </a:r>
            <a:endParaRPr sz="3200" b="1" i="0">
              <a:solidFill>
                <a:srgbClr val="FF0000"/>
              </a:solidFill>
              <a:latin typeface="Times New Roman" pitchFamily="18" charset="0"/>
              <a:ea typeface="Arial Rounded"/>
              <a:cs typeface="Times New Roman" pitchFamily="18" charset="0"/>
              <a:sym typeface="Arial Rounded"/>
            </a:endParaRPr>
          </a:p>
        </p:txBody>
      </p:sp>
      <p:sp>
        <p:nvSpPr>
          <p:cNvPr id="230" name="Google Shape;230;p8"/>
          <p:cNvSpPr txBox="1"/>
          <p:nvPr/>
        </p:nvSpPr>
        <p:spPr>
          <a:xfrm>
            <a:off x="2323611" y="2119183"/>
            <a:ext cx="7811907" cy="2062063"/>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002060"/>
              </a:buClr>
              <a:buSzPts val="3200"/>
              <a:buFont typeface="Arial Rounded"/>
              <a:buChar char="-"/>
            </a:pPr>
            <a:r>
              <a:rPr lang="en-US" sz="3200" b="1" i="0">
                <a:solidFill>
                  <a:srgbClr val="002060"/>
                </a:solidFill>
                <a:latin typeface="Times New Roman" pitchFamily="18" charset="0"/>
                <a:ea typeface="Arial Rounded"/>
                <a:cs typeface="Times New Roman" pitchFamily="18" charset="0"/>
                <a:sym typeface="Arial Rounded"/>
              </a:rPr>
              <a:t>Đồ vật em muốn giới thiệu là gì</a:t>
            </a:r>
            <a:r>
              <a:rPr lang="en-US" sz="3200" b="1">
                <a:solidFill>
                  <a:srgbClr val="002060"/>
                </a:solidFill>
                <a:latin typeface="Times New Roman" pitchFamily="18" charset="0"/>
                <a:ea typeface="Arial Rounded"/>
                <a:cs typeface="Times New Roman" pitchFamily="18" charset="0"/>
                <a:sym typeface="Arial Rounded"/>
              </a:rPr>
              <a:t>?</a:t>
            </a:r>
            <a:endParaRPr>
              <a:latin typeface="Times New Roman" pitchFamily="18" charset="0"/>
              <a:cs typeface="Times New Roman" pitchFamily="18" charset="0"/>
            </a:endParaRPr>
          </a:p>
          <a:p>
            <a:pPr marL="342900" marR="0" lvl="0" indent="-342900" algn="just" rtl="0">
              <a:spcBef>
                <a:spcPts val="0"/>
              </a:spcBef>
              <a:spcAft>
                <a:spcPts val="0"/>
              </a:spcAft>
              <a:buClr>
                <a:srgbClr val="002060"/>
              </a:buClr>
              <a:buSzPts val="3200"/>
              <a:buFont typeface="Arial Rounded"/>
              <a:buChar char="-"/>
            </a:pPr>
            <a:r>
              <a:rPr lang="en-US" sz="3200" b="1">
                <a:solidFill>
                  <a:srgbClr val="002060"/>
                </a:solidFill>
                <a:latin typeface="Times New Roman" pitchFamily="18" charset="0"/>
                <a:ea typeface="Arial Rounded"/>
                <a:cs typeface="Times New Roman" pitchFamily="18" charset="0"/>
                <a:sym typeface="Arial Rounded"/>
              </a:rPr>
              <a:t>Đồ vật đó từ đâu mà có?</a:t>
            </a:r>
            <a:endParaRPr>
              <a:latin typeface="Times New Roman" pitchFamily="18" charset="0"/>
              <a:cs typeface="Times New Roman" pitchFamily="18" charset="0"/>
            </a:endParaRPr>
          </a:p>
          <a:p>
            <a:pPr marL="342900" marR="0" lvl="0" indent="-342900" algn="just" rtl="0">
              <a:spcBef>
                <a:spcPts val="0"/>
              </a:spcBef>
              <a:spcAft>
                <a:spcPts val="0"/>
              </a:spcAft>
              <a:buClr>
                <a:srgbClr val="002060"/>
              </a:buClr>
              <a:buSzPts val="3200"/>
              <a:buFont typeface="Arial Rounded"/>
              <a:buChar char="-"/>
            </a:pPr>
            <a:r>
              <a:rPr lang="en-US" sz="3200" b="1" i="0">
                <a:solidFill>
                  <a:srgbClr val="002060"/>
                </a:solidFill>
                <a:latin typeface="Times New Roman" pitchFamily="18" charset="0"/>
                <a:ea typeface="Arial Rounded"/>
                <a:cs typeface="Times New Roman" pitchFamily="18" charset="0"/>
                <a:sym typeface="Arial Rounded"/>
              </a:rPr>
              <a:t>Em có suy nghĩ gì về ích lợi của đồ vật đó?</a:t>
            </a:r>
            <a:endParaRPr sz="3200" b="1" i="0">
              <a:solidFill>
                <a:srgbClr val="002060"/>
              </a:solidFill>
              <a:latin typeface="Times New Roman" pitchFamily="18" charset="0"/>
              <a:ea typeface="Arial Rounded"/>
              <a:cs typeface="Times New Roman" pitchFamily="18" charset="0"/>
              <a:sym typeface="Arial Rounded"/>
            </a:endParaRPr>
          </a:p>
        </p:txBody>
      </p:sp>
      <p:sp>
        <p:nvSpPr>
          <p:cNvPr id="231" name="Google Shape;231;p8"/>
          <p:cNvSpPr txBox="1"/>
          <p:nvPr/>
        </p:nvSpPr>
        <p:spPr>
          <a:xfrm>
            <a:off x="670192" y="3454510"/>
            <a:ext cx="1260725" cy="107717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i="0">
                <a:solidFill>
                  <a:srgbClr val="FF0000"/>
                </a:solidFill>
                <a:latin typeface="Times New Roman" pitchFamily="18" charset="0"/>
                <a:ea typeface="Arial Rounded"/>
                <a:cs typeface="Times New Roman" pitchFamily="18" charset="0"/>
                <a:sym typeface="Arial Rounded"/>
              </a:rPr>
              <a:t>Ví dụ:</a:t>
            </a:r>
            <a:endParaRPr sz="3200" b="1" i="0">
              <a:solidFill>
                <a:srgbClr val="FF0000"/>
              </a:solidFill>
              <a:latin typeface="Times New Roman" pitchFamily="18" charset="0"/>
              <a:ea typeface="Arial Rounded"/>
              <a:cs typeface="Times New Roman" pitchFamily="18" charset="0"/>
              <a:sym typeface="Arial Rounded"/>
            </a:endParaRPr>
          </a:p>
        </p:txBody>
      </p:sp>
      <p:sp>
        <p:nvSpPr>
          <p:cNvPr id="232" name="Google Shape;232;p8"/>
          <p:cNvSpPr txBox="1"/>
          <p:nvPr/>
        </p:nvSpPr>
        <p:spPr>
          <a:xfrm>
            <a:off x="670192" y="4065625"/>
            <a:ext cx="10851615" cy="20621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i="0">
                <a:solidFill>
                  <a:srgbClr val="002060"/>
                </a:solidFill>
                <a:latin typeface="Times New Roman" pitchFamily="18" charset="0"/>
                <a:ea typeface="Arial Rounded"/>
                <a:cs typeface="Times New Roman" pitchFamily="18" charset="0"/>
                <a:sym typeface="Arial Rounded"/>
              </a:rPr>
              <a:t>	Sinh nhật lần thứ 6, mẹ mua cho em một bé búp bê thật xinh xắn. Khoác trên thân mình của bé là một bộ quần áo rất thời trang</a:t>
            </a:r>
            <a:r>
              <a:rPr lang="en-US" sz="3200" b="1">
                <a:solidFill>
                  <a:srgbClr val="002060"/>
                </a:solidFill>
                <a:latin typeface="Times New Roman" pitchFamily="18" charset="0"/>
                <a:ea typeface="Arial Rounded"/>
                <a:cs typeface="Times New Roman" pitchFamily="18" charset="0"/>
                <a:sym typeface="Arial Rounded"/>
              </a:rPr>
              <a:t> và vô cùng bắt mắt. Mỗi khi chơi với bé, mọi căng thẳng dường như tan biến. Em rất yêu quý bé búp bê này.</a:t>
            </a:r>
            <a:endParaRPr sz="3200" b="1" i="0">
              <a:solidFill>
                <a:srgbClr val="002060"/>
              </a:solidFill>
              <a:latin typeface="Times New Roman" pitchFamily="18" charset="0"/>
              <a:ea typeface="Arial Rounded"/>
              <a:cs typeface="Times New Roman" pitchFamily="18" charset="0"/>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500"/>
                                        <p:tgtEl>
                                          <p:spTgt spid="231"/>
                                        </p:tgtEl>
                                      </p:cBhvr>
                                    </p:animEffect>
                                  </p:childTnLst>
                                </p:cTn>
                              </p:par>
                              <p:par>
                                <p:cTn id="8" presetID="10" presetClass="entr" presetSubtype="0" fill="hold" nodeType="withEffect">
                                  <p:stCondLst>
                                    <p:cond delay="0"/>
                                  </p:stCondLst>
                                  <p:childTnLst>
                                    <p:set>
                                      <p:cBhvr>
                                        <p:cTn id="9" dur="1" fill="hold">
                                          <p:stCondLst>
                                            <p:cond delay="0"/>
                                          </p:stCondLst>
                                        </p:cTn>
                                        <p:tgtEl>
                                          <p:spTgt spid="232"/>
                                        </p:tgtEl>
                                        <p:attrNameLst>
                                          <p:attrName>style.visibility</p:attrName>
                                        </p:attrNameLst>
                                      </p:cBhvr>
                                      <p:to>
                                        <p:strVal val="visible"/>
                                      </p:to>
                                    </p:set>
                                    <p:animEffect transition="in" filter="fade">
                                      <p:cBhvr>
                                        <p:cTn id="10"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37"/>
        <p:cNvGrpSpPr/>
        <p:nvPr/>
      </p:nvGrpSpPr>
      <p:grpSpPr>
        <a:xfrm>
          <a:off x="0" y="0"/>
          <a:ext cx="0" cy="0"/>
          <a:chOff x="0" y="0"/>
          <a:chExt cx="0" cy="0"/>
        </a:xfrm>
      </p:grpSpPr>
      <p:pic>
        <p:nvPicPr>
          <p:cNvPr id="238" name="Google Shape;238;p9"/>
          <p:cNvPicPr preferRelativeResize="0"/>
          <p:nvPr/>
        </p:nvPicPr>
        <p:blipFill rotWithShape="1">
          <a:blip r:embed="rId3">
            <a:alphaModFix/>
          </a:blip>
          <a:srcRect/>
          <a:stretch/>
        </p:blipFill>
        <p:spPr>
          <a:xfrm>
            <a:off x="0" y="0"/>
            <a:ext cx="12191999" cy="6858000"/>
          </a:xfrm>
          <a:prstGeom prst="rect">
            <a:avLst/>
          </a:prstGeom>
          <a:noFill/>
          <a:ln>
            <a:noFill/>
          </a:ln>
        </p:spPr>
      </p:pic>
      <p:sp>
        <p:nvSpPr>
          <p:cNvPr id="239" name="Google Shape;239;p9"/>
          <p:cNvSpPr txBox="1"/>
          <p:nvPr/>
        </p:nvSpPr>
        <p:spPr>
          <a:xfrm>
            <a:off x="3178320" y="442151"/>
            <a:ext cx="543496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rgbClr val="002060"/>
                </a:solidFill>
                <a:latin typeface="Times New Roman" pitchFamily="18" charset="0"/>
                <a:cs typeface="Times New Roman" pitchFamily="18" charset="0"/>
                <a:sym typeface="Arial"/>
              </a:rPr>
              <a:t>Củng cố - dặn dò</a:t>
            </a:r>
            <a:endParaRPr sz="4000">
              <a:solidFill>
                <a:srgbClr val="002060"/>
              </a:solidFill>
              <a:latin typeface="Times New Roman" pitchFamily="18" charset="0"/>
              <a:cs typeface="Times New Roman" pitchFamily="18" charset="0"/>
              <a:sym typeface="Arial"/>
            </a:endParaRPr>
          </a:p>
        </p:txBody>
      </p:sp>
      <p:sp>
        <p:nvSpPr>
          <p:cNvPr id="240" name="Google Shape;240;p9"/>
          <p:cNvSpPr txBox="1"/>
          <p:nvPr/>
        </p:nvSpPr>
        <p:spPr>
          <a:xfrm>
            <a:off x="1993001" y="2584686"/>
            <a:ext cx="9445416" cy="8309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b="1">
                <a:solidFill>
                  <a:srgbClr val="002060"/>
                </a:solidFill>
                <a:latin typeface="Times New Roman" pitchFamily="18" charset="0"/>
                <a:ea typeface="Arial Rounded"/>
                <a:cs typeface="Times New Roman" pitchFamily="18" charset="0"/>
                <a:sym typeface="Arial Rounded"/>
              </a:rPr>
              <a:t>- Kể Câu chuyện bó đũa cho người thân nghe.  </a:t>
            </a:r>
            <a:endParaRPr>
              <a:latin typeface="Times New Roman" pitchFamily="18" charset="0"/>
              <a:cs typeface="Times New Roman" pitchFamily="18" charset="0"/>
            </a:endParaRPr>
          </a:p>
        </p:txBody>
      </p:sp>
      <p:sp>
        <p:nvSpPr>
          <p:cNvPr id="241" name="Google Shape;241;p9"/>
          <p:cNvSpPr txBox="1"/>
          <p:nvPr/>
        </p:nvSpPr>
        <p:spPr>
          <a:xfrm>
            <a:off x="1893991" y="4689274"/>
            <a:ext cx="6525803" cy="8309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b="1">
                <a:solidFill>
                  <a:srgbClr val="002060"/>
                </a:solidFill>
                <a:latin typeface="Times New Roman" pitchFamily="18" charset="0"/>
                <a:ea typeface="Arial Rounded"/>
                <a:cs typeface="Times New Roman" pitchFamily="18" charset="0"/>
                <a:sym typeface="Arial Rounded"/>
              </a:rPr>
              <a:t>- Xem trước bài sau: Gọi bạn</a:t>
            </a:r>
            <a:endParaRPr sz="3200" b="1">
              <a:solidFill>
                <a:srgbClr val="002060"/>
              </a:solidFill>
              <a:latin typeface="Times New Roman" pitchFamily="18" charset="0"/>
              <a:ea typeface="Arial Rounded"/>
              <a:cs typeface="Times New Roman" pitchFamily="18" charset="0"/>
              <a:sym typeface="Arial Rounded"/>
            </a:endParaRPr>
          </a:p>
        </p:txBody>
      </p:sp>
      <p:sp>
        <p:nvSpPr>
          <p:cNvPr id="242" name="Google Shape;242;p9"/>
          <p:cNvSpPr txBox="1"/>
          <p:nvPr/>
        </p:nvSpPr>
        <p:spPr>
          <a:xfrm>
            <a:off x="1993001" y="3734723"/>
            <a:ext cx="9445416" cy="8309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b="1">
                <a:solidFill>
                  <a:srgbClr val="002060"/>
                </a:solidFill>
                <a:latin typeface="Times New Roman" pitchFamily="18" charset="0"/>
                <a:ea typeface="Arial Rounded"/>
                <a:cs typeface="Times New Roman" pitchFamily="18" charset="0"/>
                <a:sym typeface="Arial Rounded"/>
              </a:rPr>
              <a:t>- Ôn tập về các từ chỉ sự vật, từ chỉ hoạt động. </a:t>
            </a:r>
            <a:endParaRPr>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
                                        </p:tgtEl>
                                        <p:attrNameLst>
                                          <p:attrName>style.visibility</p:attrName>
                                        </p:attrNameLst>
                                      </p:cBhvr>
                                      <p:to>
                                        <p:strVal val="visible"/>
                                      </p:to>
                                    </p:set>
                                    <p:animEffect transition="in" filter="fade">
                                      <p:cBhvr>
                                        <p:cTn id="12" dur="500"/>
                                        <p:tgtEl>
                                          <p:spTgt spid="2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1"/>
                                        </p:tgtEl>
                                        <p:attrNameLst>
                                          <p:attrName>style.visibility</p:attrName>
                                        </p:attrNameLst>
                                      </p:cBhvr>
                                      <p:to>
                                        <p:strVal val="visible"/>
                                      </p:to>
                                    </p:set>
                                    <p:animEffect transition="in" filter="fade">
                                      <p:cBhvr>
                                        <p:cTn id="17"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10"/>
          <p:cNvPicPr preferRelativeResize="0"/>
          <p:nvPr/>
        </p:nvPicPr>
        <p:blipFill rotWithShape="1">
          <a:blip r:embed="rId3">
            <a:alphaModFix/>
          </a:blip>
          <a:srcRect/>
          <a:stretch/>
        </p:blipFill>
        <p:spPr>
          <a:xfrm>
            <a:off x="7850460" y="3345366"/>
            <a:ext cx="4761570" cy="3800010"/>
          </a:xfrm>
          <a:prstGeom prst="rect">
            <a:avLst/>
          </a:prstGeom>
          <a:noFill/>
          <a:ln>
            <a:noFill/>
          </a:ln>
        </p:spPr>
      </p:pic>
      <p:pic>
        <p:nvPicPr>
          <p:cNvPr id="248" name="Google Shape;248;p10"/>
          <p:cNvPicPr preferRelativeResize="0"/>
          <p:nvPr/>
        </p:nvPicPr>
        <p:blipFill rotWithShape="1">
          <a:blip r:embed="rId4">
            <a:alphaModFix/>
          </a:blip>
          <a:srcRect/>
          <a:stretch/>
        </p:blipFill>
        <p:spPr>
          <a:xfrm flipH="1">
            <a:off x="0" y="0"/>
            <a:ext cx="3611383" cy="2362200"/>
          </a:xfrm>
          <a:prstGeom prst="rect">
            <a:avLst/>
          </a:prstGeom>
          <a:noFill/>
          <a:ln>
            <a:noFill/>
          </a:ln>
        </p:spPr>
      </p:pic>
      <p:sp>
        <p:nvSpPr>
          <p:cNvPr id="249" name="Google Shape;249;p10"/>
          <p:cNvSpPr txBox="1"/>
          <p:nvPr/>
        </p:nvSpPr>
        <p:spPr>
          <a:xfrm>
            <a:off x="1640448" y="2362200"/>
            <a:ext cx="7633146"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a:solidFill>
                  <a:srgbClr val="FF0000"/>
                </a:solidFill>
                <a:latin typeface="Times New Roman" pitchFamily="18" charset="0"/>
                <a:cs typeface="Times New Roman" pitchFamily="18" charset="0"/>
                <a:sym typeface="Arial"/>
              </a:rPr>
              <a:t>Tạm biệt và hẹn gặp lại </a:t>
            </a:r>
            <a:endParaRPr>
              <a:latin typeface="Times New Roman" pitchFamily="18" charset="0"/>
              <a:cs typeface="Times New Roman" pitchFamily="18" charset="0"/>
            </a:endParaRPr>
          </a:p>
          <a:p>
            <a:pPr marL="0" marR="0" lvl="0" indent="0" algn="ctr" rtl="0">
              <a:lnSpc>
                <a:spcPct val="150000"/>
              </a:lnSpc>
              <a:spcBef>
                <a:spcPts val="0"/>
              </a:spcBef>
              <a:spcAft>
                <a:spcPts val="0"/>
              </a:spcAft>
              <a:buNone/>
            </a:pPr>
            <a:r>
              <a:rPr lang="en-US" sz="3200">
                <a:solidFill>
                  <a:srgbClr val="FF0000"/>
                </a:solidFill>
                <a:latin typeface="Times New Roman" pitchFamily="18" charset="0"/>
                <a:cs typeface="Times New Roman" pitchFamily="18" charset="0"/>
                <a:sym typeface="Arial"/>
              </a:rPr>
              <a:t>các con vào những tiết học sau!</a:t>
            </a:r>
            <a:endParaRPr>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latin typeface="+mj-lt"/>
            </a:endParaRPr>
          </a:p>
        </p:txBody>
      </p:sp>
      <p:sp>
        <p:nvSpPr>
          <p:cNvPr id="3" name="Subtitle 2"/>
          <p:cNvSpPr>
            <a:spLocks noGrp="1"/>
          </p:cNvSpPr>
          <p:nvPr>
            <p:ph type="subTitle" idx="1"/>
          </p:nvPr>
        </p:nvSpPr>
        <p:spPr/>
        <p:txBody>
          <a:bodyPr/>
          <a:lstStyle/>
          <a:p>
            <a:endParaRPr lang="vi-VN">
              <a:latin typeface="+mj-lt"/>
            </a:endParaRPr>
          </a:p>
        </p:txBody>
      </p:sp>
      <p:sp>
        <p:nvSpPr>
          <p:cNvPr id="4" name="TextBox 3"/>
          <p:cNvSpPr txBox="1"/>
          <p:nvPr/>
        </p:nvSpPr>
        <p:spPr>
          <a:xfrm>
            <a:off x="983432" y="836712"/>
            <a:ext cx="10153128" cy="4924425"/>
          </a:xfrm>
          <a:prstGeom prst="rect">
            <a:avLst/>
          </a:prstGeom>
          <a:noFill/>
        </p:spPr>
        <p:txBody>
          <a:bodyPr wrap="square" rtlCol="0">
            <a:spAutoFit/>
          </a:bodyPr>
          <a:lstStyle/>
          <a:p>
            <a:pPr algn="ctr"/>
            <a:r>
              <a:rPr lang="en-US" sz="2000" b="1" cap="all" dirty="0" smtClean="0">
                <a:latin typeface="+mj-lt"/>
                <a:cs typeface="Times New Roman" pitchFamily="18" charset="0"/>
              </a:rPr>
              <a:t>YÊU CẦU CẦN ĐẠT</a:t>
            </a:r>
            <a:endParaRPr lang="vi-VN" sz="2000" dirty="0" smtClean="0">
              <a:latin typeface="+mj-lt"/>
              <a:cs typeface="Times New Roman" pitchFamily="18" charset="0"/>
            </a:endParaRPr>
          </a:p>
          <a:p>
            <a:r>
              <a:rPr lang="en-US" sz="2000" b="1" i="1" dirty="0" smtClean="0">
                <a:latin typeface="+mj-lt"/>
                <a:cs typeface="Times New Roman" pitchFamily="18" charset="0"/>
              </a:rPr>
              <a:t>1. </a:t>
            </a:r>
            <a:r>
              <a:rPr lang="en-US" sz="2000" b="1" i="1" dirty="0" err="1" smtClean="0">
                <a:latin typeface="+mj-lt"/>
                <a:cs typeface="Times New Roman" pitchFamily="18" charset="0"/>
              </a:rPr>
              <a:t>Học</a:t>
            </a:r>
            <a:r>
              <a:rPr lang="en-US" sz="2000" b="1" i="1" dirty="0" smtClean="0">
                <a:latin typeface="+mj-lt"/>
                <a:cs typeface="Times New Roman" pitchFamily="18" charset="0"/>
              </a:rPr>
              <a:t> </a:t>
            </a:r>
            <a:r>
              <a:rPr lang="en-US" sz="2000" b="1" i="1" dirty="0" err="1" smtClean="0">
                <a:latin typeface="+mj-lt"/>
                <a:cs typeface="Times New Roman" pitchFamily="18" charset="0"/>
              </a:rPr>
              <a:t>sinh</a:t>
            </a:r>
            <a:r>
              <a:rPr lang="en-US" sz="2000" b="1" i="1" dirty="0" smtClean="0">
                <a:latin typeface="+mj-lt"/>
                <a:cs typeface="Times New Roman" pitchFamily="18" charset="0"/>
              </a:rPr>
              <a:t> </a:t>
            </a:r>
            <a:r>
              <a:rPr lang="en-US" sz="2000" b="1" i="1" dirty="0" err="1" smtClean="0">
                <a:latin typeface="+mj-lt"/>
                <a:cs typeface="Times New Roman" pitchFamily="18" charset="0"/>
              </a:rPr>
              <a:t>thực</a:t>
            </a:r>
            <a:r>
              <a:rPr lang="en-US" sz="2000" b="1" i="1" dirty="0" smtClean="0">
                <a:latin typeface="+mj-lt"/>
                <a:cs typeface="Times New Roman" pitchFamily="18" charset="0"/>
              </a:rPr>
              <a:t> </a:t>
            </a:r>
            <a:r>
              <a:rPr lang="en-US" sz="2000" b="1" i="1" dirty="0" err="1" smtClean="0">
                <a:latin typeface="+mj-lt"/>
                <a:cs typeface="Times New Roman" pitchFamily="18" charset="0"/>
              </a:rPr>
              <a:t>hiện</a:t>
            </a:r>
            <a:r>
              <a:rPr lang="en-US" sz="2000" b="1" i="1" dirty="0" smtClean="0">
                <a:latin typeface="+mj-lt"/>
                <a:cs typeface="Times New Roman" pitchFamily="18" charset="0"/>
              </a:rPr>
              <a:t> </a:t>
            </a:r>
            <a:r>
              <a:rPr lang="en-US" sz="2000" b="1" i="1" dirty="0" err="1" smtClean="0">
                <a:latin typeface="+mj-lt"/>
                <a:cs typeface="Times New Roman" pitchFamily="18" charset="0"/>
              </a:rPr>
              <a:t>được</a:t>
            </a:r>
            <a:r>
              <a:rPr lang="en-US" sz="2000" b="1" i="1" dirty="0" smtClean="0">
                <a:latin typeface="+mj-lt"/>
                <a:cs typeface="Times New Roman" pitchFamily="18" charset="0"/>
              </a:rPr>
              <a:t>:</a:t>
            </a:r>
            <a:endParaRPr lang="vi-VN" sz="2000" dirty="0" smtClean="0">
              <a:latin typeface="+mj-lt"/>
              <a:cs typeface="Times New Roman" pitchFamily="18" charset="0"/>
            </a:endParaRPr>
          </a:p>
          <a:p>
            <a:r>
              <a:rPr lang="en-US" sz="2000" dirty="0" smtClean="0">
                <a:latin typeface="+mj-lt"/>
                <a:cs typeface="Times New Roman" pitchFamily="18" charset="0"/>
              </a:rPr>
              <a:t>- </a:t>
            </a:r>
            <a:r>
              <a:rPr lang="vi-VN" sz="2000" dirty="0" smtClean="0">
                <a:latin typeface="+mj-lt"/>
                <a:cs typeface="Times New Roman" pitchFamily="18" charset="0"/>
              </a:rPr>
              <a:t>Củng cố kĩ năng nói và nghe thông qua hoạt động nói trong những tình huống cụ thể (rèn các nghi thức lời nói: nhờ, khen, chúc mừng, an ủi); kĩ năng nghe và kể lại một câu chuyện. </a:t>
            </a:r>
          </a:p>
          <a:p>
            <a:r>
              <a:rPr lang="vi-VN" sz="2000" dirty="0" smtClean="0">
                <a:latin typeface="+mj-lt"/>
                <a:cs typeface="Times New Roman" pitchFamily="18" charset="0"/>
              </a:rPr>
              <a:t>- Củng cố kĩ năng vận dụng kiến thức tiếng Việt qua hoạt động mở rộng vốn từ ngữ về đồ dùng học tập, đồ dùng gia đình; phân biệt từ ngữ chỉ sự vật, hoạt động và đặc điểm của sự vật. Về câu, phân biệt câu giới thiệu, câu nêu hoạt động, cầu nêu đặc điểm; viết câu nêu đặc điểm hay công dụng của đồ vật, sử dụng dấu câu thích hợp trong những hoàn cảnh giao tiếp cụ thể.</a:t>
            </a:r>
          </a:p>
          <a:p>
            <a:r>
              <a:rPr lang="vi-VN" sz="2000" b="1" i="1" dirty="0" smtClean="0">
                <a:latin typeface="+mj-lt"/>
                <a:cs typeface="Times New Roman" pitchFamily="18" charset="0"/>
              </a:rPr>
              <a:t>2. Học sinh vận dụng được:</a:t>
            </a:r>
            <a:endParaRPr lang="vi-VN" sz="2000" dirty="0" smtClean="0">
              <a:latin typeface="+mj-lt"/>
              <a:cs typeface="Times New Roman" pitchFamily="18" charset="0"/>
            </a:endParaRPr>
          </a:p>
          <a:p>
            <a:r>
              <a:rPr lang="vi-VN" sz="2000" dirty="0" smtClean="0">
                <a:latin typeface="+mj-lt"/>
                <a:cs typeface="Times New Roman" pitchFamily="18" charset="0"/>
              </a:rPr>
              <a:t>-</a:t>
            </a:r>
            <a:r>
              <a:rPr lang="vi-VN" sz="2000" b="1" dirty="0" smtClean="0">
                <a:latin typeface="+mj-lt"/>
                <a:cs typeface="Times New Roman" pitchFamily="18" charset="0"/>
              </a:rPr>
              <a:t> </a:t>
            </a:r>
            <a:r>
              <a:rPr lang="vi-VN" sz="2000" dirty="0" smtClean="0">
                <a:latin typeface="+mj-lt"/>
                <a:cs typeface="Times New Roman" pitchFamily="18" charset="0"/>
              </a:rPr>
              <a:t>Phát triển năng lực ngôn ngữ.</a:t>
            </a:r>
          </a:p>
          <a:p>
            <a:r>
              <a:rPr lang="vi-VN" sz="2000" dirty="0" smtClean="0">
                <a:latin typeface="+mj-lt"/>
                <a:cs typeface="Times New Roman" pitchFamily="18" charset="0"/>
              </a:rPr>
              <a:t>- Rèn luyện tinh thần hợp tác trong làm việc nhóm. </a:t>
            </a:r>
          </a:p>
          <a:p>
            <a:r>
              <a:rPr lang="vi-VN" sz="2000" b="1" i="1" dirty="0" smtClean="0">
                <a:latin typeface="+mj-lt"/>
                <a:cs typeface="Times New Roman" pitchFamily="18" charset="0"/>
              </a:rPr>
              <a:t>3. Học sinh hình thành được:</a:t>
            </a:r>
            <a:endParaRPr lang="vi-VN" sz="2000" dirty="0" smtClean="0">
              <a:latin typeface="+mj-lt"/>
              <a:cs typeface="Times New Roman" pitchFamily="18" charset="0"/>
            </a:endParaRPr>
          </a:p>
          <a:p>
            <a:r>
              <a:rPr lang="vi-VN" sz="2000" dirty="0" smtClean="0">
                <a:latin typeface="+mj-lt"/>
                <a:cs typeface="Times New Roman" pitchFamily="18" charset="0"/>
              </a:rPr>
              <a:t>- Yêu nước, chăm chỉ, trách nhiệm, nhân ái. Bồi dưỡng tình yêu đối với bạn bè, gia đình, thầy cô và tình yêu đối với sách.</a:t>
            </a:r>
          </a:p>
          <a:p>
            <a:r>
              <a:rPr lang="vi-VN" sz="2000" dirty="0" smtClean="0">
                <a:latin typeface="+mj-lt"/>
                <a:cs typeface="Times New Roman" pitchFamily="18" charset="0"/>
              </a:rPr>
              <a:t>- HS có thái độ chăm chú, hứng thú với bài học</a:t>
            </a:r>
            <a:r>
              <a:rPr lang="vi-VN" dirty="0" smtClean="0">
                <a:latin typeface="+mj-lt"/>
              </a:rPr>
              <a:t>.      </a:t>
            </a:r>
          </a:p>
          <a:p>
            <a:endParaRPr lang="vi-VN"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latin typeface="+mj-lt"/>
            </a:endParaRPr>
          </a:p>
        </p:txBody>
      </p:sp>
      <p:sp>
        <p:nvSpPr>
          <p:cNvPr id="3" name="Subtitle 2"/>
          <p:cNvSpPr>
            <a:spLocks noGrp="1"/>
          </p:cNvSpPr>
          <p:nvPr>
            <p:ph type="subTitle" idx="1"/>
          </p:nvPr>
        </p:nvSpPr>
        <p:spPr/>
        <p:txBody>
          <a:bodyPr/>
          <a:lstStyle/>
          <a:p>
            <a:endParaRPr lang="vi-VN">
              <a:latin typeface="+mj-lt"/>
            </a:endParaRPr>
          </a:p>
        </p:txBody>
      </p:sp>
      <p:sp>
        <p:nvSpPr>
          <p:cNvPr id="4" name="TextBox 3"/>
          <p:cNvSpPr txBox="1"/>
          <p:nvPr/>
        </p:nvSpPr>
        <p:spPr>
          <a:xfrm>
            <a:off x="551384" y="548680"/>
            <a:ext cx="11161240" cy="5570756"/>
          </a:xfrm>
          <a:prstGeom prst="rect">
            <a:avLst/>
          </a:prstGeom>
          <a:noFill/>
        </p:spPr>
        <p:txBody>
          <a:bodyPr wrap="square" rtlCol="0">
            <a:spAutoFit/>
          </a:bodyPr>
          <a:lstStyle/>
          <a:p>
            <a:pPr algn="ctr"/>
            <a:r>
              <a:rPr lang="en-US" sz="1800" b="1" cap="all" dirty="0" smtClean="0">
                <a:latin typeface="+mj-lt"/>
              </a:rPr>
              <a:t>YÊU CẦU CẦN ĐẠT</a:t>
            </a:r>
            <a:endParaRPr lang="vi-VN" sz="1800" dirty="0" smtClean="0">
              <a:latin typeface="+mj-lt"/>
            </a:endParaRPr>
          </a:p>
          <a:p>
            <a:r>
              <a:rPr lang="en-US" sz="1800" b="1" i="1" dirty="0" smtClean="0">
                <a:latin typeface="+mj-lt"/>
              </a:rPr>
              <a:t>1. </a:t>
            </a:r>
            <a:r>
              <a:rPr lang="en-US" sz="1800" b="1" i="1" dirty="0" err="1" smtClean="0">
                <a:latin typeface="+mj-lt"/>
              </a:rPr>
              <a:t>Học</a:t>
            </a:r>
            <a:r>
              <a:rPr lang="en-US" sz="1800" b="1" i="1" dirty="0" smtClean="0">
                <a:latin typeface="+mj-lt"/>
              </a:rPr>
              <a:t> </a:t>
            </a:r>
            <a:r>
              <a:rPr lang="en-US" sz="1800" b="1" i="1" dirty="0" err="1" smtClean="0">
                <a:latin typeface="+mj-lt"/>
              </a:rPr>
              <a:t>sinh</a:t>
            </a:r>
            <a:r>
              <a:rPr lang="en-US" sz="1800" b="1" i="1" dirty="0" smtClean="0">
                <a:latin typeface="+mj-lt"/>
              </a:rPr>
              <a:t> </a:t>
            </a:r>
            <a:r>
              <a:rPr lang="en-US" sz="1800" b="1" i="1" dirty="0" err="1" smtClean="0">
                <a:latin typeface="+mj-lt"/>
              </a:rPr>
              <a:t>thực</a:t>
            </a:r>
            <a:r>
              <a:rPr lang="en-US" sz="1800" b="1" i="1" dirty="0" smtClean="0">
                <a:latin typeface="+mj-lt"/>
              </a:rPr>
              <a:t> </a:t>
            </a:r>
            <a:r>
              <a:rPr lang="en-US" sz="1800" b="1" i="1" dirty="0" err="1" smtClean="0">
                <a:latin typeface="+mj-lt"/>
              </a:rPr>
              <a:t>hiện</a:t>
            </a:r>
            <a:r>
              <a:rPr lang="en-US" sz="1800" b="1" i="1" dirty="0" smtClean="0">
                <a:latin typeface="+mj-lt"/>
              </a:rPr>
              <a:t> </a:t>
            </a:r>
            <a:r>
              <a:rPr lang="en-US" sz="1800" b="1" i="1" dirty="0" err="1" smtClean="0">
                <a:latin typeface="+mj-lt"/>
              </a:rPr>
              <a:t>được</a:t>
            </a:r>
            <a:r>
              <a:rPr lang="en-US" sz="1800" b="1" i="1" dirty="0" smtClean="0">
                <a:latin typeface="+mj-lt"/>
              </a:rPr>
              <a:t>:</a:t>
            </a:r>
            <a:endParaRPr lang="vi-VN" sz="1800" dirty="0" smtClean="0">
              <a:latin typeface="+mj-lt"/>
            </a:endParaRPr>
          </a:p>
          <a:p>
            <a:r>
              <a:rPr lang="vi-VN" sz="1800" dirty="0" smtClean="0">
                <a:latin typeface="+mj-lt"/>
              </a:rPr>
              <a:t>- Đọc đúng rõ ràng các đoạn (bài) tập đọc đã học trong 8 tuần đầu. Hiểu ND chính của từng đoạn, nội dung của cả bài; trả lời được câu hỏi về nội dung bài tập đọc. Thuộc khoảng 2 đoạn (hoặc bài) thơ đã học.</a:t>
            </a:r>
          </a:p>
          <a:p>
            <a:r>
              <a:rPr lang="vi-VN" sz="1800" dirty="0" smtClean="0">
                <a:latin typeface="+mj-lt"/>
              </a:rPr>
              <a:t>- Hoàn thành các bài tập của phần ôn tập.</a:t>
            </a:r>
          </a:p>
          <a:p>
            <a:r>
              <a:rPr lang="vi-VN" sz="1800" dirty="0" smtClean="0">
                <a:latin typeface="+mj-lt"/>
              </a:rPr>
              <a:t>- Tìm đọc mở rộng được câu chuyện về trường học. Chia sẻ được một số thông tin về câu - Củng cố và phát triển kĩ năng nghe – viết, kĩ năng viết đoạn văn (giới thiệu về một đồ</a:t>
            </a:r>
          </a:p>
          <a:p>
            <a:r>
              <a:rPr lang="vi-VN" sz="1800" dirty="0" smtClean="0">
                <a:latin typeface="+mj-lt"/>
              </a:rPr>
              <a:t>chơi hoặc đồ dùng gia đình). </a:t>
            </a:r>
          </a:p>
          <a:p>
            <a:r>
              <a:rPr lang="vi-VN" sz="1800" dirty="0" smtClean="0">
                <a:latin typeface="+mj-lt"/>
              </a:rPr>
              <a:t>- Củng cố kĩ năng vận dụng kiến thức tiếng Việt qua hoạt động mở rộng vốn từ ngữ về đồ dùng học tập, đồ dùng gia đình; phân biệt từ ngữ chỉ sự vật, hoạt động và đặc điểm của sự vật. Về câu, phân biệt câu giới thiệu, câu nêu hoạt động, cầu nêu đặc điểm; viết câu nêu đặc điểm hay công dụng của đồ vật, sử dụng dấu câu thích hợp trong những hoàn cảnh giao tiếp cụ thể.</a:t>
            </a:r>
          </a:p>
          <a:p>
            <a:r>
              <a:rPr lang="vi-VN" sz="1800" b="1" i="1" dirty="0" smtClean="0">
                <a:latin typeface="+mj-lt"/>
              </a:rPr>
              <a:t>2. Học sinh vận dụng được:</a:t>
            </a:r>
            <a:endParaRPr lang="vi-VN" sz="1800" dirty="0" smtClean="0">
              <a:latin typeface="+mj-lt"/>
            </a:endParaRPr>
          </a:p>
          <a:p>
            <a:r>
              <a:rPr lang="vi-VN" sz="1800" dirty="0" smtClean="0">
                <a:latin typeface="+mj-lt"/>
              </a:rPr>
              <a:t>-</a:t>
            </a:r>
            <a:r>
              <a:rPr lang="vi-VN" sz="1800" b="1" dirty="0" smtClean="0">
                <a:latin typeface="+mj-lt"/>
              </a:rPr>
              <a:t> </a:t>
            </a:r>
            <a:r>
              <a:rPr lang="vi-VN" sz="1800" dirty="0" smtClean="0">
                <a:latin typeface="+mj-lt"/>
              </a:rPr>
              <a:t>Phát triển năng lực ngôn ngữ.</a:t>
            </a:r>
          </a:p>
          <a:p>
            <a:r>
              <a:rPr lang="vi-VN" sz="1800" dirty="0" smtClean="0">
                <a:latin typeface="+mj-lt"/>
              </a:rPr>
              <a:t>- Rèn luyện tinh thần hợp tác trong làm việc nhóm. </a:t>
            </a:r>
          </a:p>
          <a:p>
            <a:r>
              <a:rPr lang="vi-VN" sz="1800" b="1" i="1" dirty="0" smtClean="0">
                <a:latin typeface="+mj-lt"/>
              </a:rPr>
              <a:t>3. Học sinh hình thành được:</a:t>
            </a:r>
            <a:endParaRPr lang="vi-VN" sz="1800" dirty="0" smtClean="0">
              <a:latin typeface="+mj-lt"/>
            </a:endParaRPr>
          </a:p>
          <a:p>
            <a:r>
              <a:rPr lang="vi-VN" sz="1800" dirty="0" smtClean="0">
                <a:latin typeface="+mj-lt"/>
              </a:rPr>
              <a:t>- Yêu nước, chăm chỉ, trách nhiệm, nhân ái. Bồi dưỡng tình yêu đối với bạn bè, gia đình, thầy cô và tình yêu đối với sách.</a:t>
            </a:r>
          </a:p>
          <a:p>
            <a:r>
              <a:rPr lang="vi-VN" sz="1800" dirty="0" smtClean="0">
                <a:latin typeface="+mj-lt"/>
              </a:rPr>
              <a:t>- HS có thái độ chăm chú, hứng thú với bài học.      </a:t>
            </a:r>
          </a:p>
          <a:p>
            <a:endParaRPr lang="vi-VN"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p:nvPr/>
        </p:nvSpPr>
        <p:spPr>
          <a:xfrm>
            <a:off x="482292" y="557679"/>
            <a:ext cx="8899186" cy="600164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Times New Roman" pitchFamily="18" charset="0"/>
                <a:ea typeface="Arial Rounded"/>
                <a:cs typeface="Times New Roman" pitchFamily="18" charset="0"/>
                <a:sym typeface="Arial Rounded"/>
              </a:rPr>
              <a:t>1. Ngày xưa, ở một gia đình kia, có hai anh em. Lúc nhỏ, anh em rất hòa thuận. Khi lớn lên, anh có vợ, em có chồng, tuy mỗi người một nhà, nhưng vẫn hay va chạm.</a:t>
            </a:r>
            <a:endParaRPr>
              <a:latin typeface="Times New Roman" pitchFamily="18" charset="0"/>
              <a:cs typeface="Times New Roman" pitchFamily="18" charset="0"/>
            </a:endParaRPr>
          </a:p>
          <a:p>
            <a:pPr marL="0" marR="0" lvl="0" indent="0" algn="just" rtl="0">
              <a:spcBef>
                <a:spcPts val="0"/>
              </a:spcBef>
              <a:spcAft>
                <a:spcPts val="0"/>
              </a:spcAft>
              <a:buNone/>
            </a:pPr>
            <a:r>
              <a:rPr lang="en-US" sz="2400" b="1" i="0" u="none" strike="noStrike" cap="none">
                <a:solidFill>
                  <a:srgbClr val="002060"/>
                </a:solidFill>
                <a:latin typeface="Times New Roman" pitchFamily="18" charset="0"/>
                <a:ea typeface="Arial Rounded"/>
                <a:cs typeface="Times New Roman" pitchFamily="18" charset="0"/>
                <a:sym typeface="Arial Rounded"/>
              </a:rPr>
              <a:t>2. Thấy các con không yêu thương nhau, người cha rất buồn phiền. Một hôm, ông đặt một bó đũa và một túi tiền trên bàn, rồi gọi các con, cả trai, gái, dâu, rể lại và bảo :</a:t>
            </a:r>
            <a:endParaRPr>
              <a:latin typeface="Times New Roman" pitchFamily="18" charset="0"/>
              <a:cs typeface="Times New Roman" pitchFamily="18" charset="0"/>
            </a:endParaRPr>
          </a:p>
          <a:p>
            <a:pPr marL="0" marR="0" lvl="0" indent="0" algn="just" rtl="0">
              <a:spcBef>
                <a:spcPts val="0"/>
              </a:spcBef>
              <a:spcAft>
                <a:spcPts val="0"/>
              </a:spcAft>
              <a:buNone/>
            </a:pPr>
            <a:r>
              <a:rPr lang="en-US" sz="2400" b="1" i="0" u="none" strike="noStrike" cap="none">
                <a:solidFill>
                  <a:srgbClr val="002060"/>
                </a:solidFill>
                <a:latin typeface="Times New Roman" pitchFamily="18" charset="0"/>
                <a:ea typeface="Arial Rounded"/>
                <a:cs typeface="Times New Roman" pitchFamily="18" charset="0"/>
                <a:sym typeface="Arial Rounded"/>
              </a:rPr>
              <a:t>- Ai bẻ gãy được bó đũa này thì cha thưởng cho túi tiền.</a:t>
            </a:r>
            <a:endParaRPr>
              <a:latin typeface="Times New Roman" pitchFamily="18" charset="0"/>
              <a:cs typeface="Times New Roman" pitchFamily="18" charset="0"/>
            </a:endParaRPr>
          </a:p>
          <a:p>
            <a:pPr marL="0" marR="0" lvl="0" indent="0" algn="just" rtl="0">
              <a:spcBef>
                <a:spcPts val="0"/>
              </a:spcBef>
              <a:spcAft>
                <a:spcPts val="0"/>
              </a:spcAft>
              <a:buNone/>
            </a:pPr>
            <a:r>
              <a:rPr lang="en-US" sz="2400" b="1" i="0" u="none" strike="noStrike" cap="none">
                <a:solidFill>
                  <a:srgbClr val="002060"/>
                </a:solidFill>
                <a:latin typeface="Times New Roman" pitchFamily="18" charset="0"/>
                <a:ea typeface="Arial Rounded"/>
                <a:cs typeface="Times New Roman" pitchFamily="18" charset="0"/>
                <a:sym typeface="Arial Rounded"/>
              </a:rPr>
              <a:t>Bốn người con lần lượt bẻ bó đũa. Ai cũng cố hết sức mà không sao bẻ gãy được. Người cha bèn cởi bó đũa ra, rồi thong thả bẻ gãy từng chiếc một cách dễ dàng.</a:t>
            </a:r>
            <a:endParaRPr>
              <a:latin typeface="Times New Roman" pitchFamily="18" charset="0"/>
              <a:cs typeface="Times New Roman" pitchFamily="18" charset="0"/>
            </a:endParaRPr>
          </a:p>
          <a:p>
            <a:pPr marL="0" marR="0" lvl="0" indent="0" algn="just" rtl="0">
              <a:spcBef>
                <a:spcPts val="0"/>
              </a:spcBef>
              <a:spcAft>
                <a:spcPts val="0"/>
              </a:spcAft>
              <a:buNone/>
            </a:pPr>
            <a:r>
              <a:rPr lang="en-US" sz="2400" b="1" i="0" u="none" strike="noStrike" cap="none">
                <a:solidFill>
                  <a:srgbClr val="002060"/>
                </a:solidFill>
                <a:latin typeface="Times New Roman" pitchFamily="18" charset="0"/>
                <a:ea typeface="Arial Rounded"/>
                <a:cs typeface="Times New Roman" pitchFamily="18" charset="0"/>
                <a:sym typeface="Arial Rounded"/>
              </a:rPr>
              <a:t>3. Thấy vây, bốn người con cùng nói :</a:t>
            </a:r>
            <a:endParaRPr>
              <a:latin typeface="Times New Roman" pitchFamily="18" charset="0"/>
              <a:cs typeface="Times New Roman" pitchFamily="18" charset="0"/>
            </a:endParaRPr>
          </a:p>
          <a:p>
            <a:pPr marL="0" marR="0" lvl="0" indent="0" algn="just" rtl="0">
              <a:spcBef>
                <a:spcPts val="0"/>
              </a:spcBef>
              <a:spcAft>
                <a:spcPts val="0"/>
              </a:spcAft>
              <a:buNone/>
            </a:pPr>
            <a:r>
              <a:rPr lang="en-US" sz="2400" b="1" i="0" u="none" strike="noStrike" cap="none">
                <a:solidFill>
                  <a:srgbClr val="002060"/>
                </a:solidFill>
                <a:latin typeface="Times New Roman" pitchFamily="18" charset="0"/>
                <a:ea typeface="Arial Rounded"/>
                <a:cs typeface="Times New Roman" pitchFamily="18" charset="0"/>
                <a:sym typeface="Arial Rounded"/>
              </a:rPr>
              <a:t>- Thưa cha, lấy từng chiếc mà bẻ thì có khó gì !</a:t>
            </a:r>
            <a:endParaRPr>
              <a:latin typeface="Times New Roman" pitchFamily="18" charset="0"/>
              <a:cs typeface="Times New Roman" pitchFamily="18" charset="0"/>
            </a:endParaRPr>
          </a:p>
          <a:p>
            <a:pPr marL="0" marR="0" lvl="0" indent="0" algn="just" rtl="0">
              <a:spcBef>
                <a:spcPts val="0"/>
              </a:spcBef>
              <a:spcAft>
                <a:spcPts val="0"/>
              </a:spcAft>
              <a:buNone/>
            </a:pPr>
            <a:r>
              <a:rPr lang="en-US" sz="2400" b="1" i="0" u="none" strike="noStrike" cap="none">
                <a:solidFill>
                  <a:srgbClr val="002060"/>
                </a:solidFill>
                <a:latin typeface="Times New Roman" pitchFamily="18" charset="0"/>
                <a:ea typeface="Arial Rounded"/>
                <a:cs typeface="Times New Roman" pitchFamily="18" charset="0"/>
                <a:sym typeface="Arial Rounded"/>
              </a:rPr>
              <a:t>Người cha liền bảo :</a:t>
            </a:r>
            <a:endParaRPr>
              <a:latin typeface="Times New Roman" pitchFamily="18" charset="0"/>
              <a:cs typeface="Times New Roman" pitchFamily="18" charset="0"/>
            </a:endParaRPr>
          </a:p>
          <a:p>
            <a:pPr marL="0" marR="0" lvl="0" indent="0" algn="just" rtl="0">
              <a:spcBef>
                <a:spcPts val="0"/>
              </a:spcBef>
              <a:spcAft>
                <a:spcPts val="0"/>
              </a:spcAft>
              <a:buNone/>
            </a:pPr>
            <a:r>
              <a:rPr lang="en-US" sz="2400" b="1" i="0" u="none" strike="noStrike" cap="none">
                <a:solidFill>
                  <a:srgbClr val="002060"/>
                </a:solidFill>
                <a:latin typeface="Times New Roman" pitchFamily="18" charset="0"/>
                <a:ea typeface="Arial Rounded"/>
                <a:cs typeface="Times New Roman" pitchFamily="18" charset="0"/>
                <a:sym typeface="Arial Rounded"/>
              </a:rPr>
              <a:t>- Đúng. Như thế các con đều thấy rằng chia lẻ ra thì yếu, hợp lại thì mạnh. Vậy các con phải biết thương yêu, đùm bọc lẫn nhau. Có đoàn kết thì mới có sức mạnh.</a:t>
            </a:r>
            <a:endParaRPr>
              <a:latin typeface="Times New Roman" pitchFamily="18" charset="0"/>
              <a:cs typeface="Times New Roman" pitchFamily="18" charset="0"/>
            </a:endParaRPr>
          </a:p>
        </p:txBody>
      </p:sp>
      <p:pic>
        <p:nvPicPr>
          <p:cNvPr id="101" name="Google Shape;101;p2"/>
          <p:cNvPicPr preferRelativeResize="0"/>
          <p:nvPr/>
        </p:nvPicPr>
        <p:blipFill rotWithShape="1">
          <a:blip r:embed="rId3">
            <a:alphaModFix/>
          </a:blip>
          <a:srcRect l="8547" r="4942" b="8061"/>
          <a:stretch/>
        </p:blipFill>
        <p:spPr>
          <a:xfrm>
            <a:off x="9406881" y="0"/>
            <a:ext cx="2783759" cy="1664082"/>
          </a:xfrm>
          <a:prstGeom prst="rect">
            <a:avLst/>
          </a:prstGeom>
          <a:noFill/>
          <a:ln>
            <a:noFill/>
          </a:ln>
        </p:spPr>
      </p:pic>
      <p:pic>
        <p:nvPicPr>
          <p:cNvPr id="102" name="Google Shape;102;p2"/>
          <p:cNvPicPr preferRelativeResize="0"/>
          <p:nvPr/>
        </p:nvPicPr>
        <p:blipFill rotWithShape="1">
          <a:blip r:embed="rId4">
            <a:alphaModFix/>
          </a:blip>
          <a:srcRect r="14099" b="6825"/>
          <a:stretch/>
        </p:blipFill>
        <p:spPr>
          <a:xfrm>
            <a:off x="9406880" y="3376634"/>
            <a:ext cx="2783759" cy="1750652"/>
          </a:xfrm>
          <a:prstGeom prst="rect">
            <a:avLst/>
          </a:prstGeom>
          <a:noFill/>
          <a:ln>
            <a:noFill/>
          </a:ln>
        </p:spPr>
      </p:pic>
      <p:pic>
        <p:nvPicPr>
          <p:cNvPr id="103" name="Google Shape;103;p2"/>
          <p:cNvPicPr preferRelativeResize="0"/>
          <p:nvPr/>
        </p:nvPicPr>
        <p:blipFill rotWithShape="1">
          <a:blip r:embed="rId5">
            <a:alphaModFix/>
          </a:blip>
          <a:srcRect l="13169" t="9768" r="16540" b="12487"/>
          <a:stretch/>
        </p:blipFill>
        <p:spPr>
          <a:xfrm>
            <a:off x="9405518" y="5120601"/>
            <a:ext cx="2772419" cy="1731937"/>
          </a:xfrm>
          <a:prstGeom prst="rect">
            <a:avLst/>
          </a:prstGeom>
          <a:noFill/>
          <a:ln>
            <a:noFill/>
          </a:ln>
        </p:spPr>
      </p:pic>
      <p:pic>
        <p:nvPicPr>
          <p:cNvPr id="104" name="Google Shape;104;p2"/>
          <p:cNvPicPr preferRelativeResize="0"/>
          <p:nvPr/>
        </p:nvPicPr>
        <p:blipFill rotWithShape="1">
          <a:blip r:embed="rId6">
            <a:alphaModFix/>
          </a:blip>
          <a:srcRect l="3546" t="1860" r="26570" b="16589"/>
          <a:stretch/>
        </p:blipFill>
        <p:spPr>
          <a:xfrm>
            <a:off x="9408242" y="1625982"/>
            <a:ext cx="2783758" cy="1750652"/>
          </a:xfrm>
          <a:prstGeom prst="rect">
            <a:avLst/>
          </a:prstGeom>
          <a:noFill/>
          <a:ln>
            <a:noFill/>
          </a:ln>
        </p:spPr>
      </p:pic>
      <p:sp>
        <p:nvSpPr>
          <p:cNvPr id="105" name="Google Shape;105;p2"/>
          <p:cNvSpPr txBox="1"/>
          <p:nvPr/>
        </p:nvSpPr>
        <p:spPr>
          <a:xfrm>
            <a:off x="2555203" y="74214"/>
            <a:ext cx="451923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FF0000"/>
                </a:solidFill>
                <a:latin typeface="Times New Roman" pitchFamily="18" charset="0"/>
                <a:cs typeface="Times New Roman" pitchFamily="18" charset="0"/>
                <a:sym typeface="Arial"/>
              </a:rPr>
              <a:t>Câu chuyện bó đũa</a:t>
            </a:r>
            <a:endParaRPr sz="3200" b="0" i="0" u="none" strike="noStrike" cap="none">
              <a:solidFill>
                <a:srgbClr val="FF0000"/>
              </a:solidFill>
              <a:latin typeface="Times New Roman" pitchFamily="18" charset="0"/>
              <a:cs typeface="Times New Roman" pitchFamily="18"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3"/>
          <p:cNvPicPr preferRelativeResize="0"/>
          <p:nvPr/>
        </p:nvPicPr>
        <p:blipFill rotWithShape="1">
          <a:blip r:embed="rId3">
            <a:alphaModFix/>
          </a:blip>
          <a:srcRect l="3052" r="10262" b="25581"/>
          <a:stretch/>
        </p:blipFill>
        <p:spPr>
          <a:xfrm>
            <a:off x="7953374" y="2123378"/>
            <a:ext cx="2799543" cy="1741608"/>
          </a:xfrm>
          <a:prstGeom prst="rect">
            <a:avLst/>
          </a:prstGeom>
          <a:noFill/>
          <a:ln>
            <a:noFill/>
          </a:ln>
        </p:spPr>
      </p:pic>
      <p:sp>
        <p:nvSpPr>
          <p:cNvPr id="111" name="Google Shape;111;p3"/>
          <p:cNvSpPr txBox="1"/>
          <p:nvPr/>
        </p:nvSpPr>
        <p:spPr>
          <a:xfrm>
            <a:off x="1609343" y="589802"/>
            <a:ext cx="6960499"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Times New Roman" pitchFamily="18" charset="0"/>
                <a:ea typeface="Arial Rounded"/>
                <a:cs typeface="Times New Roman" pitchFamily="18" charset="0"/>
                <a:sym typeface="Arial Rounded"/>
              </a:rPr>
              <a:t>a. Khi lớn lên tình cảm giữa anh và em như thế nào?</a:t>
            </a:r>
            <a:endParaRPr sz="2400" b="1" i="0" u="none" strike="noStrike" cap="none">
              <a:solidFill>
                <a:srgbClr val="002060"/>
              </a:solidFill>
              <a:latin typeface="Times New Roman" pitchFamily="18" charset="0"/>
              <a:ea typeface="Arial Rounded"/>
              <a:cs typeface="Times New Roman" pitchFamily="18" charset="0"/>
              <a:sym typeface="Arial Rounded"/>
            </a:endParaRPr>
          </a:p>
        </p:txBody>
      </p:sp>
      <p:pic>
        <p:nvPicPr>
          <p:cNvPr id="112" name="Google Shape;112;p3"/>
          <p:cNvPicPr preferRelativeResize="0"/>
          <p:nvPr/>
        </p:nvPicPr>
        <p:blipFill rotWithShape="1">
          <a:blip r:embed="rId4">
            <a:alphaModFix/>
          </a:blip>
          <a:srcRect l="13169" t="9768" r="16540" b="12487"/>
          <a:stretch/>
        </p:blipFill>
        <p:spPr>
          <a:xfrm>
            <a:off x="524579" y="2128633"/>
            <a:ext cx="2799543" cy="1741757"/>
          </a:xfrm>
          <a:prstGeom prst="rect">
            <a:avLst/>
          </a:prstGeom>
          <a:noFill/>
          <a:ln>
            <a:noFill/>
          </a:ln>
        </p:spPr>
      </p:pic>
      <p:sp>
        <p:nvSpPr>
          <p:cNvPr id="113" name="Google Shape;113;p3"/>
          <p:cNvSpPr txBox="1"/>
          <p:nvPr/>
        </p:nvSpPr>
        <p:spPr>
          <a:xfrm>
            <a:off x="971146" y="1281449"/>
            <a:ext cx="238849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9F4F"/>
                </a:solidFill>
                <a:latin typeface="Times New Roman" pitchFamily="18" charset="0"/>
                <a:ea typeface="Arial Rounded"/>
                <a:cs typeface="Times New Roman" pitchFamily="18" charset="0"/>
                <a:sym typeface="Arial Rounded"/>
              </a:rPr>
              <a:t>A.    Hoà thuận</a:t>
            </a:r>
            <a:endParaRPr sz="2400" b="1" i="0" u="none" strike="noStrike" cap="none">
              <a:solidFill>
                <a:srgbClr val="009F4F"/>
              </a:solidFill>
              <a:latin typeface="Times New Roman" pitchFamily="18" charset="0"/>
              <a:ea typeface="Arial Rounded"/>
              <a:cs typeface="Times New Roman" pitchFamily="18" charset="0"/>
              <a:sym typeface="Arial Rounded"/>
            </a:endParaRPr>
          </a:p>
        </p:txBody>
      </p:sp>
      <p:sp>
        <p:nvSpPr>
          <p:cNvPr id="114" name="Google Shape;114;p3"/>
          <p:cNvSpPr txBox="1"/>
          <p:nvPr/>
        </p:nvSpPr>
        <p:spPr>
          <a:xfrm>
            <a:off x="4405462" y="1281449"/>
            <a:ext cx="289544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9F4F"/>
                </a:solidFill>
                <a:latin typeface="Times New Roman" pitchFamily="18" charset="0"/>
                <a:ea typeface="Arial Rounded"/>
                <a:cs typeface="Times New Roman" pitchFamily="18" charset="0"/>
                <a:sym typeface="Arial Rounded"/>
              </a:rPr>
              <a:t>B.    Không thay đổi</a:t>
            </a:r>
            <a:endParaRPr sz="2400" b="1" i="0" u="none" strike="noStrike" cap="none">
              <a:solidFill>
                <a:srgbClr val="009F4F"/>
              </a:solidFill>
              <a:latin typeface="Times New Roman" pitchFamily="18" charset="0"/>
              <a:ea typeface="Arial Rounded"/>
              <a:cs typeface="Times New Roman" pitchFamily="18" charset="0"/>
              <a:sym typeface="Arial Rounded"/>
            </a:endParaRPr>
          </a:p>
        </p:txBody>
      </p:sp>
      <p:sp>
        <p:nvSpPr>
          <p:cNvPr id="115" name="Google Shape;115;p3"/>
          <p:cNvSpPr txBox="1"/>
          <p:nvPr/>
        </p:nvSpPr>
        <p:spPr>
          <a:xfrm>
            <a:off x="8034709" y="1281449"/>
            <a:ext cx="3097336"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9F4F"/>
                </a:solidFill>
                <a:latin typeface="Times New Roman" pitchFamily="18" charset="0"/>
                <a:ea typeface="Arial Rounded"/>
                <a:cs typeface="Times New Roman" pitchFamily="18" charset="0"/>
                <a:sym typeface="Arial Rounded"/>
              </a:rPr>
              <a:t>C.    Không hoà thuận</a:t>
            </a:r>
            <a:endParaRPr sz="2400" b="1" i="0" u="none" strike="noStrike" cap="none">
              <a:solidFill>
                <a:srgbClr val="009F4F"/>
              </a:solidFill>
              <a:latin typeface="Times New Roman" pitchFamily="18" charset="0"/>
              <a:ea typeface="Arial Rounded"/>
              <a:cs typeface="Times New Roman" pitchFamily="18" charset="0"/>
              <a:sym typeface="Arial Rounded"/>
            </a:endParaRPr>
          </a:p>
        </p:txBody>
      </p:sp>
      <p:pic>
        <p:nvPicPr>
          <p:cNvPr id="116" name="Google Shape;116;p3"/>
          <p:cNvPicPr preferRelativeResize="0"/>
          <p:nvPr/>
        </p:nvPicPr>
        <p:blipFill rotWithShape="1">
          <a:blip r:embed="rId5">
            <a:alphaModFix/>
          </a:blip>
          <a:srcRect l="18837" t="21011" r="17935" b="18140"/>
          <a:stretch/>
        </p:blipFill>
        <p:spPr>
          <a:xfrm>
            <a:off x="4093452" y="2128633"/>
            <a:ext cx="3207450" cy="1736353"/>
          </a:xfrm>
          <a:prstGeom prst="rect">
            <a:avLst/>
          </a:prstGeom>
          <a:noFill/>
          <a:ln>
            <a:noFill/>
          </a:ln>
        </p:spPr>
      </p:pic>
      <p:sp>
        <p:nvSpPr>
          <p:cNvPr id="117" name="Google Shape;117;p3"/>
          <p:cNvSpPr/>
          <p:nvPr/>
        </p:nvSpPr>
        <p:spPr>
          <a:xfrm>
            <a:off x="7949653" y="1249549"/>
            <a:ext cx="535133" cy="557983"/>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pitchFamily="18" charset="0"/>
              <a:ea typeface="Calibri"/>
              <a:cs typeface="Times New Roman" pitchFamily="18" charset="0"/>
              <a:sym typeface="Calibri"/>
            </a:endParaRPr>
          </a:p>
        </p:txBody>
      </p:sp>
      <p:sp>
        <p:nvSpPr>
          <p:cNvPr id="118" name="Google Shape;118;p3"/>
          <p:cNvSpPr txBox="1"/>
          <p:nvPr/>
        </p:nvSpPr>
        <p:spPr>
          <a:xfrm>
            <a:off x="1683771" y="4029983"/>
            <a:ext cx="6960499"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Times New Roman" pitchFamily="18" charset="0"/>
                <a:ea typeface="Arial Rounded"/>
                <a:cs typeface="Times New Roman" pitchFamily="18" charset="0"/>
                <a:sym typeface="Arial Rounded"/>
              </a:rPr>
              <a:t>b. Người cha nghĩ ra cách gì để khuyên bảo các con?</a:t>
            </a:r>
            <a:endParaRPr sz="2400" b="1" i="0" u="none" strike="noStrike" cap="none">
              <a:solidFill>
                <a:srgbClr val="002060"/>
              </a:solidFill>
              <a:latin typeface="Times New Roman" pitchFamily="18" charset="0"/>
              <a:ea typeface="Arial Rounded"/>
              <a:cs typeface="Times New Roman" pitchFamily="18" charset="0"/>
              <a:sym typeface="Arial Rounded"/>
            </a:endParaRPr>
          </a:p>
        </p:txBody>
      </p:sp>
      <p:sp>
        <p:nvSpPr>
          <p:cNvPr id="119" name="Google Shape;119;p3"/>
          <p:cNvSpPr txBox="1"/>
          <p:nvPr/>
        </p:nvSpPr>
        <p:spPr>
          <a:xfrm>
            <a:off x="1660388" y="4942152"/>
            <a:ext cx="4866128"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9F4F"/>
                </a:solidFill>
                <a:latin typeface="Times New Roman" pitchFamily="18" charset="0"/>
                <a:ea typeface="Arial Rounded"/>
                <a:cs typeface="Times New Roman" pitchFamily="18" charset="0"/>
                <a:sym typeface="Arial Rounded"/>
              </a:rPr>
              <a:t>Người cha thử thách các con bẻ gãy một bó đũa để khuyên bảo các con.</a:t>
            </a:r>
            <a:endParaRPr sz="2400" b="1" i="0" u="none" strike="noStrike" cap="none">
              <a:solidFill>
                <a:srgbClr val="009F4F"/>
              </a:solidFill>
              <a:latin typeface="Times New Roman" pitchFamily="18" charset="0"/>
              <a:ea typeface="Arial Rounded"/>
              <a:cs typeface="Times New Roman" pitchFamily="18" charset="0"/>
              <a:sym typeface="Arial Rounded"/>
            </a:endParaRPr>
          </a:p>
        </p:txBody>
      </p:sp>
      <p:pic>
        <p:nvPicPr>
          <p:cNvPr id="120" name="Google Shape;120;p3"/>
          <p:cNvPicPr preferRelativeResize="0"/>
          <p:nvPr/>
        </p:nvPicPr>
        <p:blipFill rotWithShape="1">
          <a:blip r:embed="rId6">
            <a:alphaModFix/>
          </a:blip>
          <a:srcRect l="8547" r="4942" b="8061"/>
          <a:stretch/>
        </p:blipFill>
        <p:spPr>
          <a:xfrm>
            <a:off x="6808789" y="4651241"/>
            <a:ext cx="3095742" cy="18505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500"/>
                                        <p:tgtEl>
                                          <p:spTgt spid="119"/>
                                        </p:tgtEl>
                                      </p:cBhvr>
                                    </p:animEffect>
                                  </p:childTnLst>
                                </p:cTn>
                              </p:par>
                              <p:par>
                                <p:cTn id="18" presetID="10" presetClass="entr" presetSubtype="0" fill="hold" nodeType="with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txBox="1"/>
          <p:nvPr/>
        </p:nvSpPr>
        <p:spPr>
          <a:xfrm>
            <a:off x="1609343" y="589802"/>
            <a:ext cx="696049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Times New Roman" pitchFamily="18" charset="0"/>
                <a:ea typeface="Arial Rounded"/>
                <a:cs typeface="Times New Roman" pitchFamily="18" charset="0"/>
                <a:sym typeface="Arial Rounded"/>
              </a:rPr>
              <a:t>c. Vì sao cả 4 người con đều không bẻ được bó đũa?</a:t>
            </a:r>
            <a:endParaRPr sz="2400" b="1" i="0" u="none" strike="noStrike" cap="none">
              <a:solidFill>
                <a:srgbClr val="002060"/>
              </a:solidFill>
              <a:latin typeface="Times New Roman" pitchFamily="18" charset="0"/>
              <a:ea typeface="Arial Rounded"/>
              <a:cs typeface="Times New Roman" pitchFamily="18" charset="0"/>
              <a:sym typeface="Arial Rounded"/>
            </a:endParaRPr>
          </a:p>
        </p:txBody>
      </p:sp>
      <p:pic>
        <p:nvPicPr>
          <p:cNvPr id="126" name="Google Shape;126;p4"/>
          <p:cNvPicPr preferRelativeResize="0"/>
          <p:nvPr/>
        </p:nvPicPr>
        <p:blipFill rotWithShape="1">
          <a:blip r:embed="rId3">
            <a:alphaModFix/>
          </a:blip>
          <a:srcRect l="16986" t="1606" r="17501" b="14537"/>
          <a:stretch/>
        </p:blipFill>
        <p:spPr>
          <a:xfrm>
            <a:off x="913528" y="1266941"/>
            <a:ext cx="2402550" cy="1338425"/>
          </a:xfrm>
          <a:prstGeom prst="rect">
            <a:avLst/>
          </a:prstGeom>
          <a:noFill/>
          <a:ln>
            <a:noFill/>
          </a:ln>
        </p:spPr>
      </p:pic>
      <p:pic>
        <p:nvPicPr>
          <p:cNvPr id="127" name="Google Shape;127;p4"/>
          <p:cNvPicPr preferRelativeResize="0"/>
          <p:nvPr/>
        </p:nvPicPr>
        <p:blipFill rotWithShape="1">
          <a:blip r:embed="rId4">
            <a:alphaModFix/>
          </a:blip>
          <a:srcRect r="15151" b="14858"/>
          <a:stretch/>
        </p:blipFill>
        <p:spPr>
          <a:xfrm>
            <a:off x="3612660" y="1266941"/>
            <a:ext cx="2402550" cy="1356072"/>
          </a:xfrm>
          <a:prstGeom prst="rect">
            <a:avLst/>
          </a:prstGeom>
          <a:noFill/>
          <a:ln>
            <a:noFill/>
          </a:ln>
        </p:spPr>
      </p:pic>
      <p:pic>
        <p:nvPicPr>
          <p:cNvPr id="128" name="Google Shape;128;p4"/>
          <p:cNvPicPr preferRelativeResize="0"/>
          <p:nvPr/>
        </p:nvPicPr>
        <p:blipFill rotWithShape="1">
          <a:blip r:embed="rId5">
            <a:alphaModFix/>
          </a:blip>
          <a:srcRect l="3546" t="1860" r="26570" b="16589"/>
          <a:stretch/>
        </p:blipFill>
        <p:spPr>
          <a:xfrm>
            <a:off x="6311792" y="1266941"/>
            <a:ext cx="2490133" cy="1356072"/>
          </a:xfrm>
          <a:prstGeom prst="rect">
            <a:avLst/>
          </a:prstGeom>
          <a:noFill/>
          <a:ln>
            <a:noFill/>
          </a:ln>
        </p:spPr>
      </p:pic>
      <p:pic>
        <p:nvPicPr>
          <p:cNvPr id="129" name="Google Shape;129;p4"/>
          <p:cNvPicPr preferRelativeResize="0"/>
          <p:nvPr/>
        </p:nvPicPr>
        <p:blipFill rotWithShape="1">
          <a:blip r:embed="rId6">
            <a:alphaModFix/>
          </a:blip>
          <a:srcRect/>
          <a:stretch/>
        </p:blipFill>
        <p:spPr>
          <a:xfrm>
            <a:off x="9097806" y="1256304"/>
            <a:ext cx="2391884" cy="1345435"/>
          </a:xfrm>
          <a:prstGeom prst="rect">
            <a:avLst/>
          </a:prstGeom>
          <a:noFill/>
          <a:ln>
            <a:noFill/>
          </a:ln>
        </p:spPr>
      </p:pic>
      <p:sp>
        <p:nvSpPr>
          <p:cNvPr id="130" name="Google Shape;130;p4"/>
          <p:cNvSpPr txBox="1"/>
          <p:nvPr/>
        </p:nvSpPr>
        <p:spPr>
          <a:xfrm>
            <a:off x="1609343" y="2820840"/>
            <a:ext cx="9682946"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9F4F"/>
                </a:solidFill>
                <a:latin typeface="Times New Roman" pitchFamily="18" charset="0"/>
                <a:ea typeface="Arial Rounded"/>
                <a:cs typeface="Times New Roman" pitchFamily="18" charset="0"/>
                <a:sym typeface="Arial Rounded"/>
              </a:rPr>
              <a:t>Cả 4 người con đều không bẻ được bó đũa vì họ cầm cả bó đũa để bẻ.</a:t>
            </a:r>
            <a:endParaRPr sz="2400" b="1" i="0" u="none" strike="noStrike" cap="none">
              <a:solidFill>
                <a:srgbClr val="009F4F"/>
              </a:solidFill>
              <a:latin typeface="Times New Roman" pitchFamily="18" charset="0"/>
              <a:ea typeface="Arial Rounded"/>
              <a:cs typeface="Times New Roman" pitchFamily="18" charset="0"/>
              <a:sym typeface="Arial Rounded"/>
            </a:endParaRPr>
          </a:p>
        </p:txBody>
      </p:sp>
      <p:sp>
        <p:nvSpPr>
          <p:cNvPr id="131" name="Google Shape;131;p4"/>
          <p:cNvSpPr txBox="1"/>
          <p:nvPr/>
        </p:nvSpPr>
        <p:spPr>
          <a:xfrm>
            <a:off x="375454" y="3416422"/>
            <a:ext cx="615754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Times New Roman" pitchFamily="18" charset="0"/>
                <a:ea typeface="Arial Rounded"/>
                <a:cs typeface="Times New Roman" pitchFamily="18" charset="0"/>
                <a:sym typeface="Arial Rounded"/>
              </a:rPr>
              <a:t>d. Người cha bẻ gãy bó đũa bằng cách nào?</a:t>
            </a:r>
            <a:endParaRPr sz="2400" b="1" i="0" u="none" strike="noStrike" cap="none">
              <a:solidFill>
                <a:srgbClr val="002060"/>
              </a:solidFill>
              <a:latin typeface="Times New Roman" pitchFamily="18" charset="0"/>
              <a:ea typeface="Arial Rounded"/>
              <a:cs typeface="Times New Roman" pitchFamily="18" charset="0"/>
              <a:sym typeface="Arial Rounded"/>
            </a:endParaRPr>
          </a:p>
        </p:txBody>
      </p:sp>
      <p:pic>
        <p:nvPicPr>
          <p:cNvPr id="132" name="Google Shape;132;p4"/>
          <p:cNvPicPr preferRelativeResize="0"/>
          <p:nvPr/>
        </p:nvPicPr>
        <p:blipFill rotWithShape="1">
          <a:blip r:embed="rId7">
            <a:alphaModFix/>
          </a:blip>
          <a:srcRect r="28790" b="6825"/>
          <a:stretch/>
        </p:blipFill>
        <p:spPr>
          <a:xfrm>
            <a:off x="3316078" y="4093561"/>
            <a:ext cx="2555913" cy="1938992"/>
          </a:xfrm>
          <a:prstGeom prst="rect">
            <a:avLst/>
          </a:prstGeom>
          <a:noFill/>
          <a:ln>
            <a:noFill/>
          </a:ln>
        </p:spPr>
      </p:pic>
      <p:sp>
        <p:nvSpPr>
          <p:cNvPr id="133" name="Google Shape;133;p4"/>
          <p:cNvSpPr txBox="1"/>
          <p:nvPr/>
        </p:nvSpPr>
        <p:spPr>
          <a:xfrm>
            <a:off x="452572" y="4093561"/>
            <a:ext cx="2725482"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9F4F"/>
                </a:solidFill>
                <a:latin typeface="Times New Roman" pitchFamily="18" charset="0"/>
                <a:ea typeface="Arial Rounded"/>
                <a:cs typeface="Times New Roman" pitchFamily="18" charset="0"/>
                <a:sym typeface="Arial Rounded"/>
              </a:rPr>
              <a:t>Ông tháo bó đũa ra và bẻ từng chiếc một cho đến khi hết bó đũa.</a:t>
            </a:r>
            <a:endParaRPr sz="2400" b="1" i="0" u="none" strike="noStrike" cap="none">
              <a:solidFill>
                <a:srgbClr val="009F4F"/>
              </a:solidFill>
              <a:latin typeface="Times New Roman" pitchFamily="18" charset="0"/>
              <a:ea typeface="Arial Rounded"/>
              <a:cs typeface="Times New Roman" pitchFamily="18" charset="0"/>
              <a:sym typeface="Arial Rounded"/>
            </a:endParaRPr>
          </a:p>
        </p:txBody>
      </p:sp>
      <p:sp>
        <p:nvSpPr>
          <p:cNvPr id="134" name="Google Shape;134;p4"/>
          <p:cNvSpPr txBox="1"/>
          <p:nvPr/>
        </p:nvSpPr>
        <p:spPr>
          <a:xfrm>
            <a:off x="6096000" y="4093561"/>
            <a:ext cx="5835267"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Times New Roman" pitchFamily="18" charset="0"/>
                <a:ea typeface="Arial Rounded"/>
                <a:cs typeface="Times New Roman" pitchFamily="18" charset="0"/>
                <a:sym typeface="Arial Rounded"/>
              </a:rPr>
              <a:t>e. Người cha muốn khuyên các con điều gì?</a:t>
            </a:r>
            <a:endParaRPr sz="2400" b="1" i="0" u="none" strike="noStrike" cap="none">
              <a:solidFill>
                <a:srgbClr val="002060"/>
              </a:solidFill>
              <a:latin typeface="Times New Roman" pitchFamily="18" charset="0"/>
              <a:ea typeface="Arial Rounded"/>
              <a:cs typeface="Times New Roman" pitchFamily="18" charset="0"/>
              <a:sym typeface="Arial Rounded"/>
            </a:endParaRPr>
          </a:p>
        </p:txBody>
      </p:sp>
      <p:sp>
        <p:nvSpPr>
          <p:cNvPr id="135" name="Google Shape;135;p4"/>
          <p:cNvSpPr txBox="1"/>
          <p:nvPr/>
        </p:nvSpPr>
        <p:spPr>
          <a:xfrm>
            <a:off x="6471421" y="4689143"/>
            <a:ext cx="4661008"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9F4F"/>
                </a:solidFill>
                <a:latin typeface="Times New Roman" pitchFamily="18" charset="0"/>
                <a:ea typeface="Arial Rounded"/>
                <a:cs typeface="Times New Roman" pitchFamily="18" charset="0"/>
                <a:sym typeface="Arial Rounded"/>
              </a:rPr>
              <a:t>Người cha muốn khuyên các con đoàn kết, yêu thương, quan tâm, giúp đỡ nhau.</a:t>
            </a:r>
            <a:endParaRPr sz="2400" b="1" i="0" u="none" strike="noStrike" cap="none">
              <a:solidFill>
                <a:srgbClr val="009F4F"/>
              </a:solidFill>
              <a:latin typeface="Times New Roman" pitchFamily="18" charset="0"/>
              <a:ea typeface="Arial Rounded"/>
              <a:cs typeface="Times New Roman" pitchFamily="18" charset="0"/>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500"/>
                                        <p:tgtEl>
                                          <p:spTgt spid="133"/>
                                        </p:tgtEl>
                                      </p:cBhvr>
                                    </p:animEffect>
                                  </p:childTnLst>
                                </p:cTn>
                              </p:par>
                              <p:par>
                                <p:cTn id="18" presetID="10" presetClass="entr" presetSubtype="0" fill="hold" nodeType="withEffect">
                                  <p:stCondLst>
                                    <p:cond delay="0"/>
                                  </p:stCondLst>
                                  <p:childTnLst>
                                    <p:set>
                                      <p:cBhvr>
                                        <p:cTn id="19" dur="1" fill="hold">
                                          <p:stCondLst>
                                            <p:cond delay="0"/>
                                          </p:stCondLst>
                                        </p:cTn>
                                        <p:tgtEl>
                                          <p:spTgt spid="132"/>
                                        </p:tgtEl>
                                        <p:attrNameLst>
                                          <p:attrName>style.visibility</p:attrName>
                                        </p:attrNameLst>
                                      </p:cBhvr>
                                      <p:to>
                                        <p:strVal val="visible"/>
                                      </p:to>
                                    </p:set>
                                    <p:animEffect transition="in" filter="fade">
                                      <p:cBhvr>
                                        <p:cTn id="20" dur="500"/>
                                        <p:tgtEl>
                                          <p:spTgt spid="1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4"/>
                                        </p:tgtEl>
                                        <p:attrNameLst>
                                          <p:attrName>style.visibility</p:attrName>
                                        </p:attrNameLst>
                                      </p:cBhvr>
                                      <p:to>
                                        <p:strVal val="visible"/>
                                      </p:to>
                                    </p:set>
                                    <p:animEffect transition="in" filter="fade">
                                      <p:cBhvr>
                                        <p:cTn id="25" dur="500"/>
                                        <p:tgtEl>
                                          <p:spTgt spid="13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5"/>
                                        </p:tgtEl>
                                        <p:attrNameLst>
                                          <p:attrName>style.visibility</p:attrName>
                                        </p:attrNameLst>
                                      </p:cBhvr>
                                      <p:to>
                                        <p:strVal val="visible"/>
                                      </p:to>
                                    </p:set>
                                    <p:animEffect transition="in" filter="fade">
                                      <p:cBhvr>
                                        <p:cTn id="30"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p:nvPr/>
        </p:nvSpPr>
        <p:spPr>
          <a:xfrm>
            <a:off x="6898521" y="1219088"/>
            <a:ext cx="21914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FF0000"/>
                </a:solidFill>
                <a:latin typeface="Times New Roman" pitchFamily="18" charset="0"/>
                <a:ea typeface="Arial Rounded"/>
                <a:cs typeface="Times New Roman" pitchFamily="18" charset="0"/>
                <a:sym typeface="Arial Rounded"/>
              </a:rPr>
              <a:t>B</a:t>
            </a:r>
            <a:endParaRPr sz="3200" b="1" i="0" u="none" strike="noStrike" cap="none">
              <a:solidFill>
                <a:srgbClr val="FF0000"/>
              </a:solidFill>
              <a:latin typeface="Times New Roman" pitchFamily="18" charset="0"/>
              <a:ea typeface="Arial Rounded"/>
              <a:cs typeface="Times New Roman" pitchFamily="18" charset="0"/>
              <a:sym typeface="Arial Rounded"/>
            </a:endParaRPr>
          </a:p>
        </p:txBody>
      </p:sp>
      <p:sp>
        <p:nvSpPr>
          <p:cNvPr id="141" name="Google Shape;141;p5"/>
          <p:cNvSpPr txBox="1"/>
          <p:nvPr/>
        </p:nvSpPr>
        <p:spPr>
          <a:xfrm>
            <a:off x="759058" y="1205419"/>
            <a:ext cx="21914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FF0000"/>
                </a:solidFill>
                <a:latin typeface="Times New Roman" pitchFamily="18" charset="0"/>
                <a:ea typeface="Arial Rounded"/>
                <a:cs typeface="Times New Roman" pitchFamily="18" charset="0"/>
                <a:sym typeface="Arial Rounded"/>
              </a:rPr>
              <a:t>A</a:t>
            </a:r>
            <a:endParaRPr sz="3200" b="1" i="0" u="none" strike="noStrike" cap="none">
              <a:solidFill>
                <a:srgbClr val="FF0000"/>
              </a:solidFill>
              <a:latin typeface="Times New Roman" pitchFamily="18" charset="0"/>
              <a:ea typeface="Arial Rounded"/>
              <a:cs typeface="Times New Roman" pitchFamily="18" charset="0"/>
              <a:sym typeface="Arial Rounded"/>
            </a:endParaRPr>
          </a:p>
        </p:txBody>
      </p:sp>
      <p:sp>
        <p:nvSpPr>
          <p:cNvPr id="142" name="Google Shape;142;p5"/>
          <p:cNvSpPr/>
          <p:nvPr/>
        </p:nvSpPr>
        <p:spPr>
          <a:xfrm>
            <a:off x="4889770" y="1944146"/>
            <a:ext cx="6473376" cy="945358"/>
          </a:xfrm>
          <a:prstGeom prst="roundRect">
            <a:avLst>
              <a:gd name="adj" fmla="val 28581"/>
            </a:avLst>
          </a:prstGeom>
          <a:solidFill>
            <a:srgbClr val="FF0D6F">
              <a:alpha val="24705"/>
            </a:srgbClr>
          </a:solidFill>
          <a:ln w="3810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i="0" u="none" strike="noStrike" cap="none">
                <a:solidFill>
                  <a:srgbClr val="002060"/>
                </a:solidFill>
                <a:latin typeface="Times New Roman" pitchFamily="18" charset="0"/>
                <a:ea typeface="Arial Rounded"/>
                <a:cs typeface="Times New Roman" pitchFamily="18" charset="0"/>
                <a:sym typeface="Arial Rounded"/>
              </a:rPr>
              <a:t>buồn và lo nghĩ, không yên lòng.</a:t>
            </a:r>
            <a:endParaRPr>
              <a:latin typeface="Times New Roman" pitchFamily="18" charset="0"/>
              <a:cs typeface="Times New Roman" pitchFamily="18" charset="0"/>
            </a:endParaRPr>
          </a:p>
        </p:txBody>
      </p:sp>
      <p:sp>
        <p:nvSpPr>
          <p:cNvPr id="143" name="Google Shape;143;p5"/>
          <p:cNvSpPr/>
          <p:nvPr/>
        </p:nvSpPr>
        <p:spPr>
          <a:xfrm>
            <a:off x="4889770" y="3349513"/>
            <a:ext cx="7107158" cy="945358"/>
          </a:xfrm>
          <a:prstGeom prst="roundRect">
            <a:avLst>
              <a:gd name="adj" fmla="val 28581"/>
            </a:avLst>
          </a:prstGeom>
          <a:solidFill>
            <a:srgbClr val="FF0D6F">
              <a:alpha val="24705"/>
            </a:srgbClr>
          </a:solidFill>
          <a:ln w="3810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i="0" u="none" strike="noStrike" cap="none">
                <a:solidFill>
                  <a:srgbClr val="002060"/>
                </a:solidFill>
                <a:latin typeface="Times New Roman" pitchFamily="18" charset="0"/>
                <a:ea typeface="Arial Rounded"/>
                <a:cs typeface="Times New Roman" pitchFamily="18" charset="0"/>
                <a:sym typeface="Arial Rounded"/>
              </a:rPr>
              <a:t>êm ấm, không có xích mích, mâu thuẫn.</a:t>
            </a:r>
            <a:endParaRPr>
              <a:latin typeface="Times New Roman" pitchFamily="18" charset="0"/>
              <a:cs typeface="Times New Roman" pitchFamily="18" charset="0"/>
            </a:endParaRPr>
          </a:p>
        </p:txBody>
      </p:sp>
      <p:sp>
        <p:nvSpPr>
          <p:cNvPr id="144" name="Google Shape;144;p5"/>
          <p:cNvSpPr/>
          <p:nvPr/>
        </p:nvSpPr>
        <p:spPr>
          <a:xfrm>
            <a:off x="4889770" y="4754880"/>
            <a:ext cx="6473376" cy="1115568"/>
          </a:xfrm>
          <a:prstGeom prst="roundRect">
            <a:avLst>
              <a:gd name="adj" fmla="val 28581"/>
            </a:avLst>
          </a:prstGeom>
          <a:solidFill>
            <a:srgbClr val="FF0D6F">
              <a:alpha val="24705"/>
            </a:srgbClr>
          </a:solidFill>
          <a:ln w="3810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i="0" u="none" strike="noStrike" cap="none">
                <a:solidFill>
                  <a:srgbClr val="002060"/>
                </a:solidFill>
                <a:latin typeface="Times New Roman" pitchFamily="18" charset="0"/>
                <a:ea typeface="Arial Rounded"/>
                <a:cs typeface="Times New Roman" pitchFamily="18" charset="0"/>
                <a:sym typeface="Arial Rounded"/>
              </a:rPr>
              <a:t>có tình cảm gắn bó tha thiết, quan tâm, chăm sóc hết lòng. </a:t>
            </a:r>
            <a:endParaRPr>
              <a:latin typeface="Times New Roman" pitchFamily="18" charset="0"/>
              <a:cs typeface="Times New Roman" pitchFamily="18" charset="0"/>
            </a:endParaRPr>
          </a:p>
        </p:txBody>
      </p:sp>
      <p:sp>
        <p:nvSpPr>
          <p:cNvPr id="145" name="Google Shape;145;p5"/>
          <p:cNvSpPr/>
          <p:nvPr/>
        </p:nvSpPr>
        <p:spPr>
          <a:xfrm>
            <a:off x="496417" y="1944146"/>
            <a:ext cx="2716683" cy="945358"/>
          </a:xfrm>
          <a:prstGeom prst="roundRect">
            <a:avLst>
              <a:gd name="adj" fmla="val 28581"/>
            </a:avLst>
          </a:prstGeom>
          <a:solidFill>
            <a:srgbClr val="A9DA74">
              <a:alpha val="24705"/>
            </a:srgbClr>
          </a:solidFill>
          <a:ln w="3810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i="0" u="none" strike="noStrike" cap="none">
                <a:solidFill>
                  <a:srgbClr val="002060"/>
                </a:solidFill>
                <a:latin typeface="Times New Roman" pitchFamily="18" charset="0"/>
                <a:ea typeface="Arial Rounded"/>
                <a:cs typeface="Times New Roman" pitchFamily="18" charset="0"/>
                <a:sym typeface="Arial Rounded"/>
              </a:rPr>
              <a:t>hoà thuận</a:t>
            </a:r>
            <a:endParaRPr sz="3000" b="1" i="0" u="none" strike="noStrike" cap="none">
              <a:solidFill>
                <a:srgbClr val="002060"/>
              </a:solidFill>
              <a:latin typeface="Times New Roman" pitchFamily="18" charset="0"/>
              <a:ea typeface="Arial Rounded"/>
              <a:cs typeface="Times New Roman" pitchFamily="18" charset="0"/>
              <a:sym typeface="Arial Rounded"/>
            </a:endParaRPr>
          </a:p>
        </p:txBody>
      </p:sp>
      <p:sp>
        <p:nvSpPr>
          <p:cNvPr id="146" name="Google Shape;146;p5"/>
          <p:cNvSpPr/>
          <p:nvPr/>
        </p:nvSpPr>
        <p:spPr>
          <a:xfrm>
            <a:off x="496417" y="3349513"/>
            <a:ext cx="2716683" cy="945358"/>
          </a:xfrm>
          <a:prstGeom prst="roundRect">
            <a:avLst>
              <a:gd name="adj" fmla="val 28581"/>
            </a:avLst>
          </a:prstGeom>
          <a:solidFill>
            <a:srgbClr val="A9DA74">
              <a:alpha val="24705"/>
            </a:srgbClr>
          </a:solidFill>
          <a:ln w="3810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i="0" u="none" strike="noStrike" cap="none">
                <a:solidFill>
                  <a:srgbClr val="002060"/>
                </a:solidFill>
                <a:latin typeface="Times New Roman" pitchFamily="18" charset="0"/>
                <a:ea typeface="Arial Rounded"/>
                <a:cs typeface="Times New Roman" pitchFamily="18" charset="0"/>
                <a:sym typeface="Arial Rounded"/>
              </a:rPr>
              <a:t>yêu thương</a:t>
            </a:r>
            <a:endParaRPr sz="3000" b="1" i="0" u="none" strike="noStrike" cap="none">
              <a:solidFill>
                <a:srgbClr val="002060"/>
              </a:solidFill>
              <a:latin typeface="Times New Roman" pitchFamily="18" charset="0"/>
              <a:ea typeface="Arial Rounded"/>
              <a:cs typeface="Times New Roman" pitchFamily="18" charset="0"/>
              <a:sym typeface="Arial Rounded"/>
            </a:endParaRPr>
          </a:p>
        </p:txBody>
      </p:sp>
      <p:sp>
        <p:nvSpPr>
          <p:cNvPr id="147" name="Google Shape;147;p5"/>
          <p:cNvSpPr/>
          <p:nvPr/>
        </p:nvSpPr>
        <p:spPr>
          <a:xfrm>
            <a:off x="496417" y="4754880"/>
            <a:ext cx="2716683" cy="945358"/>
          </a:xfrm>
          <a:prstGeom prst="roundRect">
            <a:avLst>
              <a:gd name="adj" fmla="val 28581"/>
            </a:avLst>
          </a:prstGeom>
          <a:solidFill>
            <a:srgbClr val="A9DA74">
              <a:alpha val="24705"/>
            </a:srgbClr>
          </a:solidFill>
          <a:ln w="3810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i="0" u="none" strike="noStrike" cap="none">
                <a:solidFill>
                  <a:srgbClr val="002060"/>
                </a:solidFill>
                <a:latin typeface="Times New Roman" pitchFamily="18" charset="0"/>
                <a:ea typeface="Arial Rounded"/>
                <a:cs typeface="Times New Roman" pitchFamily="18" charset="0"/>
                <a:sym typeface="Arial Rounded"/>
              </a:rPr>
              <a:t>buồn phiền</a:t>
            </a:r>
            <a:endParaRPr sz="3000" b="1" i="0" u="none" strike="noStrike" cap="none">
              <a:solidFill>
                <a:srgbClr val="002060"/>
              </a:solidFill>
              <a:latin typeface="Times New Roman" pitchFamily="18" charset="0"/>
              <a:ea typeface="Arial Rounded"/>
              <a:cs typeface="Times New Roman" pitchFamily="18" charset="0"/>
              <a:sym typeface="Arial Rounded"/>
            </a:endParaRPr>
          </a:p>
        </p:txBody>
      </p:sp>
      <p:cxnSp>
        <p:nvCxnSpPr>
          <p:cNvPr id="148" name="Google Shape;148;p5"/>
          <p:cNvCxnSpPr/>
          <p:nvPr/>
        </p:nvCxnSpPr>
        <p:spPr>
          <a:xfrm>
            <a:off x="3213100" y="2416825"/>
            <a:ext cx="1676670" cy="1439915"/>
          </a:xfrm>
          <a:prstGeom prst="straightConnector1">
            <a:avLst/>
          </a:prstGeom>
          <a:noFill/>
          <a:ln w="57150" cap="flat" cmpd="sng">
            <a:solidFill>
              <a:srgbClr val="FF0000"/>
            </a:solidFill>
            <a:prstDash val="solid"/>
            <a:miter lim="800000"/>
            <a:headEnd type="none" w="sm" len="sm"/>
            <a:tailEnd type="none" w="sm" len="sm"/>
          </a:ln>
        </p:spPr>
      </p:cxnSp>
      <p:cxnSp>
        <p:nvCxnSpPr>
          <p:cNvPr id="149" name="Google Shape;149;p5"/>
          <p:cNvCxnSpPr>
            <a:endCxn id="144" idx="1"/>
          </p:cNvCxnSpPr>
          <p:nvPr/>
        </p:nvCxnSpPr>
        <p:spPr>
          <a:xfrm>
            <a:off x="3213070" y="3856764"/>
            <a:ext cx="1676700" cy="1455900"/>
          </a:xfrm>
          <a:prstGeom prst="straightConnector1">
            <a:avLst/>
          </a:prstGeom>
          <a:noFill/>
          <a:ln w="57150" cap="flat" cmpd="sng">
            <a:solidFill>
              <a:srgbClr val="FF0000"/>
            </a:solidFill>
            <a:prstDash val="solid"/>
            <a:miter lim="800000"/>
            <a:headEnd type="none" w="sm" len="sm"/>
            <a:tailEnd type="none" w="sm" len="sm"/>
          </a:ln>
        </p:spPr>
      </p:cxnSp>
      <p:cxnSp>
        <p:nvCxnSpPr>
          <p:cNvPr id="150" name="Google Shape;150;p5"/>
          <p:cNvCxnSpPr>
            <a:endCxn id="142" idx="1"/>
          </p:cNvCxnSpPr>
          <p:nvPr/>
        </p:nvCxnSpPr>
        <p:spPr>
          <a:xfrm rot="10800000" flipH="1">
            <a:off x="3213070" y="2416825"/>
            <a:ext cx="1676700" cy="2826900"/>
          </a:xfrm>
          <a:prstGeom prst="straightConnector1">
            <a:avLst/>
          </a:prstGeom>
          <a:noFill/>
          <a:ln w="57150" cap="flat" cmpd="sng">
            <a:solidFill>
              <a:srgbClr val="FF0000"/>
            </a:solidFill>
            <a:prstDash val="solid"/>
            <a:miter lim="800000"/>
            <a:headEnd type="none" w="sm" len="sm"/>
            <a:tailEnd type="none" w="sm" len="sm"/>
          </a:ln>
        </p:spPr>
      </p:cxnSp>
      <p:sp>
        <p:nvSpPr>
          <p:cNvPr id="151" name="Google Shape;151;p5"/>
          <p:cNvSpPr txBox="1"/>
          <p:nvPr/>
        </p:nvSpPr>
        <p:spPr>
          <a:xfrm>
            <a:off x="1609343" y="589802"/>
            <a:ext cx="696049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Times New Roman" pitchFamily="18" charset="0"/>
                <a:ea typeface="Arial Rounded"/>
                <a:cs typeface="Times New Roman" pitchFamily="18" charset="0"/>
                <a:sym typeface="Arial Rounded"/>
              </a:rPr>
              <a:t>g. Tìm từ ngữ ở cột A phù hợp với nghĩa ở cột B</a:t>
            </a:r>
            <a:endParaRPr sz="2400" b="1" i="0" u="none" strike="noStrike" cap="none">
              <a:solidFill>
                <a:srgbClr val="002060"/>
              </a:solidFill>
              <a:latin typeface="Times New Roman" pitchFamily="18" charset="0"/>
              <a:ea typeface="Arial Rounded"/>
              <a:cs typeface="Times New Roman" pitchFamily="18" charset="0"/>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fade">
                                      <p:cBhvr>
                                        <p:cTn id="12" dur="500"/>
                                        <p:tgtEl>
                                          <p:spTgt spid="1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
                                        </p:tgtEl>
                                        <p:attrNameLst>
                                          <p:attrName>style.visibility</p:attrName>
                                        </p:attrNameLst>
                                      </p:cBhvr>
                                      <p:to>
                                        <p:strVal val="visible"/>
                                      </p:to>
                                    </p:set>
                                    <p:animEffect transition="in" filter="fade">
                                      <p:cBhvr>
                                        <p:cTn id="17"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txBox="1"/>
          <p:nvPr/>
        </p:nvSpPr>
        <p:spPr>
          <a:xfrm>
            <a:off x="1012576" y="512800"/>
            <a:ext cx="6283373"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Times New Roman" pitchFamily="18" charset="0"/>
                <a:ea typeface="Arial Rounded"/>
                <a:cs typeface="Times New Roman" pitchFamily="18" charset="0"/>
                <a:sym typeface="Arial Rounded"/>
              </a:rPr>
              <a:t>h. Xếp các từ sau đây vào các nhóm thích hợp.</a:t>
            </a:r>
            <a:endParaRPr sz="2400" b="1" i="0" u="none" strike="noStrike" cap="none">
              <a:solidFill>
                <a:srgbClr val="002060"/>
              </a:solidFill>
              <a:latin typeface="Times New Roman" pitchFamily="18" charset="0"/>
              <a:ea typeface="Arial Rounded"/>
              <a:cs typeface="Times New Roman" pitchFamily="18" charset="0"/>
              <a:sym typeface="Arial Rounded"/>
            </a:endParaRPr>
          </a:p>
        </p:txBody>
      </p:sp>
      <p:grpSp>
        <p:nvGrpSpPr>
          <p:cNvPr id="157" name="Google Shape;157;p6"/>
          <p:cNvGrpSpPr/>
          <p:nvPr/>
        </p:nvGrpSpPr>
        <p:grpSpPr>
          <a:xfrm>
            <a:off x="654292" y="3939257"/>
            <a:ext cx="3081129" cy="2702205"/>
            <a:chOff x="654292" y="3939257"/>
            <a:chExt cx="3081129" cy="2702205"/>
          </a:xfrm>
        </p:grpSpPr>
        <p:grpSp>
          <p:nvGrpSpPr>
            <p:cNvPr id="158" name="Google Shape;158;p6"/>
            <p:cNvGrpSpPr/>
            <p:nvPr/>
          </p:nvGrpSpPr>
          <p:grpSpPr>
            <a:xfrm>
              <a:off x="654292" y="3939257"/>
              <a:ext cx="3081129" cy="2702205"/>
              <a:chOff x="7537299" y="2003897"/>
              <a:chExt cx="5069748" cy="4854103"/>
            </a:xfrm>
          </p:grpSpPr>
          <p:pic>
            <p:nvPicPr>
              <p:cNvPr id="159" name="Google Shape;159;p6"/>
              <p:cNvPicPr preferRelativeResize="0"/>
              <p:nvPr/>
            </p:nvPicPr>
            <p:blipFill rotWithShape="1">
              <a:blip r:embed="rId3">
                <a:alphaModFix/>
              </a:blip>
              <a:srcRect l="15477" t="15010" r="10598" b="14209"/>
              <a:stretch/>
            </p:blipFill>
            <p:spPr>
              <a:xfrm>
                <a:off x="7537299" y="2003897"/>
                <a:ext cx="5069748" cy="4854103"/>
              </a:xfrm>
              <a:prstGeom prst="rect">
                <a:avLst/>
              </a:prstGeom>
              <a:noFill/>
              <a:ln>
                <a:noFill/>
              </a:ln>
            </p:spPr>
          </p:pic>
          <p:pic>
            <p:nvPicPr>
              <p:cNvPr id="160" name="Google Shape;160;p6"/>
              <p:cNvPicPr preferRelativeResize="0"/>
              <p:nvPr/>
            </p:nvPicPr>
            <p:blipFill rotWithShape="1">
              <a:blip r:embed="rId4">
                <a:alphaModFix/>
              </a:blip>
              <a:srcRect l="35116" t="52859" r="31597" b="14232"/>
              <a:stretch/>
            </p:blipFill>
            <p:spPr>
              <a:xfrm>
                <a:off x="7791298" y="3098183"/>
                <a:ext cx="2568103" cy="2256817"/>
              </a:xfrm>
              <a:prstGeom prst="rect">
                <a:avLst/>
              </a:prstGeom>
              <a:noFill/>
              <a:ln>
                <a:noFill/>
              </a:ln>
            </p:spPr>
          </p:pic>
        </p:grpSp>
        <p:sp>
          <p:nvSpPr>
            <p:cNvPr id="161" name="Google Shape;161;p6"/>
            <p:cNvSpPr txBox="1"/>
            <p:nvPr/>
          </p:nvSpPr>
          <p:spPr>
            <a:xfrm>
              <a:off x="1328662" y="5443984"/>
              <a:ext cx="1560759"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Times New Roman" pitchFamily="18" charset="0"/>
                  <a:ea typeface="Arial Rounded"/>
                  <a:cs typeface="Times New Roman" pitchFamily="18" charset="0"/>
                  <a:sym typeface="Arial Rounded"/>
                </a:rPr>
                <a:t>Từ chỉ sự  vật</a:t>
              </a:r>
              <a:endParaRPr sz="3200" b="1" i="0" u="none" strike="noStrike" cap="none">
                <a:solidFill>
                  <a:srgbClr val="002060"/>
                </a:solidFill>
                <a:latin typeface="Times New Roman" pitchFamily="18" charset="0"/>
                <a:ea typeface="Arial Rounded"/>
                <a:cs typeface="Times New Roman" pitchFamily="18" charset="0"/>
                <a:sym typeface="Arial Rounded"/>
              </a:endParaRPr>
            </a:p>
          </p:txBody>
        </p:sp>
      </p:grpSp>
      <p:grpSp>
        <p:nvGrpSpPr>
          <p:cNvPr id="162" name="Google Shape;162;p6"/>
          <p:cNvGrpSpPr/>
          <p:nvPr/>
        </p:nvGrpSpPr>
        <p:grpSpPr>
          <a:xfrm>
            <a:off x="8741924" y="3855560"/>
            <a:ext cx="3081129" cy="2785902"/>
            <a:chOff x="8741924" y="3855560"/>
            <a:chExt cx="3081129" cy="2785902"/>
          </a:xfrm>
        </p:grpSpPr>
        <p:grpSp>
          <p:nvGrpSpPr>
            <p:cNvPr id="163" name="Google Shape;163;p6"/>
            <p:cNvGrpSpPr/>
            <p:nvPr/>
          </p:nvGrpSpPr>
          <p:grpSpPr>
            <a:xfrm>
              <a:off x="8741924" y="3855560"/>
              <a:ext cx="3081129" cy="2785902"/>
              <a:chOff x="-544749" y="2003897"/>
              <a:chExt cx="5069748" cy="4854103"/>
            </a:xfrm>
          </p:grpSpPr>
          <p:pic>
            <p:nvPicPr>
              <p:cNvPr id="164" name="Google Shape;164;p6"/>
              <p:cNvPicPr preferRelativeResize="0"/>
              <p:nvPr/>
            </p:nvPicPr>
            <p:blipFill rotWithShape="1">
              <a:blip r:embed="rId5">
                <a:alphaModFix/>
              </a:blip>
              <a:srcRect l="15334" t="15010" r="10741" b="14209"/>
              <a:stretch/>
            </p:blipFill>
            <p:spPr>
              <a:xfrm>
                <a:off x="-544749" y="2003897"/>
                <a:ext cx="5069748" cy="4854103"/>
              </a:xfrm>
              <a:prstGeom prst="rect">
                <a:avLst/>
              </a:prstGeom>
              <a:noFill/>
              <a:ln>
                <a:noFill/>
              </a:ln>
            </p:spPr>
          </p:pic>
          <p:pic>
            <p:nvPicPr>
              <p:cNvPr id="165" name="Google Shape;165;p6"/>
              <p:cNvPicPr preferRelativeResize="0"/>
              <p:nvPr/>
            </p:nvPicPr>
            <p:blipFill rotWithShape="1">
              <a:blip r:embed="rId4">
                <a:alphaModFix/>
              </a:blip>
              <a:srcRect l="35116" t="52859" r="31597" b="14232"/>
              <a:stretch/>
            </p:blipFill>
            <p:spPr>
              <a:xfrm>
                <a:off x="-271476" y="3033543"/>
                <a:ext cx="2568103" cy="2256817"/>
              </a:xfrm>
              <a:prstGeom prst="rect">
                <a:avLst/>
              </a:prstGeom>
              <a:noFill/>
              <a:ln>
                <a:noFill/>
              </a:ln>
            </p:spPr>
          </p:pic>
        </p:grpSp>
        <p:sp>
          <p:nvSpPr>
            <p:cNvPr id="166" name="Google Shape;166;p6"/>
            <p:cNvSpPr txBox="1"/>
            <p:nvPr/>
          </p:nvSpPr>
          <p:spPr>
            <a:xfrm>
              <a:off x="9300711" y="5461951"/>
              <a:ext cx="1963553"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Times New Roman" pitchFamily="18" charset="0"/>
                  <a:ea typeface="Arial Rounded"/>
                  <a:cs typeface="Times New Roman" pitchFamily="18" charset="0"/>
                  <a:sym typeface="Arial Rounded"/>
                </a:rPr>
                <a:t>Từ chỉ hoạt động</a:t>
              </a:r>
              <a:endParaRPr sz="3200" b="1" i="0" u="none" strike="noStrike" cap="none">
                <a:solidFill>
                  <a:srgbClr val="002060"/>
                </a:solidFill>
                <a:latin typeface="Times New Roman" pitchFamily="18" charset="0"/>
                <a:ea typeface="Arial Rounded"/>
                <a:cs typeface="Times New Roman" pitchFamily="18" charset="0"/>
                <a:sym typeface="Arial Rounded"/>
              </a:endParaRPr>
            </a:p>
          </p:txBody>
        </p:sp>
      </p:grpSp>
      <p:grpSp>
        <p:nvGrpSpPr>
          <p:cNvPr id="167" name="Google Shape;167;p6"/>
          <p:cNvGrpSpPr/>
          <p:nvPr/>
        </p:nvGrpSpPr>
        <p:grpSpPr>
          <a:xfrm rot="1462782">
            <a:off x="6777018" y="1369652"/>
            <a:ext cx="1774633" cy="1081255"/>
            <a:chOff x="1926946" y="2028768"/>
            <a:chExt cx="1774633" cy="1081255"/>
          </a:xfrm>
        </p:grpSpPr>
        <p:pic>
          <p:nvPicPr>
            <p:cNvPr id="168" name="Google Shape;168;p6"/>
            <p:cNvPicPr preferRelativeResize="0"/>
            <p:nvPr/>
          </p:nvPicPr>
          <p:blipFill rotWithShape="1">
            <a:blip r:embed="rId6">
              <a:alphaModFix/>
            </a:blip>
            <a:srcRect l="19724" t="28738" r="27542" b="39248"/>
            <a:stretch/>
          </p:blipFill>
          <p:spPr>
            <a:xfrm>
              <a:off x="1926946" y="2028768"/>
              <a:ext cx="1774633" cy="1081255"/>
            </a:xfrm>
            <a:prstGeom prst="rect">
              <a:avLst/>
            </a:prstGeom>
            <a:noFill/>
            <a:ln>
              <a:noFill/>
            </a:ln>
          </p:spPr>
        </p:pic>
        <p:sp>
          <p:nvSpPr>
            <p:cNvPr id="169" name="Google Shape;169;p6"/>
            <p:cNvSpPr txBox="1"/>
            <p:nvPr/>
          </p:nvSpPr>
          <p:spPr>
            <a:xfrm>
              <a:off x="2465114" y="2277009"/>
              <a:ext cx="756554"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Times New Roman" pitchFamily="18" charset="0"/>
                  <a:ea typeface="Arial Rounded"/>
                  <a:cs typeface="Times New Roman" pitchFamily="18" charset="0"/>
                  <a:sym typeface="Arial Rounded"/>
                </a:rPr>
                <a:t>đặt</a:t>
              </a:r>
              <a:endParaRPr sz="3200" b="1" i="0" u="none" strike="noStrike" cap="none">
                <a:solidFill>
                  <a:srgbClr val="002060"/>
                </a:solidFill>
                <a:latin typeface="Times New Roman" pitchFamily="18" charset="0"/>
                <a:ea typeface="Arial Rounded"/>
                <a:cs typeface="Times New Roman" pitchFamily="18" charset="0"/>
                <a:sym typeface="Arial Rounded"/>
              </a:endParaRPr>
            </a:p>
          </p:txBody>
        </p:sp>
      </p:grpSp>
      <p:grpSp>
        <p:nvGrpSpPr>
          <p:cNvPr id="170" name="Google Shape;170;p6"/>
          <p:cNvGrpSpPr/>
          <p:nvPr/>
        </p:nvGrpSpPr>
        <p:grpSpPr>
          <a:xfrm rot="1569221">
            <a:off x="1643976" y="2030451"/>
            <a:ext cx="2438400" cy="1270535"/>
            <a:chOff x="4876800" y="2021305"/>
            <a:chExt cx="2438400" cy="1270535"/>
          </a:xfrm>
        </p:grpSpPr>
        <p:pic>
          <p:nvPicPr>
            <p:cNvPr id="171" name="Google Shape;171;p6"/>
            <p:cNvPicPr preferRelativeResize="0"/>
            <p:nvPr/>
          </p:nvPicPr>
          <p:blipFill rotWithShape="1">
            <a:blip r:embed="rId7">
              <a:alphaModFix/>
            </a:blip>
            <a:srcRect t="24118" b="23777"/>
            <a:stretch/>
          </p:blipFill>
          <p:spPr>
            <a:xfrm>
              <a:off x="4876800" y="2021305"/>
              <a:ext cx="2438400" cy="1270535"/>
            </a:xfrm>
            <a:prstGeom prst="rect">
              <a:avLst/>
            </a:prstGeom>
            <a:noFill/>
            <a:ln>
              <a:noFill/>
            </a:ln>
          </p:spPr>
        </p:pic>
        <p:sp>
          <p:nvSpPr>
            <p:cNvPr id="172" name="Google Shape;172;p6"/>
            <p:cNvSpPr txBox="1"/>
            <p:nvPr/>
          </p:nvSpPr>
          <p:spPr>
            <a:xfrm>
              <a:off x="5641438" y="2277009"/>
              <a:ext cx="909123"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i="0" u="none" strike="noStrike" cap="none">
                  <a:solidFill>
                    <a:schemeClr val="lt1"/>
                  </a:solidFill>
                  <a:latin typeface="Times New Roman" pitchFamily="18" charset="0"/>
                  <a:ea typeface="Arial Rounded"/>
                  <a:cs typeface="Times New Roman" pitchFamily="18" charset="0"/>
                  <a:sym typeface="Arial Rounded"/>
                </a:rPr>
                <a:t>gọi</a:t>
              </a:r>
              <a:endParaRPr sz="3200" b="1" i="0" u="none" strike="noStrike" cap="none">
                <a:solidFill>
                  <a:schemeClr val="lt1"/>
                </a:solidFill>
                <a:latin typeface="Times New Roman" pitchFamily="18" charset="0"/>
                <a:ea typeface="Arial Rounded"/>
                <a:cs typeface="Times New Roman" pitchFamily="18" charset="0"/>
                <a:sym typeface="Arial Rounded"/>
              </a:endParaRPr>
            </a:p>
          </p:txBody>
        </p:sp>
      </p:grpSp>
      <p:grpSp>
        <p:nvGrpSpPr>
          <p:cNvPr id="173" name="Google Shape;173;p6"/>
          <p:cNvGrpSpPr/>
          <p:nvPr/>
        </p:nvGrpSpPr>
        <p:grpSpPr>
          <a:xfrm rot="1945887">
            <a:off x="3472128" y="3849338"/>
            <a:ext cx="1774633" cy="1081255"/>
            <a:chOff x="2814263" y="3214813"/>
            <a:chExt cx="1774633" cy="1081255"/>
          </a:xfrm>
        </p:grpSpPr>
        <p:pic>
          <p:nvPicPr>
            <p:cNvPr id="174" name="Google Shape;174;p6"/>
            <p:cNvPicPr preferRelativeResize="0"/>
            <p:nvPr/>
          </p:nvPicPr>
          <p:blipFill rotWithShape="1">
            <a:blip r:embed="rId6">
              <a:alphaModFix/>
            </a:blip>
            <a:srcRect l="19724" t="28738" r="27542" b="39248"/>
            <a:stretch/>
          </p:blipFill>
          <p:spPr>
            <a:xfrm>
              <a:off x="2814263" y="3214813"/>
              <a:ext cx="1774633" cy="1081255"/>
            </a:xfrm>
            <a:prstGeom prst="rect">
              <a:avLst/>
            </a:prstGeom>
            <a:noFill/>
            <a:ln>
              <a:noFill/>
            </a:ln>
          </p:spPr>
        </p:pic>
        <p:sp>
          <p:nvSpPr>
            <p:cNvPr id="175" name="Google Shape;175;p6"/>
            <p:cNvSpPr txBox="1"/>
            <p:nvPr/>
          </p:nvSpPr>
          <p:spPr>
            <a:xfrm>
              <a:off x="3362266" y="3463052"/>
              <a:ext cx="74631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Times New Roman" pitchFamily="18" charset="0"/>
                  <a:ea typeface="Arial Rounded"/>
                  <a:cs typeface="Times New Roman" pitchFamily="18" charset="0"/>
                  <a:sym typeface="Arial Rounded"/>
                </a:rPr>
                <a:t>bẻ</a:t>
              </a:r>
              <a:endParaRPr sz="3200" b="1" i="0" u="none" strike="noStrike" cap="none">
                <a:solidFill>
                  <a:srgbClr val="002060"/>
                </a:solidFill>
                <a:latin typeface="Times New Roman" pitchFamily="18" charset="0"/>
                <a:ea typeface="Arial Rounded"/>
                <a:cs typeface="Times New Roman" pitchFamily="18" charset="0"/>
                <a:sym typeface="Arial Rounded"/>
              </a:endParaRPr>
            </a:p>
          </p:txBody>
        </p:sp>
      </p:grpSp>
      <p:grpSp>
        <p:nvGrpSpPr>
          <p:cNvPr id="176" name="Google Shape;176;p6"/>
          <p:cNvGrpSpPr/>
          <p:nvPr/>
        </p:nvGrpSpPr>
        <p:grpSpPr>
          <a:xfrm rot="806173">
            <a:off x="6571372" y="4168208"/>
            <a:ext cx="1774633" cy="1081255"/>
            <a:chOff x="4790412" y="4007801"/>
            <a:chExt cx="1774633" cy="1081255"/>
          </a:xfrm>
        </p:grpSpPr>
        <p:pic>
          <p:nvPicPr>
            <p:cNvPr id="177" name="Google Shape;177;p6"/>
            <p:cNvPicPr preferRelativeResize="0"/>
            <p:nvPr/>
          </p:nvPicPr>
          <p:blipFill rotWithShape="1">
            <a:blip r:embed="rId6">
              <a:alphaModFix/>
            </a:blip>
            <a:srcRect l="19724" t="28738" r="27542" b="39248"/>
            <a:stretch/>
          </p:blipFill>
          <p:spPr>
            <a:xfrm>
              <a:off x="4790412" y="4007801"/>
              <a:ext cx="1774633" cy="1081255"/>
            </a:xfrm>
            <a:prstGeom prst="rect">
              <a:avLst/>
            </a:prstGeom>
            <a:noFill/>
            <a:ln>
              <a:noFill/>
            </a:ln>
          </p:spPr>
        </p:pic>
        <p:sp>
          <p:nvSpPr>
            <p:cNvPr id="178" name="Google Shape;178;p6"/>
            <p:cNvSpPr txBox="1"/>
            <p:nvPr/>
          </p:nvSpPr>
          <p:spPr>
            <a:xfrm>
              <a:off x="5365439" y="4256040"/>
              <a:ext cx="73056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Times New Roman" pitchFamily="18" charset="0"/>
                  <a:ea typeface="Arial Rounded"/>
                  <a:cs typeface="Times New Roman" pitchFamily="18" charset="0"/>
                  <a:sym typeface="Arial Rounded"/>
                </a:rPr>
                <a:t>túi</a:t>
              </a:r>
              <a:endParaRPr sz="3200" b="1" i="0" u="none" strike="noStrike" cap="none">
                <a:solidFill>
                  <a:srgbClr val="002060"/>
                </a:solidFill>
                <a:latin typeface="Times New Roman" pitchFamily="18" charset="0"/>
                <a:ea typeface="Arial Rounded"/>
                <a:cs typeface="Times New Roman" pitchFamily="18" charset="0"/>
                <a:sym typeface="Arial Rounded"/>
              </a:endParaRPr>
            </a:p>
          </p:txBody>
        </p:sp>
      </p:grpSp>
      <p:grpSp>
        <p:nvGrpSpPr>
          <p:cNvPr id="179" name="Google Shape;179;p6"/>
          <p:cNvGrpSpPr/>
          <p:nvPr/>
        </p:nvGrpSpPr>
        <p:grpSpPr>
          <a:xfrm rot="-1170394">
            <a:off x="4377000" y="1395520"/>
            <a:ext cx="1774633" cy="1081255"/>
            <a:chOff x="6787975" y="3429000"/>
            <a:chExt cx="1774633" cy="1081255"/>
          </a:xfrm>
        </p:grpSpPr>
        <p:pic>
          <p:nvPicPr>
            <p:cNvPr id="180" name="Google Shape;180;p6"/>
            <p:cNvPicPr preferRelativeResize="0"/>
            <p:nvPr/>
          </p:nvPicPr>
          <p:blipFill rotWithShape="1">
            <a:blip r:embed="rId6">
              <a:alphaModFix/>
            </a:blip>
            <a:srcRect l="19724" t="28738" r="27542" b="39248"/>
            <a:stretch/>
          </p:blipFill>
          <p:spPr>
            <a:xfrm>
              <a:off x="6787975" y="3429000"/>
              <a:ext cx="1774633" cy="1081255"/>
            </a:xfrm>
            <a:prstGeom prst="rect">
              <a:avLst/>
            </a:prstGeom>
            <a:noFill/>
            <a:ln>
              <a:noFill/>
            </a:ln>
          </p:spPr>
        </p:pic>
        <p:sp>
          <p:nvSpPr>
            <p:cNvPr id="181" name="Google Shape;181;p6"/>
            <p:cNvSpPr txBox="1"/>
            <p:nvPr/>
          </p:nvSpPr>
          <p:spPr>
            <a:xfrm>
              <a:off x="7315200" y="3677239"/>
              <a:ext cx="875112"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Times New Roman" pitchFamily="18" charset="0"/>
                  <a:ea typeface="Arial Rounded"/>
                  <a:cs typeface="Times New Roman" pitchFamily="18" charset="0"/>
                  <a:sym typeface="Arial Rounded"/>
                </a:rPr>
                <a:t>nhà</a:t>
              </a:r>
              <a:endParaRPr sz="3200" b="1" i="0" u="none" strike="noStrike" cap="none">
                <a:solidFill>
                  <a:srgbClr val="002060"/>
                </a:solidFill>
                <a:latin typeface="Times New Roman" pitchFamily="18" charset="0"/>
                <a:ea typeface="Arial Rounded"/>
                <a:cs typeface="Times New Roman" pitchFamily="18" charset="0"/>
                <a:sym typeface="Arial Rounded"/>
              </a:endParaRPr>
            </a:p>
          </p:txBody>
        </p:sp>
      </p:grpSp>
      <p:grpSp>
        <p:nvGrpSpPr>
          <p:cNvPr id="182" name="Google Shape;182;p6"/>
          <p:cNvGrpSpPr/>
          <p:nvPr/>
        </p:nvGrpSpPr>
        <p:grpSpPr>
          <a:xfrm rot="998147">
            <a:off x="8695026" y="2415013"/>
            <a:ext cx="2438400" cy="1270535"/>
            <a:chOff x="4876800" y="2021305"/>
            <a:chExt cx="2438400" cy="1270535"/>
          </a:xfrm>
        </p:grpSpPr>
        <p:pic>
          <p:nvPicPr>
            <p:cNvPr id="183" name="Google Shape;183;p6"/>
            <p:cNvPicPr preferRelativeResize="0"/>
            <p:nvPr/>
          </p:nvPicPr>
          <p:blipFill rotWithShape="1">
            <a:blip r:embed="rId7">
              <a:alphaModFix/>
            </a:blip>
            <a:srcRect t="24118" b="23777"/>
            <a:stretch/>
          </p:blipFill>
          <p:spPr>
            <a:xfrm>
              <a:off x="4876800" y="2021305"/>
              <a:ext cx="2438400" cy="1270535"/>
            </a:xfrm>
            <a:prstGeom prst="rect">
              <a:avLst/>
            </a:prstGeom>
            <a:noFill/>
            <a:ln>
              <a:noFill/>
            </a:ln>
          </p:spPr>
        </p:pic>
        <p:sp>
          <p:nvSpPr>
            <p:cNvPr id="184" name="Google Shape;184;p6"/>
            <p:cNvSpPr txBox="1"/>
            <p:nvPr/>
          </p:nvSpPr>
          <p:spPr>
            <a:xfrm>
              <a:off x="5737926" y="2262688"/>
              <a:ext cx="909123"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i="0" u="none" strike="noStrike" cap="none">
                  <a:solidFill>
                    <a:schemeClr val="lt1"/>
                  </a:solidFill>
                  <a:latin typeface="Times New Roman" pitchFamily="18" charset="0"/>
                  <a:ea typeface="Arial Rounded"/>
                  <a:cs typeface="Times New Roman" pitchFamily="18" charset="0"/>
                  <a:sym typeface="Arial Rounded"/>
                </a:rPr>
                <a:t>nói</a:t>
              </a:r>
              <a:endParaRPr sz="3200" b="1" i="0" u="none" strike="noStrike" cap="none">
                <a:solidFill>
                  <a:schemeClr val="lt1"/>
                </a:solidFill>
                <a:latin typeface="Times New Roman" pitchFamily="18" charset="0"/>
                <a:ea typeface="Arial Rounded"/>
                <a:cs typeface="Times New Roman" pitchFamily="18" charset="0"/>
                <a:sym typeface="Arial Rounded"/>
              </a:endParaRPr>
            </a:p>
          </p:txBody>
        </p:sp>
      </p:grpSp>
      <p:grpSp>
        <p:nvGrpSpPr>
          <p:cNvPr id="185" name="Google Shape;185;p6"/>
          <p:cNvGrpSpPr/>
          <p:nvPr/>
        </p:nvGrpSpPr>
        <p:grpSpPr>
          <a:xfrm>
            <a:off x="4973239" y="2657497"/>
            <a:ext cx="2438400" cy="1270535"/>
            <a:chOff x="4876800" y="2021305"/>
            <a:chExt cx="2438400" cy="1270535"/>
          </a:xfrm>
        </p:grpSpPr>
        <p:pic>
          <p:nvPicPr>
            <p:cNvPr id="186" name="Google Shape;186;p6"/>
            <p:cNvPicPr preferRelativeResize="0"/>
            <p:nvPr/>
          </p:nvPicPr>
          <p:blipFill rotWithShape="1">
            <a:blip r:embed="rId7">
              <a:alphaModFix/>
            </a:blip>
            <a:srcRect t="24118" b="23777"/>
            <a:stretch/>
          </p:blipFill>
          <p:spPr>
            <a:xfrm>
              <a:off x="4876800" y="2021305"/>
              <a:ext cx="2438400" cy="1270535"/>
            </a:xfrm>
            <a:prstGeom prst="rect">
              <a:avLst/>
            </a:prstGeom>
            <a:noFill/>
            <a:ln>
              <a:noFill/>
            </a:ln>
          </p:spPr>
        </p:pic>
        <p:sp>
          <p:nvSpPr>
            <p:cNvPr id="187" name="Google Shape;187;p6"/>
            <p:cNvSpPr txBox="1"/>
            <p:nvPr/>
          </p:nvSpPr>
          <p:spPr>
            <a:xfrm>
              <a:off x="5641438" y="2053319"/>
              <a:ext cx="909123"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Times New Roman" pitchFamily="18" charset="0"/>
                  <a:ea typeface="Arial Rounded"/>
                  <a:cs typeface="Times New Roman" pitchFamily="18" charset="0"/>
                  <a:sym typeface="Arial Rounded"/>
                </a:rPr>
                <a:t>bó đũa</a:t>
              </a:r>
              <a:endParaRPr sz="3200" b="1" i="0" u="none" strike="noStrike" cap="none">
                <a:solidFill>
                  <a:schemeClr val="lt1"/>
                </a:solidFill>
                <a:latin typeface="Times New Roman" pitchFamily="18" charset="0"/>
                <a:ea typeface="Arial Rounded"/>
                <a:cs typeface="Times New Roman" pitchFamily="18" charset="0"/>
                <a:sym typeface="Arial Rounded"/>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grpSp>
        <p:nvGrpSpPr>
          <p:cNvPr id="192" name="Google Shape;192;p7"/>
          <p:cNvGrpSpPr/>
          <p:nvPr/>
        </p:nvGrpSpPr>
        <p:grpSpPr>
          <a:xfrm>
            <a:off x="1246042" y="252996"/>
            <a:ext cx="3081129" cy="2702205"/>
            <a:chOff x="654292" y="3939257"/>
            <a:chExt cx="3081129" cy="2702205"/>
          </a:xfrm>
        </p:grpSpPr>
        <p:grpSp>
          <p:nvGrpSpPr>
            <p:cNvPr id="193" name="Google Shape;193;p7"/>
            <p:cNvGrpSpPr/>
            <p:nvPr/>
          </p:nvGrpSpPr>
          <p:grpSpPr>
            <a:xfrm>
              <a:off x="654292" y="3939257"/>
              <a:ext cx="3081129" cy="2702205"/>
              <a:chOff x="7537299" y="2003897"/>
              <a:chExt cx="5069748" cy="4854103"/>
            </a:xfrm>
          </p:grpSpPr>
          <p:pic>
            <p:nvPicPr>
              <p:cNvPr id="194" name="Google Shape;194;p7"/>
              <p:cNvPicPr preferRelativeResize="0"/>
              <p:nvPr/>
            </p:nvPicPr>
            <p:blipFill rotWithShape="1">
              <a:blip r:embed="rId3">
                <a:alphaModFix/>
              </a:blip>
              <a:srcRect l="15477" t="15010" r="10598" b="14209"/>
              <a:stretch/>
            </p:blipFill>
            <p:spPr>
              <a:xfrm>
                <a:off x="7537299" y="2003897"/>
                <a:ext cx="5069748" cy="4854103"/>
              </a:xfrm>
              <a:prstGeom prst="rect">
                <a:avLst/>
              </a:prstGeom>
              <a:noFill/>
              <a:ln>
                <a:noFill/>
              </a:ln>
            </p:spPr>
          </p:pic>
          <p:pic>
            <p:nvPicPr>
              <p:cNvPr id="195" name="Google Shape;195;p7"/>
              <p:cNvPicPr preferRelativeResize="0"/>
              <p:nvPr/>
            </p:nvPicPr>
            <p:blipFill rotWithShape="1">
              <a:blip r:embed="rId4">
                <a:alphaModFix/>
              </a:blip>
              <a:srcRect l="35116" t="52859" r="31597" b="14232"/>
              <a:stretch/>
            </p:blipFill>
            <p:spPr>
              <a:xfrm>
                <a:off x="7791298" y="3098183"/>
                <a:ext cx="2568103" cy="2256817"/>
              </a:xfrm>
              <a:prstGeom prst="rect">
                <a:avLst/>
              </a:prstGeom>
              <a:noFill/>
              <a:ln>
                <a:noFill/>
              </a:ln>
            </p:spPr>
          </p:pic>
        </p:grpSp>
        <p:sp>
          <p:nvSpPr>
            <p:cNvPr id="196" name="Google Shape;196;p7"/>
            <p:cNvSpPr txBox="1"/>
            <p:nvPr/>
          </p:nvSpPr>
          <p:spPr>
            <a:xfrm>
              <a:off x="1328662" y="5443984"/>
              <a:ext cx="1560759"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Times New Roman" pitchFamily="18" charset="0"/>
                  <a:ea typeface="Arial Rounded"/>
                  <a:cs typeface="Times New Roman" pitchFamily="18" charset="0"/>
                  <a:sym typeface="Arial Rounded"/>
                </a:rPr>
                <a:t>Từ chỉ sự  vật</a:t>
              </a:r>
              <a:endParaRPr sz="3200" b="1" i="0" u="none" strike="noStrike" cap="none">
                <a:solidFill>
                  <a:srgbClr val="002060"/>
                </a:solidFill>
                <a:latin typeface="Times New Roman" pitchFamily="18" charset="0"/>
                <a:ea typeface="Arial Rounded"/>
                <a:cs typeface="Times New Roman" pitchFamily="18" charset="0"/>
                <a:sym typeface="Arial Rounded"/>
              </a:endParaRPr>
            </a:p>
          </p:txBody>
        </p:sp>
      </p:grpSp>
      <p:grpSp>
        <p:nvGrpSpPr>
          <p:cNvPr id="197" name="Google Shape;197;p7"/>
          <p:cNvGrpSpPr/>
          <p:nvPr/>
        </p:nvGrpSpPr>
        <p:grpSpPr>
          <a:xfrm>
            <a:off x="1351546" y="3462926"/>
            <a:ext cx="3081129" cy="2785902"/>
            <a:chOff x="8741924" y="3855560"/>
            <a:chExt cx="3081129" cy="2785902"/>
          </a:xfrm>
        </p:grpSpPr>
        <p:grpSp>
          <p:nvGrpSpPr>
            <p:cNvPr id="198" name="Google Shape;198;p7"/>
            <p:cNvGrpSpPr/>
            <p:nvPr/>
          </p:nvGrpSpPr>
          <p:grpSpPr>
            <a:xfrm>
              <a:off x="8741924" y="3855560"/>
              <a:ext cx="3081129" cy="2785902"/>
              <a:chOff x="-544749" y="2003897"/>
              <a:chExt cx="5069748" cy="4854103"/>
            </a:xfrm>
          </p:grpSpPr>
          <p:pic>
            <p:nvPicPr>
              <p:cNvPr id="199" name="Google Shape;199;p7"/>
              <p:cNvPicPr preferRelativeResize="0"/>
              <p:nvPr/>
            </p:nvPicPr>
            <p:blipFill rotWithShape="1">
              <a:blip r:embed="rId5">
                <a:alphaModFix/>
              </a:blip>
              <a:srcRect l="15334" t="15010" r="10741" b="14209"/>
              <a:stretch/>
            </p:blipFill>
            <p:spPr>
              <a:xfrm>
                <a:off x="-544749" y="2003897"/>
                <a:ext cx="5069748" cy="4854103"/>
              </a:xfrm>
              <a:prstGeom prst="rect">
                <a:avLst/>
              </a:prstGeom>
              <a:noFill/>
              <a:ln>
                <a:noFill/>
              </a:ln>
            </p:spPr>
          </p:pic>
          <p:pic>
            <p:nvPicPr>
              <p:cNvPr id="200" name="Google Shape;200;p7"/>
              <p:cNvPicPr preferRelativeResize="0"/>
              <p:nvPr/>
            </p:nvPicPr>
            <p:blipFill rotWithShape="1">
              <a:blip r:embed="rId4">
                <a:alphaModFix/>
              </a:blip>
              <a:srcRect l="35116" t="52859" r="31597" b="14232"/>
              <a:stretch/>
            </p:blipFill>
            <p:spPr>
              <a:xfrm>
                <a:off x="-271476" y="3033543"/>
                <a:ext cx="2568103" cy="2256817"/>
              </a:xfrm>
              <a:prstGeom prst="rect">
                <a:avLst/>
              </a:prstGeom>
              <a:noFill/>
              <a:ln>
                <a:noFill/>
              </a:ln>
            </p:spPr>
          </p:pic>
        </p:grpSp>
        <p:sp>
          <p:nvSpPr>
            <p:cNvPr id="201" name="Google Shape;201;p7"/>
            <p:cNvSpPr txBox="1"/>
            <p:nvPr/>
          </p:nvSpPr>
          <p:spPr>
            <a:xfrm>
              <a:off x="9300711" y="5461951"/>
              <a:ext cx="1963553"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Times New Roman" pitchFamily="18" charset="0"/>
                  <a:ea typeface="Arial Rounded"/>
                  <a:cs typeface="Times New Roman" pitchFamily="18" charset="0"/>
                  <a:sym typeface="Arial Rounded"/>
                </a:rPr>
                <a:t>Từ chỉ hoạt động</a:t>
              </a:r>
              <a:endParaRPr sz="3200" b="1" i="0" u="none" strike="noStrike" cap="none">
                <a:solidFill>
                  <a:srgbClr val="002060"/>
                </a:solidFill>
                <a:latin typeface="Times New Roman" pitchFamily="18" charset="0"/>
                <a:ea typeface="Arial Rounded"/>
                <a:cs typeface="Times New Roman" pitchFamily="18" charset="0"/>
                <a:sym typeface="Arial Rounded"/>
              </a:endParaRPr>
            </a:p>
          </p:txBody>
        </p:sp>
      </p:grpSp>
      <p:grpSp>
        <p:nvGrpSpPr>
          <p:cNvPr id="202" name="Google Shape;202;p7"/>
          <p:cNvGrpSpPr/>
          <p:nvPr/>
        </p:nvGrpSpPr>
        <p:grpSpPr>
          <a:xfrm>
            <a:off x="7547058" y="3895371"/>
            <a:ext cx="1774633" cy="1081255"/>
            <a:chOff x="1926946" y="2028768"/>
            <a:chExt cx="1774633" cy="1081255"/>
          </a:xfrm>
        </p:grpSpPr>
        <p:pic>
          <p:nvPicPr>
            <p:cNvPr id="203" name="Google Shape;203;p7"/>
            <p:cNvPicPr preferRelativeResize="0"/>
            <p:nvPr/>
          </p:nvPicPr>
          <p:blipFill rotWithShape="1">
            <a:blip r:embed="rId6">
              <a:alphaModFix/>
            </a:blip>
            <a:srcRect l="19724" t="28738" r="27542" b="39248"/>
            <a:stretch/>
          </p:blipFill>
          <p:spPr>
            <a:xfrm>
              <a:off x="1926946" y="2028768"/>
              <a:ext cx="1774633" cy="1081255"/>
            </a:xfrm>
            <a:prstGeom prst="rect">
              <a:avLst/>
            </a:prstGeom>
            <a:noFill/>
            <a:ln>
              <a:noFill/>
            </a:ln>
          </p:spPr>
        </p:pic>
        <p:sp>
          <p:nvSpPr>
            <p:cNvPr id="204" name="Google Shape;204;p7"/>
            <p:cNvSpPr txBox="1"/>
            <p:nvPr/>
          </p:nvSpPr>
          <p:spPr>
            <a:xfrm>
              <a:off x="2465114" y="2277009"/>
              <a:ext cx="756554"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Times New Roman" pitchFamily="18" charset="0"/>
                  <a:ea typeface="Arial Rounded"/>
                  <a:cs typeface="Times New Roman" pitchFamily="18" charset="0"/>
                  <a:sym typeface="Arial Rounded"/>
                </a:rPr>
                <a:t>đặt</a:t>
              </a:r>
              <a:endParaRPr sz="3200" b="1" i="0" u="none" strike="noStrike" cap="none">
                <a:solidFill>
                  <a:srgbClr val="002060"/>
                </a:solidFill>
                <a:latin typeface="Times New Roman" pitchFamily="18" charset="0"/>
                <a:ea typeface="Arial Rounded"/>
                <a:cs typeface="Times New Roman" pitchFamily="18" charset="0"/>
                <a:sym typeface="Arial Rounded"/>
              </a:endParaRPr>
            </a:p>
          </p:txBody>
        </p:sp>
      </p:grpSp>
      <p:grpSp>
        <p:nvGrpSpPr>
          <p:cNvPr id="205" name="Google Shape;205;p7"/>
          <p:cNvGrpSpPr/>
          <p:nvPr/>
        </p:nvGrpSpPr>
        <p:grpSpPr>
          <a:xfrm rot="-523772" flipH="1">
            <a:off x="5450066" y="5038784"/>
            <a:ext cx="2218166" cy="1240956"/>
            <a:chOff x="4768405" y="2056083"/>
            <a:chExt cx="2016366" cy="1050633"/>
          </a:xfrm>
        </p:grpSpPr>
        <p:pic>
          <p:nvPicPr>
            <p:cNvPr id="206" name="Google Shape;206;p7"/>
            <p:cNvPicPr preferRelativeResize="0"/>
            <p:nvPr/>
          </p:nvPicPr>
          <p:blipFill rotWithShape="1">
            <a:blip r:embed="rId7">
              <a:alphaModFix/>
            </a:blip>
            <a:srcRect t="24118" b="23777"/>
            <a:stretch/>
          </p:blipFill>
          <p:spPr>
            <a:xfrm>
              <a:off x="4768405" y="2056083"/>
              <a:ext cx="2016366" cy="1050633"/>
            </a:xfrm>
            <a:prstGeom prst="rect">
              <a:avLst/>
            </a:prstGeom>
            <a:noFill/>
            <a:ln>
              <a:noFill/>
            </a:ln>
          </p:spPr>
        </p:pic>
        <p:sp>
          <p:nvSpPr>
            <p:cNvPr id="207" name="Google Shape;207;p7"/>
            <p:cNvSpPr txBox="1"/>
            <p:nvPr/>
          </p:nvSpPr>
          <p:spPr>
            <a:xfrm rot="21076228">
              <a:off x="5148879" y="2257539"/>
              <a:ext cx="909123" cy="49505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i="0" u="none" strike="noStrike" cap="none">
                  <a:solidFill>
                    <a:schemeClr val="lt1"/>
                  </a:solidFill>
                  <a:latin typeface="Times New Roman" pitchFamily="18" charset="0"/>
                  <a:ea typeface="Arial Rounded"/>
                  <a:cs typeface="Times New Roman" pitchFamily="18" charset="0"/>
                  <a:sym typeface="Arial Rounded"/>
                </a:rPr>
                <a:t>gọi</a:t>
              </a:r>
              <a:endParaRPr sz="3200" b="1" i="0" u="none" strike="noStrike" cap="none">
                <a:solidFill>
                  <a:schemeClr val="lt1"/>
                </a:solidFill>
                <a:latin typeface="Times New Roman" pitchFamily="18" charset="0"/>
                <a:ea typeface="Arial Rounded"/>
                <a:cs typeface="Times New Roman" pitchFamily="18" charset="0"/>
                <a:sym typeface="Arial Rounded"/>
              </a:endParaRPr>
            </a:p>
          </p:txBody>
        </p:sp>
      </p:grpSp>
      <p:grpSp>
        <p:nvGrpSpPr>
          <p:cNvPr id="208" name="Google Shape;208;p7"/>
          <p:cNvGrpSpPr/>
          <p:nvPr/>
        </p:nvGrpSpPr>
        <p:grpSpPr>
          <a:xfrm>
            <a:off x="5090235" y="3872776"/>
            <a:ext cx="1774633" cy="1081255"/>
            <a:chOff x="2814263" y="3214813"/>
            <a:chExt cx="1774633" cy="1081255"/>
          </a:xfrm>
        </p:grpSpPr>
        <p:pic>
          <p:nvPicPr>
            <p:cNvPr id="209" name="Google Shape;209;p7"/>
            <p:cNvPicPr preferRelativeResize="0"/>
            <p:nvPr/>
          </p:nvPicPr>
          <p:blipFill rotWithShape="1">
            <a:blip r:embed="rId6">
              <a:alphaModFix/>
            </a:blip>
            <a:srcRect l="19724" t="28738" r="27542" b="39248"/>
            <a:stretch/>
          </p:blipFill>
          <p:spPr>
            <a:xfrm>
              <a:off x="2814263" y="3214813"/>
              <a:ext cx="1774633" cy="1081255"/>
            </a:xfrm>
            <a:prstGeom prst="rect">
              <a:avLst/>
            </a:prstGeom>
            <a:noFill/>
            <a:ln>
              <a:noFill/>
            </a:ln>
          </p:spPr>
        </p:pic>
        <p:sp>
          <p:nvSpPr>
            <p:cNvPr id="210" name="Google Shape;210;p7"/>
            <p:cNvSpPr txBox="1"/>
            <p:nvPr/>
          </p:nvSpPr>
          <p:spPr>
            <a:xfrm>
              <a:off x="3362266" y="3463052"/>
              <a:ext cx="74631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Times New Roman" pitchFamily="18" charset="0"/>
                  <a:ea typeface="Arial Rounded"/>
                  <a:cs typeface="Times New Roman" pitchFamily="18" charset="0"/>
                  <a:sym typeface="Arial Rounded"/>
                </a:rPr>
                <a:t>bẻ</a:t>
              </a:r>
              <a:endParaRPr sz="3200" b="1" i="0" u="none" strike="noStrike" cap="none">
                <a:solidFill>
                  <a:srgbClr val="002060"/>
                </a:solidFill>
                <a:latin typeface="Times New Roman" pitchFamily="18" charset="0"/>
                <a:ea typeface="Arial Rounded"/>
                <a:cs typeface="Times New Roman" pitchFamily="18" charset="0"/>
                <a:sym typeface="Arial Rounded"/>
              </a:endParaRPr>
            </a:p>
          </p:txBody>
        </p:sp>
      </p:grpSp>
      <p:grpSp>
        <p:nvGrpSpPr>
          <p:cNvPr id="211" name="Google Shape;211;p7"/>
          <p:cNvGrpSpPr/>
          <p:nvPr/>
        </p:nvGrpSpPr>
        <p:grpSpPr>
          <a:xfrm>
            <a:off x="4393473" y="1137768"/>
            <a:ext cx="1774633" cy="1081255"/>
            <a:chOff x="4790412" y="4007801"/>
            <a:chExt cx="1774633" cy="1081255"/>
          </a:xfrm>
        </p:grpSpPr>
        <p:pic>
          <p:nvPicPr>
            <p:cNvPr id="212" name="Google Shape;212;p7"/>
            <p:cNvPicPr preferRelativeResize="0"/>
            <p:nvPr/>
          </p:nvPicPr>
          <p:blipFill rotWithShape="1">
            <a:blip r:embed="rId6">
              <a:alphaModFix/>
            </a:blip>
            <a:srcRect l="19724" t="28738" r="27542" b="39248"/>
            <a:stretch/>
          </p:blipFill>
          <p:spPr>
            <a:xfrm>
              <a:off x="4790412" y="4007801"/>
              <a:ext cx="1774633" cy="1081255"/>
            </a:xfrm>
            <a:prstGeom prst="rect">
              <a:avLst/>
            </a:prstGeom>
            <a:noFill/>
            <a:ln>
              <a:noFill/>
            </a:ln>
          </p:spPr>
        </p:pic>
        <p:sp>
          <p:nvSpPr>
            <p:cNvPr id="213" name="Google Shape;213;p7"/>
            <p:cNvSpPr txBox="1"/>
            <p:nvPr/>
          </p:nvSpPr>
          <p:spPr>
            <a:xfrm>
              <a:off x="5365439" y="4256040"/>
              <a:ext cx="73056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Times New Roman" pitchFamily="18" charset="0"/>
                  <a:ea typeface="Arial Rounded"/>
                  <a:cs typeface="Times New Roman" pitchFamily="18" charset="0"/>
                  <a:sym typeface="Arial Rounded"/>
                </a:rPr>
                <a:t>túi</a:t>
              </a:r>
              <a:endParaRPr sz="3200" b="1" i="0" u="none" strike="noStrike" cap="none">
                <a:solidFill>
                  <a:srgbClr val="002060"/>
                </a:solidFill>
                <a:latin typeface="Times New Roman" pitchFamily="18" charset="0"/>
                <a:ea typeface="Arial Rounded"/>
                <a:cs typeface="Times New Roman" pitchFamily="18" charset="0"/>
                <a:sym typeface="Arial Rounded"/>
              </a:endParaRPr>
            </a:p>
          </p:txBody>
        </p:sp>
      </p:grpSp>
      <p:grpSp>
        <p:nvGrpSpPr>
          <p:cNvPr id="214" name="Google Shape;214;p7"/>
          <p:cNvGrpSpPr/>
          <p:nvPr/>
        </p:nvGrpSpPr>
        <p:grpSpPr>
          <a:xfrm>
            <a:off x="6160909" y="1137768"/>
            <a:ext cx="1774633" cy="1081255"/>
            <a:chOff x="6787975" y="3429000"/>
            <a:chExt cx="1774633" cy="1081255"/>
          </a:xfrm>
        </p:grpSpPr>
        <p:pic>
          <p:nvPicPr>
            <p:cNvPr id="215" name="Google Shape;215;p7"/>
            <p:cNvPicPr preferRelativeResize="0"/>
            <p:nvPr/>
          </p:nvPicPr>
          <p:blipFill rotWithShape="1">
            <a:blip r:embed="rId6">
              <a:alphaModFix/>
            </a:blip>
            <a:srcRect l="19724" t="28738" r="27542" b="39248"/>
            <a:stretch/>
          </p:blipFill>
          <p:spPr>
            <a:xfrm>
              <a:off x="6787975" y="3429000"/>
              <a:ext cx="1774633" cy="1081255"/>
            </a:xfrm>
            <a:prstGeom prst="rect">
              <a:avLst/>
            </a:prstGeom>
            <a:noFill/>
            <a:ln>
              <a:noFill/>
            </a:ln>
          </p:spPr>
        </p:pic>
        <p:sp>
          <p:nvSpPr>
            <p:cNvPr id="216" name="Google Shape;216;p7"/>
            <p:cNvSpPr txBox="1"/>
            <p:nvPr/>
          </p:nvSpPr>
          <p:spPr>
            <a:xfrm>
              <a:off x="7315200" y="3677239"/>
              <a:ext cx="875112"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Times New Roman" pitchFamily="18" charset="0"/>
                  <a:ea typeface="Arial Rounded"/>
                  <a:cs typeface="Times New Roman" pitchFamily="18" charset="0"/>
                  <a:sym typeface="Arial Rounded"/>
                </a:rPr>
                <a:t>nhà</a:t>
              </a:r>
              <a:endParaRPr sz="3200" b="1" i="0" u="none" strike="noStrike" cap="none">
                <a:solidFill>
                  <a:srgbClr val="002060"/>
                </a:solidFill>
                <a:latin typeface="Times New Roman" pitchFamily="18" charset="0"/>
                <a:ea typeface="Arial Rounded"/>
                <a:cs typeface="Times New Roman" pitchFamily="18" charset="0"/>
                <a:sym typeface="Arial Rounded"/>
              </a:endParaRPr>
            </a:p>
          </p:txBody>
        </p:sp>
      </p:grpSp>
      <p:grpSp>
        <p:nvGrpSpPr>
          <p:cNvPr id="217" name="Google Shape;217;p7"/>
          <p:cNvGrpSpPr/>
          <p:nvPr/>
        </p:nvGrpSpPr>
        <p:grpSpPr>
          <a:xfrm rot="317015">
            <a:off x="8348735" y="5023994"/>
            <a:ext cx="2438400" cy="1270535"/>
            <a:chOff x="4876800" y="2021305"/>
            <a:chExt cx="2438400" cy="1270535"/>
          </a:xfrm>
        </p:grpSpPr>
        <p:pic>
          <p:nvPicPr>
            <p:cNvPr id="218" name="Google Shape;218;p7"/>
            <p:cNvPicPr preferRelativeResize="0"/>
            <p:nvPr/>
          </p:nvPicPr>
          <p:blipFill rotWithShape="1">
            <a:blip r:embed="rId8">
              <a:alphaModFix/>
            </a:blip>
            <a:srcRect t="24118" b="23777"/>
            <a:stretch/>
          </p:blipFill>
          <p:spPr>
            <a:xfrm>
              <a:off x="4876800" y="2021305"/>
              <a:ext cx="2438400" cy="1270535"/>
            </a:xfrm>
            <a:prstGeom prst="rect">
              <a:avLst/>
            </a:prstGeom>
            <a:noFill/>
            <a:ln>
              <a:noFill/>
            </a:ln>
          </p:spPr>
        </p:pic>
        <p:sp>
          <p:nvSpPr>
            <p:cNvPr id="219" name="Google Shape;219;p7"/>
            <p:cNvSpPr txBox="1"/>
            <p:nvPr/>
          </p:nvSpPr>
          <p:spPr>
            <a:xfrm rot="-317015">
              <a:off x="5693971" y="2359326"/>
              <a:ext cx="909123"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i="0" u="none" strike="noStrike" cap="none">
                  <a:solidFill>
                    <a:schemeClr val="lt1"/>
                  </a:solidFill>
                  <a:latin typeface="Times New Roman" pitchFamily="18" charset="0"/>
                  <a:ea typeface="Arial Rounded"/>
                  <a:cs typeface="Times New Roman" pitchFamily="18" charset="0"/>
                  <a:sym typeface="Arial Rounded"/>
                </a:rPr>
                <a:t>nói</a:t>
              </a:r>
              <a:endParaRPr sz="3200" b="1" i="0" u="none" strike="noStrike" cap="none">
                <a:solidFill>
                  <a:schemeClr val="lt1"/>
                </a:solidFill>
                <a:latin typeface="Times New Roman" pitchFamily="18" charset="0"/>
                <a:ea typeface="Arial Rounded"/>
                <a:cs typeface="Times New Roman" pitchFamily="18" charset="0"/>
                <a:sym typeface="Arial Rounded"/>
              </a:endParaRPr>
            </a:p>
          </p:txBody>
        </p:sp>
      </p:grpSp>
      <p:grpSp>
        <p:nvGrpSpPr>
          <p:cNvPr id="220" name="Google Shape;220;p7"/>
          <p:cNvGrpSpPr/>
          <p:nvPr/>
        </p:nvGrpSpPr>
        <p:grpSpPr>
          <a:xfrm rot="193088">
            <a:off x="8096247" y="1048370"/>
            <a:ext cx="2483835" cy="1360079"/>
            <a:chOff x="4854082" y="1976533"/>
            <a:chExt cx="2483835" cy="1360079"/>
          </a:xfrm>
        </p:grpSpPr>
        <p:pic>
          <p:nvPicPr>
            <p:cNvPr id="221" name="Google Shape;221;p7"/>
            <p:cNvPicPr preferRelativeResize="0"/>
            <p:nvPr/>
          </p:nvPicPr>
          <p:blipFill rotWithShape="1">
            <a:blip r:embed="rId8">
              <a:alphaModFix/>
            </a:blip>
            <a:srcRect t="24118" b="23777"/>
            <a:stretch/>
          </p:blipFill>
          <p:spPr>
            <a:xfrm rot="127503">
              <a:off x="4876800" y="2021305"/>
              <a:ext cx="2438400" cy="1270535"/>
            </a:xfrm>
            <a:prstGeom prst="rect">
              <a:avLst/>
            </a:prstGeom>
            <a:noFill/>
            <a:ln>
              <a:noFill/>
            </a:ln>
          </p:spPr>
        </p:pic>
        <p:sp>
          <p:nvSpPr>
            <p:cNvPr id="222" name="Google Shape;222;p7"/>
            <p:cNvSpPr txBox="1"/>
            <p:nvPr/>
          </p:nvSpPr>
          <p:spPr>
            <a:xfrm rot="-193088">
              <a:off x="5609318" y="2067655"/>
              <a:ext cx="909123"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Times New Roman" pitchFamily="18" charset="0"/>
                  <a:ea typeface="Arial Rounded"/>
                  <a:cs typeface="Times New Roman" pitchFamily="18" charset="0"/>
                  <a:sym typeface="Arial Rounded"/>
                </a:rPr>
                <a:t>bó đũa</a:t>
              </a:r>
              <a:endParaRPr sz="3200" b="1" i="0" u="none" strike="noStrike" cap="none">
                <a:solidFill>
                  <a:schemeClr val="lt1"/>
                </a:solidFill>
                <a:latin typeface="Times New Roman" pitchFamily="18" charset="0"/>
                <a:ea typeface="Arial Rounded"/>
                <a:cs typeface="Times New Roman" pitchFamily="18" charset="0"/>
                <a:sym typeface="Arial Rounde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par>
                                <p:cTn id="8" presetID="10" presetClass="entr" presetSubtype="0" fill="hold" nodeType="withEffect">
                                  <p:stCondLst>
                                    <p:cond delay="0"/>
                                  </p:stCondLst>
                                  <p:childTnLst>
                                    <p:set>
                                      <p:cBhvr>
                                        <p:cTn id="9" dur="1" fill="hold">
                                          <p:stCondLst>
                                            <p:cond delay="0"/>
                                          </p:stCondLst>
                                        </p:cTn>
                                        <p:tgtEl>
                                          <p:spTgt spid="214"/>
                                        </p:tgtEl>
                                        <p:attrNameLst>
                                          <p:attrName>style.visibility</p:attrName>
                                        </p:attrNameLst>
                                      </p:cBhvr>
                                      <p:to>
                                        <p:strVal val="visible"/>
                                      </p:to>
                                    </p:set>
                                    <p:animEffect transition="in" filter="fade">
                                      <p:cBhvr>
                                        <p:cTn id="10" dur="500"/>
                                        <p:tgtEl>
                                          <p:spTgt spid="214"/>
                                        </p:tgtEl>
                                      </p:cBhvr>
                                    </p:animEffect>
                                  </p:childTnLst>
                                </p:cTn>
                              </p:par>
                              <p:par>
                                <p:cTn id="11" presetID="10" presetClass="entr" presetSubtype="0" fill="hold" nodeType="withEffect">
                                  <p:stCondLst>
                                    <p:cond delay="0"/>
                                  </p:stCondLst>
                                  <p:childTnLst>
                                    <p:set>
                                      <p:cBhvr>
                                        <p:cTn id="12" dur="1" fill="hold">
                                          <p:stCondLst>
                                            <p:cond delay="0"/>
                                          </p:stCondLst>
                                        </p:cTn>
                                        <p:tgtEl>
                                          <p:spTgt spid="220"/>
                                        </p:tgtEl>
                                        <p:attrNameLst>
                                          <p:attrName>style.visibility</p:attrName>
                                        </p:attrNameLst>
                                      </p:cBhvr>
                                      <p:to>
                                        <p:strVal val="visible"/>
                                      </p:to>
                                    </p:set>
                                    <p:animEffect transition="in" filter="fade">
                                      <p:cBhvr>
                                        <p:cTn id="13" dur="500"/>
                                        <p:tgtEl>
                                          <p:spTgt spid="2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8"/>
                                        </p:tgtEl>
                                        <p:attrNameLst>
                                          <p:attrName>style.visibility</p:attrName>
                                        </p:attrNameLst>
                                      </p:cBhvr>
                                      <p:to>
                                        <p:strVal val="visible"/>
                                      </p:to>
                                    </p:set>
                                    <p:animEffect transition="in" filter="fade">
                                      <p:cBhvr>
                                        <p:cTn id="18" dur="500"/>
                                        <p:tgtEl>
                                          <p:spTgt spid="208"/>
                                        </p:tgtEl>
                                      </p:cBhvr>
                                    </p:animEffect>
                                  </p:childTnLst>
                                </p:cTn>
                              </p:par>
                              <p:par>
                                <p:cTn id="19" presetID="10" presetClass="entr" presetSubtype="0"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Effect transition="in" filter="fade">
                                      <p:cBhvr>
                                        <p:cTn id="21" dur="500"/>
                                        <p:tgtEl>
                                          <p:spTgt spid="202"/>
                                        </p:tgtEl>
                                      </p:cBhvr>
                                    </p:animEffect>
                                  </p:childTnLst>
                                </p:cTn>
                              </p:par>
                              <p:par>
                                <p:cTn id="22" presetID="10" presetClass="entr" presetSubtype="0" fill="hold" nodeType="withEffect">
                                  <p:stCondLst>
                                    <p:cond delay="0"/>
                                  </p:stCondLst>
                                  <p:childTnLst>
                                    <p:set>
                                      <p:cBhvr>
                                        <p:cTn id="23" dur="1" fill="hold">
                                          <p:stCondLst>
                                            <p:cond delay="0"/>
                                          </p:stCondLst>
                                        </p:cTn>
                                        <p:tgtEl>
                                          <p:spTgt spid="205"/>
                                        </p:tgtEl>
                                        <p:attrNameLst>
                                          <p:attrName>style.visibility</p:attrName>
                                        </p:attrNameLst>
                                      </p:cBhvr>
                                      <p:to>
                                        <p:strVal val="visible"/>
                                      </p:to>
                                    </p:set>
                                    <p:animEffect transition="in" filter="fade">
                                      <p:cBhvr>
                                        <p:cTn id="24" dur="500"/>
                                        <p:tgtEl>
                                          <p:spTgt spid="205"/>
                                        </p:tgtEl>
                                      </p:cBhvr>
                                    </p:animEffect>
                                  </p:childTnLst>
                                </p:cTn>
                              </p:par>
                              <p:par>
                                <p:cTn id="25" presetID="10" presetClass="entr" presetSubtype="0" fill="hold" nodeType="withEffect">
                                  <p:stCondLst>
                                    <p:cond delay="0"/>
                                  </p:stCondLst>
                                  <p:childTnLst>
                                    <p:set>
                                      <p:cBhvr>
                                        <p:cTn id="26" dur="1" fill="hold">
                                          <p:stCondLst>
                                            <p:cond delay="0"/>
                                          </p:stCondLst>
                                        </p:cTn>
                                        <p:tgtEl>
                                          <p:spTgt spid="217"/>
                                        </p:tgtEl>
                                        <p:attrNameLst>
                                          <p:attrName>style.visibility</p:attrName>
                                        </p:attrNameLst>
                                      </p:cBhvr>
                                      <p:to>
                                        <p:strVal val="visible"/>
                                      </p:to>
                                    </p:set>
                                    <p:animEffect transition="in" filter="fade">
                                      <p:cBhvr>
                                        <p:cTn id="27"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928</Words>
  <Application>Microsoft Office PowerPoint</Application>
  <PresentationFormat>Custom</PresentationFormat>
  <Paragraphs>93</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HuyenTT</dc:creator>
  <cp:lastModifiedBy>Windows 7</cp:lastModifiedBy>
  <cp:revision>1</cp:revision>
  <dcterms:created xsi:type="dcterms:W3CDTF">2019-11-27T07:37:57Z</dcterms:created>
  <dcterms:modified xsi:type="dcterms:W3CDTF">2022-10-29T08:16:48Z</dcterms:modified>
</cp:coreProperties>
</file>