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319" r:id="rId2"/>
    <p:sldId id="335" r:id="rId3"/>
    <p:sldId id="328" r:id="rId4"/>
    <p:sldId id="331" r:id="rId5"/>
    <p:sldId id="332" r:id="rId6"/>
    <p:sldId id="333" r:id="rId7"/>
    <p:sldId id="334" r:id="rId8"/>
    <p:sldId id="329" r:id="rId9"/>
    <p:sldId id="330" r:id="rId10"/>
    <p:sldId id="257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-7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5 - 6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1468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8939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238" y="1030147"/>
            <a:ext cx="103310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cap="all" dirty="0" smtClean="0">
                <a:latin typeface="+mj-lt"/>
              </a:rPr>
              <a:t>YÊU CẦU CẦN ĐẠT</a:t>
            </a:r>
            <a:endParaRPr lang="vi-VN" sz="2400" dirty="0" smtClean="0">
              <a:latin typeface="+mj-lt"/>
            </a:endParaRPr>
          </a:p>
          <a:p>
            <a:r>
              <a:rPr lang="vi-VN" sz="2400" b="1" i="1" dirty="0" smtClean="0">
                <a:latin typeface="+mj-lt"/>
              </a:rPr>
              <a:t>1. Học sinh thực hiện được: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- Đọc đúng rõ ràng các đoạn (bài) tập đọc đã học trong 8 tuần đầu. Hiểu ND chính của từng đoạn, nội dung của cả bài; trả lời được câu hỏi về nội dung bài tập đọc. Thuộc khoảng 2 đoạn (hoặc bài) thơ đã học.</a:t>
            </a:r>
          </a:p>
          <a:p>
            <a:r>
              <a:rPr lang="vi-VN" sz="2400" b="1" i="1" dirty="0" smtClean="0">
                <a:latin typeface="+mj-lt"/>
              </a:rPr>
              <a:t>2. Học sinh vận dụng được: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-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Phát triển năng lực ngôn ngữ.</a:t>
            </a:r>
          </a:p>
          <a:p>
            <a:r>
              <a:rPr lang="vi-VN" sz="2400" dirty="0" smtClean="0">
                <a:latin typeface="+mj-lt"/>
              </a:rPr>
              <a:t>- Rèn luyện tinh thần hợp tác trong làm việc nhóm. </a:t>
            </a:r>
          </a:p>
          <a:p>
            <a:r>
              <a:rPr lang="vi-VN" sz="2400" b="1" i="1" dirty="0" smtClean="0">
                <a:latin typeface="+mj-lt"/>
              </a:rPr>
              <a:t>3. Học sinh hình thành: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- Yêu nước, chăm chỉ, trách nhiệm, nhân ái. Bồi dưỡng tình yêu đối với bạn bè, gia đình, thầy cô và tình yêu đối với sách.</a:t>
            </a:r>
          </a:p>
          <a:p>
            <a:r>
              <a:rPr lang="vi-VN" sz="2400" dirty="0" smtClean="0">
                <a:latin typeface="+mj-lt"/>
              </a:rPr>
              <a:t>- HS có thái độ chăm chú, hứng thú với bài học.      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7626F18-DBC6-495F-8D20-AAA4C55754F5}"/>
              </a:ext>
            </a:extLst>
          </p:cNvPr>
          <p:cNvSpPr txBox="1"/>
          <p:nvPr/>
        </p:nvSpPr>
        <p:spPr>
          <a:xfrm>
            <a:off x="1009000" y="353531"/>
            <a:ext cx="889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huống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2CA57E7-ADE3-4537-A1C9-A6AACE13CFFB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C6087C14-3BEF-4DE5-9BCD-2417D6C20874}"/>
              </a:ext>
            </a:extLst>
          </p:cNvPr>
          <p:cNvSpPr txBox="1"/>
          <p:nvPr/>
        </p:nvSpPr>
        <p:spPr>
          <a:xfrm>
            <a:off x="3252329" y="2746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xmlns="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97FF28C2-F2FA-41AB-B948-3C78A316C98E}"/>
              </a:ext>
            </a:extLst>
          </p:cNvPr>
          <p:cNvSpPr txBox="1"/>
          <p:nvPr/>
        </p:nvSpPr>
        <p:spPr>
          <a:xfrm>
            <a:off x="4014329" y="162214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xmlns="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xmlns="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FF458A46-14C2-4DDA-AF8D-8D48E09E0FD6}"/>
              </a:ext>
            </a:extLst>
          </p:cNvPr>
          <p:cNvSpPr txBox="1"/>
          <p:nvPr/>
        </p:nvSpPr>
        <p:spPr>
          <a:xfrm>
            <a:off x="2079352" y="20303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E32B7C1-1AF5-40DE-9931-F95632B49D28}"/>
              </a:ext>
            </a:extLst>
          </p:cNvPr>
          <p:cNvGrpSpPr/>
          <p:nvPr/>
        </p:nvGrpSpPr>
        <p:grpSpPr>
          <a:xfrm rot="678323">
            <a:off x="7425933" y="624043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xmlns="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xmlns="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4EDCC737-A348-4878-AB19-C9E954AEB0C9}"/>
              </a:ext>
            </a:extLst>
          </p:cNvPr>
          <p:cNvSpPr txBox="1"/>
          <p:nvPr/>
        </p:nvSpPr>
        <p:spPr>
          <a:xfrm>
            <a:off x="3863900" y="21719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xmlns="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xmlns="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507D75AD-5B29-4D0C-A1D1-CBBEFCAF0E14}"/>
              </a:ext>
            </a:extLst>
          </p:cNvPr>
          <p:cNvSpPr txBox="1"/>
          <p:nvPr/>
        </p:nvSpPr>
        <p:spPr>
          <a:xfrm>
            <a:off x="1009000" y="353531"/>
            <a:ext cx="775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B?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F4DD4EB-A3FB-45E0-A3AB-C9CB6D8076E9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7A2DA550-7415-4A97-A2CD-2F0B04012061}"/>
              </a:ext>
            </a:extLst>
          </p:cNvPr>
          <p:cNvSpPr txBox="1"/>
          <p:nvPr/>
        </p:nvSpPr>
        <p:spPr>
          <a:xfrm>
            <a:off x="8759952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E2A6A9D-3E50-45B6-B2C4-6ABBDE974715}"/>
              </a:ext>
            </a:extLst>
          </p:cNvPr>
          <p:cNvSpPr/>
          <p:nvPr/>
        </p:nvSpPr>
        <p:spPr>
          <a:xfrm>
            <a:off x="7821038" y="1944146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5D4A052-0350-4A43-8AD9-75F970342C0B}"/>
              </a:ext>
            </a:extLst>
          </p:cNvPr>
          <p:cNvSpPr/>
          <p:nvPr/>
        </p:nvSpPr>
        <p:spPr>
          <a:xfrm>
            <a:off x="7821038" y="4754880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BEF4FDA-8060-4A80-9AF5-819B83B731C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908580" y="24168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9BFD40A-24C2-4EA6-B14A-142BFDDD0218}"/>
              </a:ext>
            </a:extLst>
          </p:cNvPr>
          <p:cNvCxnSpPr/>
          <p:nvPr/>
        </p:nvCxnSpPr>
        <p:spPr>
          <a:xfrm>
            <a:off x="5997480" y="52616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C1C95F4F-73E2-49F3-9C3C-BEE6F6C11258}"/>
              </a:ext>
            </a:extLst>
          </p:cNvPr>
          <p:cNvSpPr txBox="1"/>
          <p:nvPr/>
        </p:nvSpPr>
        <p:spPr>
          <a:xfrm>
            <a:off x="403942" y="365104"/>
            <a:ext cx="1207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1B8C3DD-CDEC-45E5-B0FF-956762F62C73}"/>
              </a:ext>
            </a:extLst>
          </p:cNvPr>
          <p:cNvSpPr/>
          <p:nvPr/>
        </p:nvSpPr>
        <p:spPr>
          <a:xfrm>
            <a:off x="168809" y="138367"/>
            <a:ext cx="1067424" cy="1015102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5B5CCE54-7720-42C3-86F9-A5BE9D62C09D}"/>
              </a:ext>
            </a:extLst>
          </p:cNvPr>
          <p:cNvSpPr txBox="1"/>
          <p:nvPr/>
        </p:nvSpPr>
        <p:spPr>
          <a:xfrm>
            <a:off x="4323241" y="938305"/>
            <a:ext cx="37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endParaRPr lang="zh-CN" altLang="en-US" sz="3200" b="1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B682245D-8A62-4837-B850-3E7DEC1632E4}"/>
              </a:ext>
            </a:extLst>
          </p:cNvPr>
          <p:cNvSpPr txBox="1"/>
          <p:nvPr/>
        </p:nvSpPr>
        <p:spPr>
          <a:xfrm>
            <a:off x="444032" y="1368633"/>
            <a:ext cx="11281121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nọ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mốn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endParaRPr lang="en-US" altLang="zh-CN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Quay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Sao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endParaRPr lang="en-US" altLang="zh-CN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												(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tầm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C8381E-A161-4C88-AED9-CD45018EC2A8}"/>
              </a:ext>
            </a:extLst>
          </p:cNvPr>
          <p:cNvSpPr/>
          <p:nvPr/>
        </p:nvSpPr>
        <p:spPr>
          <a:xfrm>
            <a:off x="5330218" y="2541048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3D185C-E52D-4C2A-AB86-489DBC4C0C65}"/>
              </a:ext>
            </a:extLst>
          </p:cNvPr>
          <p:cNvSpPr/>
          <p:nvPr/>
        </p:nvSpPr>
        <p:spPr>
          <a:xfrm>
            <a:off x="3511683" y="3733483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AFE9B1-8335-4F4A-B7EF-8123377486AF}"/>
              </a:ext>
            </a:extLst>
          </p:cNvPr>
          <p:cNvSpPr/>
          <p:nvPr/>
        </p:nvSpPr>
        <p:spPr>
          <a:xfrm>
            <a:off x="11320960" y="4227278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2AAAA6-DE50-4137-8A30-2BD2A9F37B4C}"/>
              </a:ext>
            </a:extLst>
          </p:cNvPr>
          <p:cNvSpPr/>
          <p:nvPr/>
        </p:nvSpPr>
        <p:spPr>
          <a:xfrm>
            <a:off x="6682763" y="5316034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9310F9-9F1A-4385-9B84-0D6651E37614}"/>
              </a:ext>
            </a:extLst>
          </p:cNvPr>
          <p:cNvSpPr/>
          <p:nvPr/>
        </p:nvSpPr>
        <p:spPr>
          <a:xfrm>
            <a:off x="10800967" y="5950792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190536-1A2F-4ECD-94EF-298D4494F342}"/>
              </a:ext>
            </a:extLst>
          </p:cNvPr>
          <p:cNvSpPr/>
          <p:nvPr/>
        </p:nvSpPr>
        <p:spPr>
          <a:xfrm>
            <a:off x="5358875" y="2573822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2C201-A650-433A-A4D1-FDEB26F6B2BB}"/>
              </a:ext>
            </a:extLst>
          </p:cNvPr>
          <p:cNvSpPr/>
          <p:nvPr/>
        </p:nvSpPr>
        <p:spPr>
          <a:xfrm>
            <a:off x="3486035" y="3448723"/>
            <a:ext cx="414670" cy="680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5251D3-D956-4634-AA33-8327DBED5E36}"/>
              </a:ext>
            </a:extLst>
          </p:cNvPr>
          <p:cNvSpPr/>
          <p:nvPr/>
        </p:nvSpPr>
        <p:spPr>
          <a:xfrm>
            <a:off x="11292885" y="4032011"/>
            <a:ext cx="414670" cy="6298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462824A-F05B-4E05-9142-B162EADACB60}"/>
              </a:ext>
            </a:extLst>
          </p:cNvPr>
          <p:cNvSpPr/>
          <p:nvPr/>
        </p:nvSpPr>
        <p:spPr>
          <a:xfrm>
            <a:off x="6683478" y="5338141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05B2D7-ECD3-4266-8501-D73F6731E5B6}"/>
              </a:ext>
            </a:extLst>
          </p:cNvPr>
          <p:cNvSpPr/>
          <p:nvPr/>
        </p:nvSpPr>
        <p:spPr>
          <a:xfrm>
            <a:off x="10762867" y="5716211"/>
            <a:ext cx="414670" cy="629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15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487</Words>
  <Application>Microsoft Office PowerPoint</Application>
  <PresentationFormat>Custom</PresentationFormat>
  <Paragraphs>68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7</cp:lastModifiedBy>
  <cp:revision>197</cp:revision>
  <dcterms:created xsi:type="dcterms:W3CDTF">2019-11-27T07:37:57Z</dcterms:created>
  <dcterms:modified xsi:type="dcterms:W3CDTF">2022-10-29T08:11:06Z</dcterms:modified>
</cp:coreProperties>
</file>