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308" r:id="rId3"/>
    <p:sldId id="282" r:id="rId4"/>
    <p:sldId id="307" r:id="rId5"/>
    <p:sldId id="304" r:id="rId6"/>
    <p:sldId id="303" r:id="rId7"/>
    <p:sldId id="284" r:id="rId8"/>
    <p:sldId id="286" r:id="rId9"/>
    <p:sldId id="287" r:id="rId10"/>
    <p:sldId id="288" r:id="rId11"/>
    <p:sldId id="289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-67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08815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8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804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Khi trang sách mở ra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3675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 rối đổi kẹo.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Thùy Dương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384" y="1084716"/>
            <a:ext cx="3370148" cy="52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0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 Box 1"/>
          <p:cNvSpPr txBox="1"/>
          <p:nvPr/>
        </p:nvSpPr>
        <p:spPr>
          <a:xfrm>
            <a:off x="2891090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Dao có mài mới sắc, người có học mới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152" y="234705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Hay học thì sang, hay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àm thì có.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5678" y="3032600"/>
            <a:ext cx="773003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ật từng trang, từng trang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Giấy trắng sờ mát rượi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Thơm tho mùi giấy mới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ắn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ót bàn tay xinh.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76506" y="1880651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31115" y="314674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705170" y="2472789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61109" y="4618988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31115" y="4605536"/>
            <a:ext cx="26604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3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7" grpId="0"/>
      <p:bldP spid="18" grpId="0"/>
      <p:bldP spid="19" grpId="0" animBg="1"/>
      <p:bldP spid="1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Chọn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 trong ngoặc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319" y="4723497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31138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(gắn/gắng):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743" y="2536294"/>
            <a:ext cx="393495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(nắn/nắng):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1922" y="3357389"/>
            <a:ext cx="3002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(vần/vầng):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921" y="4157690"/>
            <a:ext cx="33196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(vân/vâng):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1731898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bó, cố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sức.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0330" y="2536293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uốn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nót.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38939" y="3374086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thơ,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trăng,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trán.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6261" y="4157690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gỗ,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lời,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tay.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379800" y="2680116"/>
            <a:ext cx="75252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765793" y="1860422"/>
            <a:ext cx="78065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01877" y="1861772"/>
            <a:ext cx="938073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802540" y="1854084"/>
            <a:ext cx="938073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546449" y="2672328"/>
            <a:ext cx="91181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206137" y="3474082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271576" y="3490779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173997" y="4274383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91344" y="433090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702373" y="4292492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65793" y="349077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271576" y="2672328"/>
            <a:ext cx="76107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5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04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Nghe - viết 2 khổ thơ cuối trong bài thơ Khi trang sách mở ra. Biết viết hoa tên người.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Phân biệt l/n, các vần ăn/ăng, ân/âng.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Nghe viết đúng chính tả khi viết các văn bản khác.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Viết đúng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cỡ chữ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trình bày đẹp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Biết quý trọng thời gian, yêu lao động.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415" y="934255"/>
            <a:ext cx="10612055" cy="483206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1412" y="0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581" y="241413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 sách còn có lửa</a:t>
            </a:r>
          </a:p>
          <a:p>
            <a:pPr indent="463550"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 giấy chẳng cháy </a:t>
            </a:r>
            <a:r>
              <a:rPr lang="vi-V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</a:t>
            </a:r>
          </a:p>
          <a:p>
            <a:pPr indent="463550"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 sách có ao sâu</a:t>
            </a:r>
          </a:p>
          <a:p>
            <a:pPr indent="463550"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 giấy không hề </a:t>
            </a:r>
            <a:r>
              <a:rPr lang="vi-V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6646" y="241413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 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 không nói </a:t>
            </a:r>
            <a:r>
              <a:rPr lang="vi-V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 em nghe </a:t>
            </a:r>
            <a:r>
              <a:rPr lang="vi-V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 gì</a:t>
            </a:r>
          </a:p>
          <a:p>
            <a:pPr indent="463550"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Dạt dào nh</a:t>
            </a:r>
            <a:r>
              <a:rPr lang="vi-V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sóng võ</a:t>
            </a:r>
          </a:p>
          <a:p>
            <a:pPr indent="463550"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 chân trời </a:t>
            </a:r>
            <a:r>
              <a:rPr lang="vi-V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ang </a:t>
            </a:r>
            <a:r>
              <a:rPr lang="vi-V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51" y="4639512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477547" y="1388973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trang sách mở 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</p:spTree>
    <p:extLst>
      <p:ext uri="{BB962C8B-B14F-4D97-AF65-F5344CB8AC3E}">
        <p14:creationId xmlns:p14="http://schemas.microsoft.com/office/powerpoint/2010/main" xmlns="" val="1352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 sách, giấy, ướt, sóng vỗ,...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xmlns="" val="242807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75793" y="477448"/>
            <a:ext cx="3774841" cy="768270"/>
            <a:chOff x="693241" y="945059"/>
            <a:chExt cx="4147108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41471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9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6206" y="1148841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Ǉrang sá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jở ǟa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3684" y="466663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8297" y="2245221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Tǟang sá</a:t>
            </a:r>
            <a:r>
              <a:rPr lang="el-GR" sz="3400" b="1" dirty="0">
                <a:latin typeface="HP001 4 hàng" pitchFamily="34" charset="0"/>
              </a:rPr>
              <a:t>ε </a:t>
            </a:r>
            <a:r>
              <a:rPr lang="lt-LT" sz="3400" b="1" dirty="0">
                <a:latin typeface="HP001 4 hàng" pitchFamily="34" charset="0"/>
              </a:rPr>
              <a:t>cŜ có </a:t>
            </a:r>
            <a:r>
              <a:rPr lang="lt-LT" sz="3400" b="1" dirty="0" smtClean="0">
                <a:latin typeface="HP001 4 hàng" pitchFamily="34" charset="0"/>
              </a:rPr>
              <a:t>lửa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8297" y="426615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 smtClean="0">
                <a:latin typeface="HP001 4 hàng" pitchFamily="34" charset="0"/>
              </a:rPr>
              <a:t>Mà </a:t>
            </a:r>
            <a:r>
              <a:rPr lang="lt-LT" sz="3400" b="1" dirty="0">
                <a:latin typeface="HP001 4 hàng" pitchFamily="34" charset="0"/>
              </a:rPr>
              <a:t>giấy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Ǘˉ </a:t>
            </a:r>
            <a:r>
              <a:rPr lang="lt-LT" sz="3400" b="1" dirty="0" smtClean="0">
                <a:latin typeface="HP001 4 hàng" pitchFamily="34" charset="0"/>
              </a:rPr>
              <a:t>Ŕė.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8084" y="291300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 smtClean="0">
                <a:latin typeface="HP001 4 hàng" pitchFamily="34" charset="0"/>
              </a:rPr>
              <a:t>Mà </a:t>
            </a:r>
            <a:r>
              <a:rPr lang="lt-LT" sz="3400" b="1" dirty="0">
                <a:latin typeface="HP001 4 hàng" pitchFamily="34" charset="0"/>
              </a:rPr>
              <a:t>giấy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lt-LT" sz="3400" b="1" dirty="0">
                <a:latin typeface="HP001 4 hàng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lt-LT" sz="3400" b="1" dirty="0">
                <a:latin typeface="HP001 4 hàng" pitchFamily="34" charset="0"/>
              </a:rPr>
              <a:t>áy </a:t>
            </a:r>
            <a:r>
              <a:rPr lang="lt-LT" sz="3400" b="1" dirty="0" smtClean="0">
                <a:latin typeface="HP001 4 hàng" pitchFamily="34" charset="0"/>
              </a:rPr>
              <a:t>đâu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4617" y="358702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 smtClean="0">
                <a:latin typeface="HP001 4 hàng" pitchFamily="34" charset="0"/>
              </a:rPr>
              <a:t>Tǟang </a:t>
            </a:r>
            <a:r>
              <a:rPr lang="lt-LT" sz="3400" b="1" dirty="0">
                <a:latin typeface="HP001 4 hàng" pitchFamily="34" charset="0"/>
              </a:rPr>
              <a:t>sá</a:t>
            </a:r>
            <a:r>
              <a:rPr lang="el-GR" sz="3400" b="1" dirty="0">
                <a:latin typeface="HP001 4 hàng" pitchFamily="34" charset="0"/>
              </a:rPr>
              <a:t>ε </a:t>
            </a:r>
            <a:r>
              <a:rPr lang="lt-LT" sz="3400" b="1" dirty="0">
                <a:latin typeface="HP001 4 hàng" pitchFamily="34" charset="0"/>
              </a:rPr>
              <a:t>có ao </a:t>
            </a:r>
            <a:r>
              <a:rPr lang="lt-LT" sz="3400" b="1" dirty="0" smtClean="0">
                <a:latin typeface="HP001 4 hàng" pitchFamily="34" charset="0"/>
              </a:rPr>
              <a:t>sâu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0192" y="580429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MŎ </a:t>
            </a:r>
            <a:r>
              <a:rPr lang="vi-VN" sz="3400" b="1" dirty="0">
                <a:latin typeface="HP001 4 hàng" pitchFamily="34" charset="0"/>
              </a:rPr>
              <a:t>εân ǇrƟ đang </a:t>
            </a:r>
            <a:r>
              <a:rPr lang="vi-VN" sz="3400" b="1" dirty="0" smtClean="0">
                <a:latin typeface="HP001 4 hàng" pitchFamily="34" charset="0"/>
              </a:rPr>
              <a:t>đi.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1231" y="380156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Tǟang sáε δŪg wĀ </a:t>
            </a:r>
            <a:r>
              <a:rPr lang="vi-VN" sz="3400" b="1" dirty="0" smtClean="0">
                <a:latin typeface="HP001 4 hàng" pitchFamily="34" charset="0"/>
              </a:rPr>
              <a:t>đưϑ</a:t>
            </a:r>
            <a:endParaRPr lang="vi-VN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9160" y="4478682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Sao </a:t>
            </a:r>
            <a:r>
              <a:rPr lang="vi-VN" sz="3400" b="1" dirty="0">
                <a:latin typeface="HP001 4 hàng" pitchFamily="34" charset="0"/>
              </a:rPr>
              <a:t>em wΉ; đΗϛu </a:t>
            </a:r>
            <a:r>
              <a:rPr lang="vi-VN" sz="3400" b="1" dirty="0" smtClean="0">
                <a:latin typeface="HP001 4 hàng" pitchFamily="34" charset="0"/>
              </a:rPr>
              <a:t>gì</a:t>
            </a:r>
            <a:endParaRPr lang="vi-VN" sz="3400" b="1" dirty="0">
              <a:latin typeface="HP001 4 hàng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9160" y="513982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Dạt </a:t>
            </a:r>
            <a:r>
              <a:rPr lang="vi-VN" sz="3400" b="1" dirty="0">
                <a:latin typeface="HP001 4 hàng" pitchFamily="34" charset="0"/>
              </a:rPr>
              <a:t>dào ηư sŗg </a:t>
            </a:r>
            <a:r>
              <a:rPr lang="vi-VN" sz="3400" b="1" dirty="0" smtClean="0">
                <a:latin typeface="HP001 4 hàng" pitchFamily="34" charset="0"/>
              </a:rPr>
              <a:t>võ</a:t>
            </a:r>
            <a:endParaRPr lang="vi-VN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384" y="1050529"/>
            <a:ext cx="3614971" cy="5162805"/>
          </a:xfrm>
          <a:prstGeom prst="rect">
            <a:avLst/>
          </a:prstGeom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36689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Dế Mèn phiêu lưu kí.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 Hoài.</a:t>
            </a:r>
          </a:p>
          <a:p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682" y="1075535"/>
            <a:ext cx="3285105" cy="5017251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Góc sân và khoảng trời.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 Đăng Khoa.</a:t>
            </a:r>
          </a:p>
          <a:p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4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Quà sinh nhật.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 Thị Thanh Bình.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384" y="1124673"/>
            <a:ext cx="3341098" cy="5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639</Words>
  <Application>Microsoft Office PowerPoint</Application>
  <PresentationFormat>Custom</PresentationFormat>
  <Paragraphs>95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152</cp:revision>
  <dcterms:created xsi:type="dcterms:W3CDTF">2021-06-02T14:23:54Z</dcterms:created>
  <dcterms:modified xsi:type="dcterms:W3CDTF">2022-10-23T08:33:02Z</dcterms:modified>
</cp:coreProperties>
</file>