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72" r:id="rId3"/>
    <p:sldId id="261" r:id="rId4"/>
    <p:sldId id="263"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70" d="100"/>
          <a:sy n="70" d="100"/>
        </p:scale>
        <p:origin x="-34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xmlns="" id="{32BE6A57-6C0B-4A18-A1E6-77ABFCD09133}"/>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Google Shape;28;p3">
            <a:extLst>
              <a:ext uri="{FF2B5EF4-FFF2-40B4-BE49-F238E27FC236}">
                <a16:creationId xmlns:a16="http://schemas.microsoft.com/office/drawing/2014/main" xmlns=""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xmlns=""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xmlns="" id="{FECB7549-B6B1-4DE3-B268-C105DB5FD5A3}"/>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xmlns=""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xmlns="" id="{49766EE7-F566-4AFB-A6C3-194958EA4FF6}"/>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xmlns="" id="{E5D0FBA7-FDA5-4564-BA4F-CBB021929C5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xmlns="" id="{76E6E9AF-9A99-495C-8DF7-B3F9DCFDD1CC}"/>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xmlns="" id="{B23D142A-6CDA-4512-B313-CF47EA158C9D}"/>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xmlns=""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xmlns=""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xmlns=""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xmlns=""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xmlns=""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xmlns=""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xmlns=""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xmlns="" id="{E0B3CC3E-8E44-4CAA-BEA7-A57E477BE8B4}"/>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a:extLst>
              <a:ext uri="{FF2B5EF4-FFF2-40B4-BE49-F238E27FC236}">
                <a16:creationId xmlns:a16="http://schemas.microsoft.com/office/drawing/2014/main" xmlns=""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xmlns=""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xmlns=""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xmlns=""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xmlns=""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xmlns="" id="{1615A6E5-55AE-4AF3-8171-CF240090A2C9}"/>
              </a:ext>
            </a:extLst>
          </p:cNvPr>
          <p:cNvPicPr>
            <a:picLocks noChangeAspect="1"/>
          </p:cNvPicPr>
          <p:nvPr userDrawn="1"/>
        </p:nvPicPr>
        <p:blipFill>
          <a:blip r:embed="rId2" cstate="print"/>
          <a:stretch>
            <a:fillRect/>
          </a:stretch>
        </p:blipFill>
        <p:spPr>
          <a:xfrm>
            <a:off x="5415966" y="1482254"/>
            <a:ext cx="3929071" cy="3929071"/>
          </a:xfrm>
          <a:prstGeom prst="rect">
            <a:avLst/>
          </a:prstGeom>
        </p:spPr>
      </p:pic>
    </p:spTree>
    <p:extLst>
      <p:ext uri="{BB962C8B-B14F-4D97-AF65-F5344CB8AC3E}">
        <p14:creationId xmlns:p14="http://schemas.microsoft.com/office/powerpoint/2010/main" xmlns=""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xmlns=""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xmlns="" id="{26AF47D7-F8C3-4710-84DF-FDFCDEF0399D}"/>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Google Shape;28;p3">
            <a:extLst>
              <a:ext uri="{FF2B5EF4-FFF2-40B4-BE49-F238E27FC236}">
                <a16:creationId xmlns:a16="http://schemas.microsoft.com/office/drawing/2014/main" xmlns=""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xmlns="" id="{6410E087-DD10-4329-B726-BAB2B3B44F4D}"/>
              </a:ext>
            </a:extLst>
          </p:cNvPr>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Google Shape;28;p3">
            <a:extLst>
              <a:ext uri="{FF2B5EF4-FFF2-40B4-BE49-F238E27FC236}">
                <a16:creationId xmlns:a16="http://schemas.microsoft.com/office/drawing/2014/main" xmlns=""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xmlns=""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xmlns=""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xmlns=""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xmlns=""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xmlns=""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xmlns=""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xmlns=""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xmlns="" id="{0775BC22-8A81-4B68-82BE-E53C9B004DAF}"/>
              </a:ext>
            </a:extLst>
          </p:cNvPr>
          <p:cNvPicPr>
            <a:picLocks noChangeAspect="1" noChangeArrowheads="1"/>
          </p:cNvPicPr>
          <p:nvPr userDrawn="1"/>
        </p:nvPicPr>
        <p:blipFill rotWithShape="1">
          <a:blip r:embed="rId2" cstate="print">
            <a:clrChange>
              <a:clrFrom>
                <a:srgbClr val="FFEA8D"/>
              </a:clrFrom>
              <a:clrTo>
                <a:srgbClr val="FFEA8D">
                  <a:alpha val="0"/>
                </a:srgbClr>
              </a:clrTo>
            </a:clrChange>
            <a:extLst>
              <a:ext uri="{28A0092B-C50C-407E-A947-70E740481C1C}">
                <a14:useLocalDpi xmlns:a14="http://schemas.microsoft.com/office/drawing/2010/main" xmlns=""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xmlns=""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F293CC7-4AA3-4263-86BF-82B2BF7B45D0}"/>
              </a:ext>
            </a:extLst>
          </p:cNvPr>
          <p:cNvSpPr txBox="1"/>
          <p:nvPr/>
        </p:nvSpPr>
        <p:spPr>
          <a:xfrm>
            <a:off x="217714" y="0"/>
            <a:ext cx="1896673" cy="923330"/>
          </a:xfrm>
          <a:prstGeom prst="rect">
            <a:avLst/>
          </a:prstGeom>
          <a:noFill/>
        </p:spPr>
        <p:txBody>
          <a:bodyPr wrap="none" rtlCol="0">
            <a:spAutoFit/>
          </a:bodyPr>
          <a:lstStyle/>
          <a:p>
            <a:r>
              <a:rPr lang="vi-VN" sz="5400" dirty="0">
                <a:solidFill>
                  <a:schemeClr val="accent2"/>
                </a:solidFill>
                <a:latin typeface="Times New Roman" pitchFamily="18" charset="0"/>
                <a:cs typeface="Times New Roman" pitchFamily="18" charset="0"/>
              </a:rPr>
              <a:t>BÀI 5</a:t>
            </a:r>
          </a:p>
        </p:txBody>
      </p:sp>
      <p:sp>
        <p:nvSpPr>
          <p:cNvPr id="3" name="TextBox 2">
            <a:extLst>
              <a:ext uri="{FF2B5EF4-FFF2-40B4-BE49-F238E27FC236}">
                <a16:creationId xmlns:a16="http://schemas.microsoft.com/office/drawing/2014/main" xmlns="" id="{2E5910A4-4648-45A7-A1E5-287DDCC00F12}"/>
              </a:ext>
            </a:extLst>
          </p:cNvPr>
          <p:cNvSpPr txBox="1"/>
          <p:nvPr/>
        </p:nvSpPr>
        <p:spPr>
          <a:xfrm>
            <a:off x="58057" y="2046515"/>
            <a:ext cx="4789714" cy="3139321"/>
          </a:xfrm>
          <a:prstGeom prst="rect">
            <a:avLst/>
          </a:prstGeom>
          <a:noFill/>
        </p:spPr>
        <p:txBody>
          <a:bodyPr wrap="square" rtlCol="0">
            <a:spAutoFit/>
          </a:bodyPr>
          <a:lstStyle/>
          <a:p>
            <a:pPr algn="ctr"/>
            <a:r>
              <a:rPr lang="vi-VN" sz="6600" dirty="0">
                <a:solidFill>
                  <a:srgbClr val="002060"/>
                </a:solidFill>
                <a:latin typeface="Times New Roman" pitchFamily="18" charset="0"/>
                <a:cs typeface="Times New Roman" pitchFamily="18" charset="0"/>
              </a:rPr>
              <a:t>QUÝ TRỌNG THỜI GIAN</a:t>
            </a:r>
          </a:p>
        </p:txBody>
      </p:sp>
    </p:spTree>
    <p:extLst>
      <p:ext uri="{BB962C8B-B14F-4D97-AF65-F5344CB8AC3E}">
        <p14:creationId xmlns:p14="http://schemas.microsoft.com/office/powerpoint/2010/main" xmlns=""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Đưa ra lời khuyên cho bạn</a:t>
            </a:r>
          </a:p>
        </p:txBody>
      </p:sp>
      <p:sp>
        <p:nvSpPr>
          <p:cNvPr id="25" name="Diamond 24">
            <a:extLst>
              <a:ext uri="{FF2B5EF4-FFF2-40B4-BE49-F238E27FC236}">
                <a16:creationId xmlns:a16="http://schemas.microsoft.com/office/drawing/2014/main" xmlns=""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2</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Mai chưa biết nên làm thế nào để không bỏ sót các công việc mẹ giao.</a:t>
            </a:r>
          </a:p>
        </p:txBody>
      </p:sp>
      <p:grpSp>
        <p:nvGrpSpPr>
          <p:cNvPr id="30" name="Group 29">
            <a:extLst>
              <a:ext uri="{FF2B5EF4-FFF2-40B4-BE49-F238E27FC236}">
                <a16:creationId xmlns:a16="http://schemas.microsoft.com/office/drawing/2014/main" xmlns=""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latin typeface="Times New Roman" pitchFamily="18" charset="0"/>
                  <a:cs typeface="Times New Roman" pitchFamily="18" charset="0"/>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xmlns="" id="{AD63AC11-40BB-4612-9E49-20A411C3A7DF}"/>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xmlns="" id="{012DF8ED-A35F-455C-8E15-01CA52522B7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Đưa ra lời khuyên cho bạn</a:t>
            </a:r>
          </a:p>
        </p:txBody>
      </p:sp>
      <p:sp>
        <p:nvSpPr>
          <p:cNvPr id="25" name="Diamond 24">
            <a:extLst>
              <a:ext uri="{FF2B5EF4-FFF2-40B4-BE49-F238E27FC236}">
                <a16:creationId xmlns:a16="http://schemas.microsoft.com/office/drawing/2014/main" xmlns=""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2</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xmlns=""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latin typeface="Times New Roman" pitchFamily="18" charset="0"/>
                  <a:cs typeface="Times New Roman" pitchFamily="18" charset="0"/>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xmlns="" id="{ADF9D5B3-D703-4BD2-8C60-CF14AD848C41}"/>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xmlns="" id="{6BFD432F-E89C-45D2-A907-8B5B1431DE43}"/>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28A1BE0-E469-4869-8417-DE9B9EC6F2B4}"/>
              </a:ext>
            </a:extLst>
          </p:cNvPr>
          <p:cNvGrpSpPr/>
          <p:nvPr/>
        </p:nvGrpSpPr>
        <p:grpSpPr>
          <a:xfrm>
            <a:off x="537988" y="406680"/>
            <a:ext cx="2780653" cy="1274454"/>
            <a:chOff x="479771" y="4186500"/>
            <a:chExt cx="2780653" cy="1274454"/>
          </a:xfrm>
        </p:grpSpPr>
        <p:pic>
          <p:nvPicPr>
            <p:cNvPr id="3" name="Picture 2">
              <a:extLst>
                <a:ext uri="{FF2B5EF4-FFF2-40B4-BE49-F238E27FC236}">
                  <a16:creationId xmlns:a16="http://schemas.microsoft.com/office/drawing/2014/main" xmlns="" id="{8A137115-0E6C-4EB8-9AFF-E91DFB9C91F7}"/>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xmlns="" id="{99733AAB-E5E3-46A1-9F4E-0452DF37F2DF}"/>
                </a:ext>
              </a:extLst>
            </p:cNvPr>
            <p:cNvSpPr txBox="1"/>
            <p:nvPr/>
          </p:nvSpPr>
          <p:spPr>
            <a:xfrm>
              <a:off x="1148949" y="4550361"/>
              <a:ext cx="2111475" cy="523220"/>
            </a:xfrm>
            <a:prstGeom prst="rect">
              <a:avLst/>
            </a:prstGeom>
            <a:noFill/>
          </p:spPr>
          <p:txBody>
            <a:bodyPr wrap="none" rtlCol="0">
              <a:spAutoFit/>
            </a:bodyPr>
            <a:lstStyle/>
            <a:p>
              <a:r>
                <a:rPr lang="vi-VN" sz="2800" b="1" dirty="0">
                  <a:solidFill>
                    <a:schemeClr val="accent2"/>
                  </a:solidFill>
                  <a:latin typeface="Times New Roman" pitchFamily="18" charset="0"/>
                  <a:cs typeface="Times New Roman" pitchFamily="18" charset="0"/>
                </a:rPr>
                <a:t>VẬN DỤNG</a:t>
              </a:r>
            </a:p>
          </p:txBody>
        </p:sp>
      </p:grpSp>
      <p:sp>
        <p:nvSpPr>
          <p:cNvPr id="5" name="TextBox 4">
            <a:extLst>
              <a:ext uri="{FF2B5EF4-FFF2-40B4-BE49-F238E27FC236}">
                <a16:creationId xmlns:a16="http://schemas.microsoft.com/office/drawing/2014/main" xmlns=""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latin typeface="Times New Roman" pitchFamily="18" charset="0"/>
                <a:cs typeface="Times New Roman" pitchFamily="18" charset="0"/>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latin typeface="Times New Roman" pitchFamily="18" charset="0"/>
                <a:cs typeface="Times New Roman" pitchFamily="18" charset="0"/>
              </a:rPr>
              <a:t>Lập và thực hiện thời gian biểu cho hoạt động trong một tuần theo mẫu sau:</a:t>
            </a:r>
          </a:p>
        </p:txBody>
      </p:sp>
      <p:pic>
        <p:nvPicPr>
          <p:cNvPr id="6" name="Picture 5">
            <a:extLst>
              <a:ext uri="{FF2B5EF4-FFF2-40B4-BE49-F238E27FC236}">
                <a16:creationId xmlns:a16="http://schemas.microsoft.com/office/drawing/2014/main" xmlns="" id="{43D53566-7C6B-40D9-8F3F-665E2FA3CC85}"/>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xmlns="" id="{FC4BBC8F-B49D-48DC-9079-C25A6272869F}"/>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a:extLst>
              <a:ext uri="{FF2B5EF4-FFF2-40B4-BE49-F238E27FC236}">
                <a16:creationId xmlns:a16="http://schemas.microsoft.com/office/drawing/2014/main" xmlns=""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xmlns="" id="{682AD726-8E98-4F61-8AFC-E3D87AC9882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D184A708-FDDF-44B3-9D1D-27129B274B5D}"/>
                </a:ext>
              </a:extLst>
            </p:cNvPr>
            <p:cNvSpPr txBox="1"/>
            <p:nvPr/>
          </p:nvSpPr>
          <p:spPr>
            <a:xfrm rot="20953649">
              <a:off x="1142436" y="2600933"/>
              <a:ext cx="3114955" cy="523220"/>
            </a:xfrm>
            <a:prstGeom prst="rect">
              <a:avLst/>
            </a:prstGeom>
            <a:noFill/>
          </p:spPr>
          <p:txBody>
            <a:bodyPr wrap="none" rtlCol="0">
              <a:spAutoFit/>
            </a:bodyPr>
            <a:lstStyle/>
            <a:p>
              <a:r>
                <a:rPr lang="vi-VN" sz="2800" b="1">
                  <a:ln>
                    <a:solidFill>
                      <a:srgbClr val="0070C0"/>
                    </a:solidFill>
                  </a:ln>
                  <a:solidFill>
                    <a:schemeClr val="accent2"/>
                  </a:solidFill>
                  <a:latin typeface="Times New Roman" pitchFamily="18" charset="0"/>
                  <a:cs typeface="Times New Roman" pitchFamily="18" charset="0"/>
                </a:rPr>
                <a:t>THỜI GIAN BIỂU</a:t>
              </a:r>
              <a:endParaRPr lang="vi-VN" sz="2800" b="1" dirty="0">
                <a:ln>
                  <a:solidFill>
                    <a:srgbClr val="0070C0"/>
                  </a:solidFill>
                </a:ln>
                <a:solidFill>
                  <a:schemeClr val="accent2"/>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1BD35EA-6052-4071-8464-AA0C672497FF}"/>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xmlns="" id="{22EA5111-4BB0-451D-B093-72EC1A40CB0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343" y="783771"/>
            <a:ext cx="10890228" cy="5109091"/>
          </a:xfrm>
          <a:prstGeom prst="rect">
            <a:avLst/>
          </a:prstGeom>
          <a:noFill/>
        </p:spPr>
        <p:txBody>
          <a:bodyPr wrap="square" rtlCol="0">
            <a:spAutoFit/>
          </a:bodyPr>
          <a:lstStyle/>
          <a:p>
            <a:pPr algn="ctr"/>
            <a:r>
              <a:rPr lang="en-US" sz="2800" b="1" dirty="0" smtClean="0">
                <a:solidFill>
                  <a:schemeClr val="bg2"/>
                </a:solidFill>
                <a:latin typeface="Times New Roman" pitchFamily="18" charset="0"/>
                <a:cs typeface="Times New Roman" pitchFamily="18" charset="0"/>
              </a:rPr>
              <a:t>YÊU CẦU CẦN ĐẠT</a:t>
            </a:r>
            <a:endParaRPr lang="vi-VN" sz="2800" dirty="0" smtClean="0">
              <a:solidFill>
                <a:schemeClr val="bg2"/>
              </a:solidFill>
              <a:latin typeface="Times New Roman" pitchFamily="18" charset="0"/>
              <a:cs typeface="Times New Roman" pitchFamily="18" charset="0"/>
            </a:endParaRPr>
          </a:p>
          <a:p>
            <a:r>
              <a:rPr lang="en-US" sz="2800" b="1" i="1" dirty="0" smtClean="0">
                <a:solidFill>
                  <a:schemeClr val="bg2"/>
                </a:solidFill>
                <a:latin typeface="Times New Roman" pitchFamily="18" charset="0"/>
                <a:cs typeface="Times New Roman" pitchFamily="18" charset="0"/>
              </a:rPr>
              <a:t>1. </a:t>
            </a:r>
            <a:r>
              <a:rPr lang="en-US" sz="2800" b="1" i="1" dirty="0" err="1" smtClean="0">
                <a:solidFill>
                  <a:schemeClr val="bg2"/>
                </a:solidFill>
                <a:latin typeface="Times New Roman" pitchFamily="18" charset="0"/>
                <a:cs typeface="Times New Roman" pitchFamily="18" charset="0"/>
              </a:rPr>
              <a:t>Học</a:t>
            </a:r>
            <a:r>
              <a:rPr lang="en-US" sz="2800" b="1" i="1" dirty="0" smtClean="0">
                <a:solidFill>
                  <a:schemeClr val="bg2"/>
                </a:solidFill>
                <a:latin typeface="Times New Roman" pitchFamily="18" charset="0"/>
                <a:cs typeface="Times New Roman" pitchFamily="18" charset="0"/>
              </a:rPr>
              <a:t> </a:t>
            </a:r>
            <a:r>
              <a:rPr lang="en-US" sz="2800" b="1" i="1" dirty="0" err="1" smtClean="0">
                <a:solidFill>
                  <a:schemeClr val="bg2"/>
                </a:solidFill>
                <a:latin typeface="Times New Roman" pitchFamily="18" charset="0"/>
                <a:cs typeface="Times New Roman" pitchFamily="18" charset="0"/>
              </a:rPr>
              <a:t>sinh</a:t>
            </a:r>
            <a:r>
              <a:rPr lang="en-US" sz="2800" b="1" i="1" dirty="0" smtClean="0">
                <a:solidFill>
                  <a:schemeClr val="bg2"/>
                </a:solidFill>
                <a:latin typeface="Times New Roman" pitchFamily="18" charset="0"/>
                <a:cs typeface="Times New Roman" pitchFamily="18" charset="0"/>
              </a:rPr>
              <a:t> </a:t>
            </a:r>
            <a:r>
              <a:rPr lang="en-US" sz="2800" b="1" i="1" dirty="0" err="1" smtClean="0">
                <a:solidFill>
                  <a:schemeClr val="bg2"/>
                </a:solidFill>
                <a:latin typeface="Times New Roman" pitchFamily="18" charset="0"/>
                <a:cs typeface="Times New Roman" pitchFamily="18" charset="0"/>
              </a:rPr>
              <a:t>thực</a:t>
            </a:r>
            <a:r>
              <a:rPr lang="en-US" sz="2800" b="1" i="1" dirty="0" smtClean="0">
                <a:solidFill>
                  <a:schemeClr val="bg2"/>
                </a:solidFill>
                <a:latin typeface="Times New Roman" pitchFamily="18" charset="0"/>
                <a:cs typeface="Times New Roman" pitchFamily="18" charset="0"/>
              </a:rPr>
              <a:t> </a:t>
            </a:r>
            <a:r>
              <a:rPr lang="en-US" sz="2800" b="1" i="1" dirty="0" err="1" smtClean="0">
                <a:solidFill>
                  <a:schemeClr val="bg2"/>
                </a:solidFill>
                <a:latin typeface="Times New Roman" pitchFamily="18" charset="0"/>
                <a:cs typeface="Times New Roman" pitchFamily="18" charset="0"/>
              </a:rPr>
              <a:t>hiện</a:t>
            </a:r>
            <a:r>
              <a:rPr lang="en-US" sz="2800" b="1" i="1" dirty="0" smtClean="0">
                <a:solidFill>
                  <a:schemeClr val="bg2"/>
                </a:solidFill>
                <a:latin typeface="Times New Roman" pitchFamily="18" charset="0"/>
                <a:cs typeface="Times New Roman" pitchFamily="18" charset="0"/>
              </a:rPr>
              <a:t> </a:t>
            </a:r>
            <a:r>
              <a:rPr lang="en-US" sz="2800" b="1" i="1" dirty="0" err="1" smtClean="0">
                <a:solidFill>
                  <a:schemeClr val="bg2"/>
                </a:solidFill>
                <a:latin typeface="Times New Roman" pitchFamily="18" charset="0"/>
                <a:cs typeface="Times New Roman" pitchFamily="18" charset="0"/>
              </a:rPr>
              <a:t>được</a:t>
            </a:r>
            <a:r>
              <a:rPr lang="en-US" sz="2800" b="1" i="1" dirty="0" smtClean="0">
                <a:solidFill>
                  <a:schemeClr val="bg2"/>
                </a:solidFill>
                <a:latin typeface="Times New Roman" pitchFamily="18" charset="0"/>
                <a:cs typeface="Times New Roman" pitchFamily="18" charset="0"/>
              </a:rPr>
              <a:t>:</a:t>
            </a:r>
            <a:endParaRPr lang="vi-VN" sz="2800" dirty="0" smtClean="0">
              <a:solidFill>
                <a:schemeClr val="bg2"/>
              </a:solidFill>
              <a:latin typeface="Times New Roman" pitchFamily="18" charset="0"/>
              <a:cs typeface="Times New Roman" pitchFamily="18" charset="0"/>
            </a:endParaRPr>
          </a:p>
          <a:p>
            <a:r>
              <a:rPr lang="vi-VN" sz="2800" dirty="0" smtClean="0">
                <a:solidFill>
                  <a:schemeClr val="bg2"/>
                </a:solidFill>
                <a:latin typeface="Times New Roman" pitchFamily="18" charset="0"/>
                <a:cs typeface="Times New Roman" pitchFamily="18" charset="0"/>
              </a:rPr>
              <a:t>- Nêu được một số biểu hiện của sự yêu quý bạn bè.</a:t>
            </a:r>
          </a:p>
          <a:p>
            <a:r>
              <a:rPr lang="vi-VN" sz="2800" dirty="0" smtClean="0">
                <a:solidFill>
                  <a:schemeClr val="bg2"/>
                </a:solidFill>
                <a:latin typeface="Times New Roman" pitchFamily="18" charset="0"/>
                <a:cs typeface="Times New Roman" pitchFamily="18" charset="0"/>
              </a:rPr>
              <a:t> - Thực hiện được hành động và lời nói thể hiện sự yêu quý bạn bè.</a:t>
            </a:r>
          </a:p>
          <a:p>
            <a:r>
              <a:rPr lang="vi-VN" sz="2800" b="1" i="1" dirty="0" smtClean="0">
                <a:solidFill>
                  <a:schemeClr val="bg2"/>
                </a:solidFill>
                <a:latin typeface="Times New Roman" pitchFamily="18" charset="0"/>
                <a:cs typeface="Times New Roman" pitchFamily="18" charset="0"/>
              </a:rPr>
              <a:t>2. Học sinh vận dụng được:</a:t>
            </a:r>
            <a:endParaRPr lang="vi-VN" sz="2800" dirty="0" smtClean="0">
              <a:solidFill>
                <a:schemeClr val="bg2"/>
              </a:solidFill>
              <a:latin typeface="Times New Roman" pitchFamily="18" charset="0"/>
              <a:cs typeface="Times New Roman" pitchFamily="18" charset="0"/>
            </a:endParaRPr>
          </a:p>
          <a:p>
            <a:r>
              <a:rPr lang="vi-VN" sz="2800" dirty="0" smtClean="0">
                <a:solidFill>
                  <a:schemeClr val="bg2"/>
                </a:solidFill>
                <a:latin typeface="Times New Roman" pitchFamily="18" charset="0"/>
                <a:cs typeface="Times New Roman" pitchFamily="18" charset="0"/>
              </a:rPr>
              <a:t>- Sẵn sàng tham gia hoạt động phù hợp với lứa tuổi để giúp đỡ các bạn gặp khó khăn hoặc có hoàn cảnh không may mắn, các bạn vùng sâu, vùng xa hoặc vùng bị thiệt hại vì thiên tai.</a:t>
            </a:r>
          </a:p>
          <a:p>
            <a:r>
              <a:rPr lang="vi-VN" sz="2800" dirty="0" smtClean="0">
                <a:solidFill>
                  <a:schemeClr val="bg2"/>
                </a:solidFill>
                <a:latin typeface="Times New Roman" pitchFamily="18" charset="0"/>
                <a:cs typeface="Times New Roman" pitchFamily="18" charset="0"/>
              </a:rPr>
              <a:t>- Rèn năng lực phát triển bản thân, điều chỉnh hành vi.</a:t>
            </a:r>
          </a:p>
          <a:p>
            <a:r>
              <a:rPr lang="vi-VN" sz="2800" b="1" i="1" dirty="0" smtClean="0">
                <a:solidFill>
                  <a:schemeClr val="bg2"/>
                </a:solidFill>
                <a:latin typeface="Times New Roman" pitchFamily="18" charset="0"/>
                <a:cs typeface="Times New Roman" pitchFamily="18" charset="0"/>
              </a:rPr>
              <a:t>3. Học sinh hình thành được:</a:t>
            </a:r>
            <a:endParaRPr lang="vi-VN" sz="2800" dirty="0" smtClean="0">
              <a:solidFill>
                <a:schemeClr val="bg2"/>
              </a:solidFill>
              <a:latin typeface="Times New Roman" pitchFamily="18" charset="0"/>
              <a:cs typeface="Times New Roman" pitchFamily="18" charset="0"/>
            </a:endParaRPr>
          </a:p>
          <a:p>
            <a:r>
              <a:rPr lang="vi-VN" sz="2800" dirty="0" smtClean="0">
                <a:solidFill>
                  <a:schemeClr val="bg2"/>
                </a:solidFill>
                <a:latin typeface="Times New Roman" pitchFamily="18" charset="0"/>
                <a:cs typeface="Times New Roman" pitchFamily="18" charset="0"/>
              </a:rPr>
              <a:t>- Hình thành phẩm chất nhân ái, chăm chỉ.</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F5426C-63D0-420F-8E78-CEB3752A8C7F}"/>
              </a:ext>
            </a:extLst>
          </p:cNvPr>
          <p:cNvPicPr>
            <a:picLocks noChangeAspect="1"/>
          </p:cNvPicPr>
          <p:nvPr/>
        </p:nvPicPr>
        <p:blipFill>
          <a:blip r:embed="rId2" cstate="print">
            <a:clrChange>
              <a:clrFrom>
                <a:srgbClr val="FFFAC8"/>
              </a:clrFrom>
              <a:clrTo>
                <a:srgbClr val="FFFAC8">
                  <a:alpha val="0"/>
                </a:srgbClr>
              </a:clrTo>
            </a:clrChange>
            <a:extLst>
              <a:ext uri="{BEBA8EAE-BF5A-486C-A8C5-ECC9F3942E4B}">
                <a14:imgProps xmlns:a14="http://schemas.microsoft.com/office/drawing/2010/main" xmlns="">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xmlns="" id="{C89C4AD2-46DF-4322-9806-A3ACA214062A}"/>
              </a:ext>
            </a:extLst>
          </p:cNvPr>
          <p:cNvGrpSpPr/>
          <p:nvPr/>
        </p:nvGrpSpPr>
        <p:grpSpPr>
          <a:xfrm>
            <a:off x="500062" y="381715"/>
            <a:ext cx="3321100" cy="975278"/>
            <a:chOff x="500062" y="381715"/>
            <a:chExt cx="3321100" cy="975278"/>
          </a:xfrm>
        </p:grpSpPr>
        <p:pic>
          <p:nvPicPr>
            <p:cNvPr id="9" name="Picture 8">
              <a:extLst>
                <a:ext uri="{FF2B5EF4-FFF2-40B4-BE49-F238E27FC236}">
                  <a16:creationId xmlns:a16="http://schemas.microsoft.com/office/drawing/2014/main" xmlns="" id="{7B184F5B-7CAC-4B80-B156-8C694C9E3AB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xmlns="" id="{E9414956-4A62-4264-A537-DD96800310E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78609"/>
                  </a:solidFill>
                  <a:latin typeface="Times New Roman" pitchFamily="18" charset="0"/>
                  <a:cs typeface="Times New Roman" pitchFamily="18" charset="0"/>
                </a:rPr>
                <a:t>KHỞI ĐỘNG</a:t>
              </a:r>
            </a:p>
          </p:txBody>
        </p:sp>
      </p:grpSp>
      <p:grpSp>
        <p:nvGrpSpPr>
          <p:cNvPr id="13" name="Group 12">
            <a:extLst>
              <a:ext uri="{FF2B5EF4-FFF2-40B4-BE49-F238E27FC236}">
                <a16:creationId xmlns:a16="http://schemas.microsoft.com/office/drawing/2014/main" xmlns=""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xmlns=""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latin typeface="Times New Roman" pitchFamily="18" charset="0"/>
                  <a:cs typeface="Times New Roman" pitchFamily="18" charset="0"/>
                </a:rPr>
                <a:t>Tích tắc! Tích tắc!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Đồng hồ quả lắc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Tích tắc đêm ngày</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Không ngừng phút giây.</a:t>
              </a:r>
            </a:p>
            <a:p>
              <a:endParaRPr lang="vi-VN" sz="1600" dirty="0">
                <a:solidFill>
                  <a:srgbClr val="222222"/>
                </a:solidFill>
                <a:latin typeface="Times New Roman" pitchFamily="18" charset="0"/>
                <a:cs typeface="Times New Roman" pitchFamily="18" charset="0"/>
              </a:endParaRPr>
            </a:p>
            <a:p>
              <a:r>
                <a:rPr lang="vi-VN" sz="2400" dirty="0">
                  <a:solidFill>
                    <a:srgbClr val="222222"/>
                  </a:solidFill>
                  <a:latin typeface="Times New Roman" pitchFamily="18" charset="0"/>
                  <a:cs typeface="Times New Roman" pitchFamily="18" charset="0"/>
                </a:rPr>
                <a:t>Tích tắc! Tích tắc!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Đồng hồ luôn nhắc: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Học, chơi, ăn, ngủ</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Có giờ có giấc.</a:t>
              </a:r>
            </a:p>
            <a:p>
              <a:endParaRPr lang="vi-VN" sz="1400" dirty="0">
                <a:solidFill>
                  <a:srgbClr val="222222"/>
                </a:solidFill>
                <a:latin typeface="Times New Roman" pitchFamily="18" charset="0"/>
                <a:cs typeface="Times New Roman" pitchFamily="18" charset="0"/>
              </a:endParaRPr>
            </a:p>
            <a:p>
              <a:r>
                <a:rPr lang="vi-VN" sz="2400" dirty="0">
                  <a:solidFill>
                    <a:srgbClr val="222222"/>
                  </a:solidFill>
                  <a:latin typeface="Times New Roman" pitchFamily="18" charset="0"/>
                  <a:cs typeface="Times New Roman" pitchFamily="18" charset="0"/>
                </a:rPr>
                <a:t>Tích tắc! Tích tắc!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Đồng hồ luôn nhắc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Từng phút từng giờ</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Quý hơn vàng bạc.</a:t>
              </a:r>
            </a:p>
            <a:p>
              <a:pPr algn="r"/>
              <a:endParaRPr lang="vi-VN" sz="1000" i="1" dirty="0">
                <a:solidFill>
                  <a:srgbClr val="222222"/>
                </a:solidFill>
                <a:latin typeface="Times New Roman" pitchFamily="18" charset="0"/>
                <a:cs typeface="Times New Roman" pitchFamily="18" charset="0"/>
              </a:endParaRPr>
            </a:p>
            <a:p>
              <a:pPr algn="r"/>
              <a:r>
                <a:rPr lang="vi-VN" sz="2400" i="1" dirty="0">
                  <a:solidFill>
                    <a:srgbClr val="222222"/>
                  </a:solidFill>
                  <a:latin typeface="Times New Roman" pitchFamily="18" charset="0"/>
                  <a:cs typeface="Times New Roman" pitchFamily="18" charset="0"/>
                </a:rPr>
                <a:t>Tác giả: Đinh Xuân Tửu</a:t>
              </a:r>
              <a:endParaRPr lang="vi-VN" sz="2400" b="0" i="0" dirty="0">
                <a:solidFill>
                  <a:srgbClr val="222222"/>
                </a:solidFill>
                <a:effectLst/>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xmlns=""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xmln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14" name="TextBox 13">
            <a:extLst>
              <a:ext uri="{FF2B5EF4-FFF2-40B4-BE49-F238E27FC236}">
                <a16:creationId xmlns:a16="http://schemas.microsoft.com/office/drawing/2014/main" xmlns="" id="{FAEA7FC4-D621-4497-85F5-AC3F607BFD6A}"/>
              </a:ext>
            </a:extLst>
          </p:cNvPr>
          <p:cNvSpPr txBox="1"/>
          <p:nvPr/>
        </p:nvSpPr>
        <p:spPr>
          <a:xfrm>
            <a:off x="1493281" y="1353956"/>
            <a:ext cx="6117380"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rPr>
              <a:t>ĐỒNG HỒ QUẢ LẮC</a:t>
            </a:r>
          </a:p>
        </p:txBody>
      </p:sp>
    </p:spTree>
    <p:extLst>
      <p:ext uri="{BB962C8B-B14F-4D97-AF65-F5344CB8AC3E}">
        <p14:creationId xmlns:p14="http://schemas.microsoft.com/office/powerpoint/2010/main" xmlns=""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FCC409D7-DEED-4CFC-8307-14A64DE36C48}"/>
              </a:ext>
            </a:extLst>
          </p:cNvPr>
          <p:cNvGrpSpPr/>
          <p:nvPr/>
        </p:nvGrpSpPr>
        <p:grpSpPr>
          <a:xfrm>
            <a:off x="569825" y="401248"/>
            <a:ext cx="3061090" cy="1489289"/>
            <a:chOff x="569798" y="1124402"/>
            <a:chExt cx="3061090" cy="1489289"/>
          </a:xfrm>
        </p:grpSpPr>
        <p:pic>
          <p:nvPicPr>
            <p:cNvPr id="3" name="Picture 2">
              <a:extLst>
                <a:ext uri="{FF2B5EF4-FFF2-40B4-BE49-F238E27FC236}">
                  <a16:creationId xmlns:a16="http://schemas.microsoft.com/office/drawing/2014/main" xmlns="" id="{F8BC5D2D-D039-4AB6-AA00-D3310D94C54A}"/>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xmlns="" id="{527F1D03-CF96-43A1-94DF-E7D051B287F9}"/>
                </a:ext>
              </a:extLst>
            </p:cNvPr>
            <p:cNvSpPr txBox="1"/>
            <p:nvPr/>
          </p:nvSpPr>
          <p:spPr>
            <a:xfrm>
              <a:off x="1442468" y="1610762"/>
              <a:ext cx="2188420" cy="523220"/>
            </a:xfrm>
            <a:prstGeom prst="rect">
              <a:avLst/>
            </a:prstGeom>
            <a:noFill/>
          </p:spPr>
          <p:txBody>
            <a:bodyPr wrap="none" rtlCol="0">
              <a:spAutoFit/>
            </a:bodyPr>
            <a:lstStyle/>
            <a:p>
              <a:r>
                <a:rPr lang="vi-VN" sz="2800" b="1" dirty="0">
                  <a:solidFill>
                    <a:schemeClr val="accent2"/>
                  </a:solidFill>
                  <a:latin typeface="Times New Roman" pitchFamily="18" charset="0"/>
                  <a:cs typeface="Times New Roman" pitchFamily="18" charset="0"/>
                </a:rPr>
                <a:t>KHÁM PHÁ</a:t>
              </a:r>
            </a:p>
          </p:txBody>
        </p:sp>
      </p:grpSp>
      <p:sp>
        <p:nvSpPr>
          <p:cNvPr id="6" name="Oval 5">
            <a:extLst>
              <a:ext uri="{FF2B5EF4-FFF2-40B4-BE49-F238E27FC236}">
                <a16:creationId xmlns:a16="http://schemas.microsoft.com/office/drawing/2014/main" xmlns=""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Times New Roman" pitchFamily="18" charset="0"/>
                <a:cs typeface="Times New Roman" pitchFamily="18" charset="0"/>
              </a:rPr>
              <a:t>1</a:t>
            </a:r>
          </a:p>
        </p:txBody>
      </p:sp>
      <p:sp>
        <p:nvSpPr>
          <p:cNvPr id="7" name="TextBox 6">
            <a:extLst>
              <a:ext uri="{FF2B5EF4-FFF2-40B4-BE49-F238E27FC236}">
                <a16:creationId xmlns:a16="http://schemas.microsoft.com/office/drawing/2014/main" xmlns=""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Kể chuyện theo tranh và trả lời câu hỏi:</a:t>
            </a:r>
          </a:p>
        </p:txBody>
      </p:sp>
      <p:grpSp>
        <p:nvGrpSpPr>
          <p:cNvPr id="22" name="Group 21">
            <a:extLst>
              <a:ext uri="{FF2B5EF4-FFF2-40B4-BE49-F238E27FC236}">
                <a16:creationId xmlns:a16="http://schemas.microsoft.com/office/drawing/2014/main" xmlns=""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xmlns="" id="{65DBDF91-0FB9-4469-93D1-0DBF5ABDE95C}"/>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xmlns="" id="{9A44C120-836E-4914-8AA9-E2FFE2B02399}"/>
                </a:ext>
              </a:extLst>
            </p:cNvPr>
            <p:cNvSpPr txBox="1"/>
            <p:nvPr/>
          </p:nvSpPr>
          <p:spPr>
            <a:xfrm>
              <a:off x="6469554" y="421538"/>
              <a:ext cx="3084499" cy="523220"/>
            </a:xfrm>
            <a:prstGeom prst="rect">
              <a:avLst/>
            </a:prstGeom>
            <a:solidFill>
              <a:schemeClr val="accent2"/>
            </a:solidFill>
          </p:spPr>
          <p:txBody>
            <a:bodyPr wrap="none" rtlCol="0">
              <a:spAutoFit/>
            </a:bodyPr>
            <a:lstStyle/>
            <a:p>
              <a:r>
                <a:rPr lang="vi-VN" sz="2800" b="1" dirty="0">
                  <a:solidFill>
                    <a:srgbClr val="F8526B"/>
                  </a:solidFill>
                  <a:latin typeface="Times New Roman" pitchFamily="18" charset="0"/>
                  <a:cs typeface="Times New Roman" pitchFamily="18" charset="0"/>
                </a:rPr>
                <a:t>Bức tranh dang dở</a:t>
              </a:r>
            </a:p>
          </p:txBody>
        </p:sp>
        <p:sp>
          <p:nvSpPr>
            <p:cNvPr id="18" name="TextBox 17">
              <a:extLst>
                <a:ext uri="{FF2B5EF4-FFF2-40B4-BE49-F238E27FC236}">
                  <a16:creationId xmlns:a16="http://schemas.microsoft.com/office/drawing/2014/main" xmlns=""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Lan và Hà hào hứng tham gia cuộc thi vẽ tranh do nhà trường tổ chức.</a:t>
              </a:r>
            </a:p>
          </p:txBody>
        </p:sp>
        <p:sp>
          <p:nvSpPr>
            <p:cNvPr id="19" name="TextBox 18">
              <a:extLst>
                <a:ext uri="{FF2B5EF4-FFF2-40B4-BE49-F238E27FC236}">
                  <a16:creationId xmlns:a16="http://schemas.microsoft.com/office/drawing/2014/main" xmlns=""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xmlns=""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Còn Hà vẫn mải chơi, chưa bắt đầu vẽ tranh.</a:t>
              </a:r>
            </a:p>
          </p:txBody>
        </p:sp>
        <p:sp>
          <p:nvSpPr>
            <p:cNvPr id="21" name="TextBox 20">
              <a:extLst>
                <a:ext uri="{FF2B5EF4-FFF2-40B4-BE49-F238E27FC236}">
                  <a16:creationId xmlns:a16="http://schemas.microsoft.com/office/drawing/2014/main" xmlns=""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Thời hạn nộp tranh đã đến. Lan vui vẻ sang rủ Hà đi nộp tranh.</a:t>
              </a:r>
            </a:p>
          </p:txBody>
        </p:sp>
      </p:grpSp>
      <p:pic>
        <p:nvPicPr>
          <p:cNvPr id="23" name="Picture 2">
            <a:extLst>
              <a:ext uri="{FF2B5EF4-FFF2-40B4-BE49-F238E27FC236}">
                <a16:creationId xmlns:a16="http://schemas.microsoft.com/office/drawing/2014/main" xmlns=""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a:extLst>
              <a:ext uri="{FF2B5EF4-FFF2-40B4-BE49-F238E27FC236}">
                <a16:creationId xmlns:a16="http://schemas.microsoft.com/office/drawing/2014/main" xmlns=""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latin typeface="Times New Roman" pitchFamily="18" charset="0"/>
                <a:cs typeface="Times New Roman" pitchFamily="18" charset="0"/>
              </a:rPr>
              <a:t>- Vì sao Lan kịp hoàn thành bức tranh còn Hà bỏ lỡ cơ hội tham gia cuộc thi?</a:t>
            </a:r>
          </a:p>
        </p:txBody>
      </p:sp>
      <p:sp>
        <p:nvSpPr>
          <p:cNvPr id="25" name="TextBox 24">
            <a:extLst>
              <a:ext uri="{FF2B5EF4-FFF2-40B4-BE49-F238E27FC236}">
                <a16:creationId xmlns:a16="http://schemas.microsoft.com/office/drawing/2014/main" xmlns=""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latin typeface="Times New Roman" pitchFamily="18" charset="0"/>
                <a:cs typeface="Times New Roman" pitchFamily="18" charset="0"/>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xmlns=""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latin typeface="Times New Roman" pitchFamily="18" charset="0"/>
                <a:cs typeface="Times New Roman" pitchFamily="18" charset="0"/>
              </a:rPr>
              <a:t>- Theo em, vì sao cần quý trọng thời gian?</a:t>
            </a:r>
          </a:p>
        </p:txBody>
      </p:sp>
      <p:sp>
        <p:nvSpPr>
          <p:cNvPr id="28" name="Scroll: Horizontal 27">
            <a:extLst>
              <a:ext uri="{FF2B5EF4-FFF2-40B4-BE49-F238E27FC236}">
                <a16:creationId xmlns:a16="http://schemas.microsoft.com/office/drawing/2014/main" xmlns=""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itchFamily="18" charset="0"/>
                <a:cs typeface="Times New Roman" pitchFamily="18" charset="0"/>
              </a:rPr>
              <a:t>Quý trọng thời gian giúp chúng ta hoàn thành công việc với kết quả tốt nhất.</a:t>
            </a:r>
          </a:p>
        </p:txBody>
      </p:sp>
    </p:spTree>
    <p:extLst>
      <p:ext uri="{BB962C8B-B14F-4D97-AF65-F5344CB8AC3E}">
        <p14:creationId xmlns:p14="http://schemas.microsoft.com/office/powerpoint/2010/main" xmlns=""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55C7B4DE-16BA-471D-BD83-73B91AE9279B}"/>
              </a:ext>
            </a:extLst>
          </p:cNvPr>
          <p:cNvGrpSpPr/>
          <p:nvPr/>
        </p:nvGrpSpPr>
        <p:grpSpPr>
          <a:xfrm>
            <a:off x="569825" y="420298"/>
            <a:ext cx="3061090" cy="1489289"/>
            <a:chOff x="569798" y="1124402"/>
            <a:chExt cx="3061090" cy="1489289"/>
          </a:xfrm>
        </p:grpSpPr>
        <p:pic>
          <p:nvPicPr>
            <p:cNvPr id="18" name="Picture 17">
              <a:extLst>
                <a:ext uri="{FF2B5EF4-FFF2-40B4-BE49-F238E27FC236}">
                  <a16:creationId xmlns:a16="http://schemas.microsoft.com/office/drawing/2014/main" xmlns="" id="{4420EDD3-8286-47CF-98A7-DF70DDEA8506}"/>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xmlns="" id="{49043584-068E-4448-AD9A-87AF15DFF335}"/>
                </a:ext>
              </a:extLst>
            </p:cNvPr>
            <p:cNvSpPr txBox="1"/>
            <p:nvPr/>
          </p:nvSpPr>
          <p:spPr>
            <a:xfrm>
              <a:off x="1442468" y="1610762"/>
              <a:ext cx="2188420" cy="523220"/>
            </a:xfrm>
            <a:prstGeom prst="rect">
              <a:avLst/>
            </a:prstGeom>
            <a:noFill/>
          </p:spPr>
          <p:txBody>
            <a:bodyPr wrap="none" rtlCol="0">
              <a:spAutoFit/>
            </a:bodyPr>
            <a:lstStyle/>
            <a:p>
              <a:r>
                <a:rPr lang="vi-VN" sz="2800" b="1" dirty="0">
                  <a:solidFill>
                    <a:schemeClr val="accent2"/>
                  </a:solidFill>
                  <a:latin typeface="Times New Roman" pitchFamily="18" charset="0"/>
                  <a:cs typeface="Times New Roman" pitchFamily="18" charset="0"/>
                </a:rPr>
                <a:t>KHÁM PHÁ</a:t>
              </a:r>
            </a:p>
          </p:txBody>
        </p:sp>
      </p:grpSp>
      <p:sp>
        <p:nvSpPr>
          <p:cNvPr id="20" name="Oval 19">
            <a:extLst>
              <a:ext uri="{FF2B5EF4-FFF2-40B4-BE49-F238E27FC236}">
                <a16:creationId xmlns:a16="http://schemas.microsoft.com/office/drawing/2014/main" xmlns=""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2</a:t>
            </a:r>
          </a:p>
        </p:txBody>
      </p:sp>
      <p:sp>
        <p:nvSpPr>
          <p:cNvPr id="21" name="TextBox 20">
            <a:extLst>
              <a:ext uri="{FF2B5EF4-FFF2-40B4-BE49-F238E27FC236}">
                <a16:creationId xmlns:a16="http://schemas.microsoft.com/office/drawing/2014/main" xmlns=""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Quan sát tranh và trả lời câu hỏi:</a:t>
            </a:r>
          </a:p>
        </p:txBody>
      </p:sp>
      <p:pic>
        <p:nvPicPr>
          <p:cNvPr id="22" name="Picture 2">
            <a:extLst>
              <a:ext uri="{FF2B5EF4-FFF2-40B4-BE49-F238E27FC236}">
                <a16:creationId xmlns:a16="http://schemas.microsoft.com/office/drawing/2014/main" xmlns=""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latin typeface="Times New Roman" pitchFamily="18" charset="0"/>
                <a:cs typeface="Times New Roman" pitchFamily="18" charset="0"/>
              </a:rPr>
              <a:t>Nêu nhận xét của em về việc sử dụng thời gian của các bạn trong tranh.</a:t>
            </a:r>
          </a:p>
        </p:txBody>
      </p:sp>
      <p:sp>
        <p:nvSpPr>
          <p:cNvPr id="24" name="TextBox 23">
            <a:extLst>
              <a:ext uri="{FF2B5EF4-FFF2-40B4-BE49-F238E27FC236}">
                <a16:creationId xmlns:a16="http://schemas.microsoft.com/office/drawing/2014/main" xmlns=""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Hải luôn thực hiện các việc trong ngày theo thời gian biểu.</a:t>
            </a:r>
          </a:p>
        </p:txBody>
      </p:sp>
      <p:sp>
        <p:nvSpPr>
          <p:cNvPr id="25" name="TextBox 24">
            <a:extLst>
              <a:ext uri="{FF2B5EF4-FFF2-40B4-BE49-F238E27FC236}">
                <a16:creationId xmlns:a16="http://schemas.microsoft.com/office/drawing/2014/main" xmlns=""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Liên luôn chuẩn bị sách vở từ tối hôm trước.</a:t>
            </a:r>
          </a:p>
        </p:txBody>
      </p:sp>
      <p:grpSp>
        <p:nvGrpSpPr>
          <p:cNvPr id="30" name="Group 29">
            <a:extLst>
              <a:ext uri="{FF2B5EF4-FFF2-40B4-BE49-F238E27FC236}">
                <a16:creationId xmlns:a16="http://schemas.microsoft.com/office/drawing/2014/main" xmlns=""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xmlns="" id="{FAB2EC92-1C36-41FF-908B-FEAAC2E2B387}"/>
                </a:ext>
              </a:extLst>
            </p:cNvPr>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xmlns="">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xmlns="" id="{3E8B8FE7-BD2A-463F-B991-930F1BD17F1A}"/>
                </a:ext>
              </a:extLst>
            </p:cNvPr>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xmlns="">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xmlns=""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Huy thường đặt ra kế hoạch học tập và phấn đấu hoàn thành.</a:t>
            </a:r>
          </a:p>
        </p:txBody>
      </p:sp>
      <p:sp>
        <p:nvSpPr>
          <p:cNvPr id="29" name="TextBox 28">
            <a:extLst>
              <a:ext uri="{FF2B5EF4-FFF2-40B4-BE49-F238E27FC236}">
                <a16:creationId xmlns:a16="http://schemas.microsoft.com/office/drawing/2014/main" xmlns=""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Trường luôn hoàn thành xong mọi việc rồi mới đi chơi.</a:t>
            </a:r>
          </a:p>
        </p:txBody>
      </p:sp>
      <p:sp>
        <p:nvSpPr>
          <p:cNvPr id="31" name="Scroll: Horizontal 30">
            <a:extLst>
              <a:ext uri="{FF2B5EF4-FFF2-40B4-BE49-F238E27FC236}">
                <a16:creationId xmlns:a16="http://schemas.microsoft.com/office/drawing/2014/main" xmlns=""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itchFamily="18" charset="0"/>
                <a:cs typeface="Times New Roman" pitchFamily="18" charset="0"/>
              </a:rPr>
              <a:t>Quý trọng thời gian là biết sử dụng thời gian một cách tiết kiệm và hợp lí.</a:t>
            </a:r>
          </a:p>
        </p:txBody>
      </p:sp>
    </p:spTree>
    <p:extLst>
      <p:ext uri="{BB962C8B-B14F-4D97-AF65-F5344CB8AC3E}">
        <p14:creationId xmlns:p14="http://schemas.microsoft.com/office/powerpoint/2010/main" xmlns=""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0E6472D-54EF-4287-864C-0208D6E93C5C}"/>
              </a:ext>
            </a:extLst>
          </p:cNvPr>
          <p:cNvGrpSpPr/>
          <p:nvPr/>
        </p:nvGrpSpPr>
        <p:grpSpPr>
          <a:xfrm>
            <a:off x="665162" y="435862"/>
            <a:ext cx="2980645" cy="1288726"/>
            <a:chOff x="500062" y="2851475"/>
            <a:chExt cx="2980645"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1</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Em đồng tình hoặc không đồng tình với việc làm của bạn nào? Vì sao?</a:t>
            </a:r>
          </a:p>
        </p:txBody>
      </p:sp>
      <p:pic>
        <p:nvPicPr>
          <p:cNvPr id="7" name="Picture 6">
            <a:extLst>
              <a:ext uri="{FF2B5EF4-FFF2-40B4-BE49-F238E27FC236}">
                <a16:creationId xmlns:a16="http://schemas.microsoft.com/office/drawing/2014/main" xmlns="" id="{5E34DD05-9CD4-4826-B3C3-CA5D9DF16997}"/>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xmlns=""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Ngọc luôn ghi nhớ những việc cần làm.</a:t>
            </a:r>
          </a:p>
        </p:txBody>
      </p:sp>
      <p:sp>
        <p:nvSpPr>
          <p:cNvPr id="9" name="TextBox 8">
            <a:extLst>
              <a:ext uri="{FF2B5EF4-FFF2-40B4-BE49-F238E27FC236}">
                <a16:creationId xmlns:a16="http://schemas.microsoft.com/office/drawing/2014/main" xmlns=""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xmlns="" id="{6939C262-4963-4844-B03E-D6D9774E166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xmlns="" id="{BA3B5CF3-4F58-47F3-8D0D-71DC4F6A9EE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80CF453-7A03-4EAF-BFB5-0A93D719317B}"/>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xmlns="" id="{90E6472D-54EF-4287-864C-0208D6E93C5C}"/>
              </a:ext>
            </a:extLst>
          </p:cNvPr>
          <p:cNvGrpSpPr/>
          <p:nvPr/>
        </p:nvGrpSpPr>
        <p:grpSpPr>
          <a:xfrm>
            <a:off x="665162" y="435862"/>
            <a:ext cx="2980645" cy="1288726"/>
            <a:chOff x="500062" y="2851475"/>
            <a:chExt cx="2980645"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1</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Em đồng tình hoặc không đồng tình với việc làm của bạn nào? Vì sao?</a:t>
            </a:r>
          </a:p>
        </p:txBody>
      </p:sp>
      <p:sp>
        <p:nvSpPr>
          <p:cNvPr id="8" name="TextBox 7">
            <a:extLst>
              <a:ext uri="{FF2B5EF4-FFF2-40B4-BE49-F238E27FC236}">
                <a16:creationId xmlns:a16="http://schemas.microsoft.com/office/drawing/2014/main" xmlns=""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Tiến thường chơi đồ chơi trong giờ học.</a:t>
            </a:r>
          </a:p>
        </p:txBody>
      </p:sp>
      <p:sp>
        <p:nvSpPr>
          <p:cNvPr id="9" name="TextBox 8">
            <a:extLst>
              <a:ext uri="{FF2B5EF4-FFF2-40B4-BE49-F238E27FC236}">
                <a16:creationId xmlns:a16="http://schemas.microsoft.com/office/drawing/2014/main" xmlns=""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xmlns="" id="{6939C262-4963-4844-B03E-D6D9774E166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xmlns="" id="{BA3B5CF3-4F58-47F3-8D0D-71DC4F6A9EE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2</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Điều gì có thể xảy ra trong các tình huống dưới đây?</a:t>
            </a:r>
          </a:p>
        </p:txBody>
      </p:sp>
      <p:grpSp>
        <p:nvGrpSpPr>
          <p:cNvPr id="11" name="Group 10">
            <a:extLst>
              <a:ext uri="{FF2B5EF4-FFF2-40B4-BE49-F238E27FC236}">
                <a16:creationId xmlns:a16="http://schemas.microsoft.com/office/drawing/2014/main" xmlns=""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xmlns="" id="{CFB0F7FF-BBCF-45EA-9F1C-88EA448E7CCD}"/>
                </a:ext>
              </a:extLst>
            </p:cNvPr>
            <p:cNvPicPr>
              <a:picLocks noChangeAspect="1"/>
            </p:cNvPicPr>
            <p:nvPr/>
          </p:nvPicPr>
          <p:blipFill rotWithShape="1">
            <a:blip r:embed="rId4" cstate="print">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xmlns=""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xmlns=""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latin typeface="Times New Roman" pitchFamily="18" charset="0"/>
                    <a:cs typeface="Times New Roman" pitchFamily="18" charset="0"/>
                  </a:rPr>
                  <a:t>1</a:t>
                </a:r>
              </a:p>
            </p:txBody>
          </p:sp>
          <p:sp>
            <p:nvSpPr>
              <p:cNvPr id="9" name="TextBox 8">
                <a:extLst>
                  <a:ext uri="{FF2B5EF4-FFF2-40B4-BE49-F238E27FC236}">
                    <a16:creationId xmlns:a16="http://schemas.microsoft.com/office/drawing/2014/main" xmlns=""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latin typeface="Times New Roman" pitchFamily="18" charset="0"/>
                    <a:cs typeface="Times New Roman" pitchFamily="18" charset="0"/>
                  </a:rPr>
                  <a:t>Tùng thường xuyên đi ngủ muộn.</a:t>
                </a:r>
              </a:p>
            </p:txBody>
          </p:sp>
        </p:grpSp>
      </p:grpSp>
      <p:sp>
        <p:nvSpPr>
          <p:cNvPr id="13" name="TextBox 12">
            <a:extLst>
              <a:ext uri="{FF2B5EF4-FFF2-40B4-BE49-F238E27FC236}">
                <a16:creationId xmlns:a16="http://schemas.microsoft.com/office/drawing/2014/main" xmlns=""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Ảnh hưởng đến sức khỏe.</a:t>
            </a:r>
          </a:p>
        </p:txBody>
      </p:sp>
      <p:sp>
        <p:nvSpPr>
          <p:cNvPr id="14" name="TextBox 13">
            <a:extLst>
              <a:ext uri="{FF2B5EF4-FFF2-40B4-BE49-F238E27FC236}">
                <a16:creationId xmlns:a16="http://schemas.microsoft.com/office/drawing/2014/main" xmlns=""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latin typeface="Times New Roman" pitchFamily="18" charset="0"/>
                <a:cs typeface="Times New Roman" pitchFamily="18" charset="0"/>
              </a:rPr>
              <a:t>Ít</a:t>
            </a: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thời gian nghỉ ngơi.</a:t>
            </a:r>
          </a:p>
        </p:txBody>
      </p:sp>
      <p:sp>
        <p:nvSpPr>
          <p:cNvPr id="15" name="TextBox 14">
            <a:extLst>
              <a:ext uri="{FF2B5EF4-FFF2-40B4-BE49-F238E27FC236}">
                <a16:creationId xmlns:a16="http://schemas.microsoft.com/office/drawing/2014/main" xmlns=""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xmlns="" id="{1300EC3A-A85A-4BDE-908C-CF383FD65568}"/>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oup 15">
            <a:extLst>
              <a:ext uri="{FF2B5EF4-FFF2-40B4-BE49-F238E27FC236}">
                <a16:creationId xmlns:a16="http://schemas.microsoft.com/office/drawing/2014/main" xmlns=""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xmlns="" id="{E5532FDE-AB14-4CAF-BED4-E6A0D032EBF9}"/>
                </a:ext>
              </a:extLst>
            </p:cNvPr>
            <p:cNvPicPr>
              <a:picLocks noChangeAspect="1"/>
            </p:cNvPicPr>
            <p:nvPr/>
          </p:nvPicPr>
          <p:blipFill rotWithShape="1">
            <a:blip r:embed="rId4" cstate="print">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xmlns=""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latin typeface="Times New Roman" pitchFamily="18" charset="0"/>
                  <a:cs typeface="Times New Roman" pitchFamily="18" charset="0"/>
                </a:rPr>
                <a:t>2</a:t>
              </a:r>
            </a:p>
          </p:txBody>
        </p:sp>
        <p:sp>
          <p:nvSpPr>
            <p:cNvPr id="19" name="TextBox 18">
              <a:extLst>
                <a:ext uri="{FF2B5EF4-FFF2-40B4-BE49-F238E27FC236}">
                  <a16:creationId xmlns:a16="http://schemas.microsoft.com/office/drawing/2014/main" xmlns=""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latin typeface="Times New Roman" pitchFamily="18" charset="0"/>
                  <a:cs typeface="Times New Roman" pitchFamily="18" charset="0"/>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xmlns="" id="{D40AB892-5F28-4150-93E3-000363D4C3EB}"/>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a:extLst>
              <a:ext uri="{FF2B5EF4-FFF2-40B4-BE49-F238E27FC236}">
                <a16:creationId xmlns:a16="http://schemas.microsoft.com/office/drawing/2014/main" xmlns=""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Làm được nhiều việc.</a:t>
            </a:r>
          </a:p>
        </p:txBody>
      </p:sp>
      <p:sp>
        <p:nvSpPr>
          <p:cNvPr id="23" name="TextBox 22">
            <a:extLst>
              <a:ext uri="{FF2B5EF4-FFF2-40B4-BE49-F238E27FC236}">
                <a16:creationId xmlns:a16="http://schemas.microsoft.com/office/drawing/2014/main" xmlns=""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Công việc hiệu quả.</a:t>
            </a:r>
          </a:p>
        </p:txBody>
      </p:sp>
      <p:sp>
        <p:nvSpPr>
          <p:cNvPr id="24" name="TextBox 23">
            <a:extLst>
              <a:ext uri="{FF2B5EF4-FFF2-40B4-BE49-F238E27FC236}">
                <a16:creationId xmlns:a16="http://schemas.microsoft.com/office/drawing/2014/main" xmlns=""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Sức khỏe tốt.</a:t>
            </a:r>
          </a:p>
        </p:txBody>
      </p:sp>
    </p:spTree>
    <p:extLst>
      <p:ext uri="{BB962C8B-B14F-4D97-AF65-F5344CB8AC3E}">
        <p14:creationId xmlns:p14="http://schemas.microsoft.com/office/powerpoint/2010/main" xmlns=""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Đưa ra lời khuyên cho bạn</a:t>
            </a:r>
          </a:p>
        </p:txBody>
      </p:sp>
      <p:pic>
        <p:nvPicPr>
          <p:cNvPr id="12" name="Picture 11">
            <a:extLst>
              <a:ext uri="{FF2B5EF4-FFF2-40B4-BE49-F238E27FC236}">
                <a16:creationId xmlns:a16="http://schemas.microsoft.com/office/drawing/2014/main" xmlns="" id="{4934413B-198D-4048-80EB-C87D91B4919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xmlns=""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1</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Nam vừa vẽ tranh vừa xem ti vi.</a:t>
            </a:r>
          </a:p>
        </p:txBody>
      </p:sp>
      <p:pic>
        <p:nvPicPr>
          <p:cNvPr id="2050" name="Picture 2" descr="Happy cute boy study with smile Premium Vector">
            <a:extLst>
              <a:ext uri="{FF2B5EF4-FFF2-40B4-BE49-F238E27FC236}">
                <a16:creationId xmlns:a16="http://schemas.microsoft.com/office/drawing/2014/main" xmlns="" id="{E048FE43-7F65-4A96-A28F-C9E031BDD1D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0" name="Group 29">
            <a:extLst>
              <a:ext uri="{FF2B5EF4-FFF2-40B4-BE49-F238E27FC236}">
                <a16:creationId xmlns:a16="http://schemas.microsoft.com/office/drawing/2014/main" xmlns=""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532368" y="1910330"/>
              <a:ext cx="3724198" cy="1938992"/>
            </a:xfrm>
            <a:prstGeom prst="rect">
              <a:avLst/>
            </a:prstGeom>
          </p:spPr>
          <p:txBody>
            <a:bodyPr wrap="square">
              <a:spAutoFit/>
            </a:bodyPr>
            <a:lstStyle/>
            <a:p>
              <a:pPr algn="ctr"/>
              <a:r>
                <a:rPr lang="vi-VN" sz="2400" dirty="0">
                  <a:solidFill>
                    <a:srgbClr val="FF0000"/>
                  </a:solidFill>
                  <a:latin typeface="Times New Roman" pitchFamily="18" charset="0"/>
                  <a:cs typeface="Times New Roman" pitchFamily="18" charset="0"/>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xmlns=""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784</Words>
  <Application>Microsoft Office PowerPoint</Application>
  <PresentationFormat>Custom</PresentationFormat>
  <Paragraphs>86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Cute Sticker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7</cp:lastModifiedBy>
  <cp:revision>29</cp:revision>
  <dcterms:created xsi:type="dcterms:W3CDTF">2021-06-11T02:39:36Z</dcterms:created>
  <dcterms:modified xsi:type="dcterms:W3CDTF">2022-10-29T08:40:57Z</dcterms:modified>
</cp:coreProperties>
</file>