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0"/>
  </p:notesMasterIdLst>
  <p:sldIdLst>
    <p:sldId id="302" r:id="rId3"/>
    <p:sldId id="307" r:id="rId4"/>
    <p:sldId id="286" r:id="rId5"/>
    <p:sldId id="306" r:id="rId6"/>
    <p:sldId id="304" r:id="rId7"/>
    <p:sldId id="305" r:id="rId8"/>
    <p:sldId id="301" r:id="rId9"/>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p:scale>
          <a:sx n="50" d="100"/>
          <a:sy n="50" d="100"/>
        </p:scale>
        <p:origin x="-1018" y="-110"/>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10/16/2022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xmlns=""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xmlns="" val="398587370"/>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082946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pPr/>
              <a:t>10/16/2022</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10/16/2022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xmlns=""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itchFamily="18" charset="0"/>
                <a:ea typeface="Arial-Rounded" pitchFamily="34" charset="0"/>
                <a:cs typeface="Times New Roman" pitchFamily="18" charset="0"/>
              </a:rPr>
              <a:t>Bài</a:t>
            </a:r>
            <a:endParaRPr lang="en-US" sz="3800" b="1" dirty="0">
              <a:solidFill>
                <a:prstClr val="white"/>
              </a:solidFill>
              <a:latin typeface="Times New Roman" pitchFamily="18" charset="0"/>
              <a:ea typeface="Arial-Rounded" pitchFamily="34" charset="0"/>
              <a:cs typeface="Times New Roman" pitchFamily="18" charset="0"/>
            </a:endParaRPr>
          </a:p>
          <a:p>
            <a:pPr algn="ctr" defTabSz="1097236"/>
            <a:r>
              <a:rPr lang="en-US" sz="5000" b="1" dirty="0" smtClean="0">
                <a:solidFill>
                  <a:prstClr val="white"/>
                </a:solidFill>
                <a:latin typeface="Times New Roman" pitchFamily="18" charset="0"/>
                <a:ea typeface="Arial-Rounded" pitchFamily="34" charset="0"/>
                <a:cs typeface="Times New Roman" pitchFamily="18" charset="0"/>
              </a:rPr>
              <a:t>14</a:t>
            </a:r>
            <a:endParaRPr lang="en-US" sz="5000" b="1" dirty="0">
              <a:solidFill>
                <a:prstClr val="white"/>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imes New Roman" pitchFamily="18" charset="0"/>
                <a:ea typeface="Arial-Rounded" pitchFamily="34" charset="0"/>
                <a:cs typeface="Times New Roman" pitchFamily="18"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smtClean="0">
                <a:solidFill>
                  <a:srgbClr val="0070C0"/>
                </a:solidFill>
                <a:latin typeface="Times New Roman" pitchFamily="18" charset="0"/>
                <a:ea typeface="Arial-Rounded" pitchFamily="34" charset="0"/>
                <a:cs typeface="Times New Roman" pitchFamily="18" charset="0"/>
              </a:rPr>
              <a:t>EM HỌC VẼ</a:t>
            </a:r>
            <a:endParaRPr lang="en-US" sz="5800" b="1" dirty="0">
              <a:solidFill>
                <a:srgbClr val="0070C0"/>
              </a:solidFill>
              <a:latin typeface="Times New Roman" pitchFamily="18" charset="0"/>
              <a:ea typeface="Arial-Rounded" pitchFamily="34" charset="0"/>
              <a:cs typeface="Times New Roman" pitchFamily="18" charset="0"/>
            </a:endParaRPr>
          </a:p>
        </p:txBody>
      </p:sp>
      <p:sp>
        <p:nvSpPr>
          <p:cNvPr id="34" name="Rectangle 33"/>
          <p:cNvSpPr/>
          <p:nvPr/>
        </p:nvSpPr>
        <p:spPr>
          <a:xfrm>
            <a:off x="48890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xmlns="" val="235284595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YÊU CẦU CẦN ĐẠT</a:t>
            </a:r>
            <a:endParaRPr lang="vi-VN" dirty="0"/>
          </a:p>
        </p:txBody>
      </p:sp>
      <p:sp>
        <p:nvSpPr>
          <p:cNvPr id="3" name="Content Placeholder 2"/>
          <p:cNvSpPr>
            <a:spLocks noGrp="1"/>
          </p:cNvSpPr>
          <p:nvPr>
            <p:ph idx="1"/>
          </p:nvPr>
        </p:nvSpPr>
        <p:spPr/>
        <p:txBody>
          <a:bodyPr>
            <a:normAutofit fontScale="85000" lnSpcReduction="20000"/>
          </a:bodyPr>
          <a:lstStyle/>
          <a:p>
            <a:pPr>
              <a:buNone/>
            </a:pPr>
            <a:r>
              <a:rPr lang="pl-PL"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Tìm đọc mở rộng được câu chuyện về trường học. Chia sẻ được một số thông tin </a:t>
            </a:r>
            <a:r>
              <a:rPr lang="vi-VN" dirty="0" smtClean="0">
                <a:latin typeface="Times New Roman" pitchFamily="18" charset="0"/>
                <a:cs typeface="Times New Roman" pitchFamily="18" charset="0"/>
              </a:rPr>
              <a:t>về câu </a:t>
            </a:r>
            <a:r>
              <a:rPr lang="vi-VN" dirty="0" smtClean="0">
                <a:latin typeface="Times New Roman" pitchFamily="18" charset="0"/>
                <a:cs typeface="Times New Roman" pitchFamily="18" charset="0"/>
              </a:rPr>
              <a:t>chuyện đã đọc. </a:t>
            </a:r>
          </a:p>
          <a:p>
            <a:pPr>
              <a:buNone/>
            </a:pPr>
            <a:r>
              <a:rPr lang="vi-VN" dirty="0" smtClean="0">
                <a:latin typeface="Times New Roman" pitchFamily="18" charset="0"/>
                <a:cs typeface="Times New Roman" pitchFamily="18" charset="0"/>
              </a:rPr>
              <a:t>- Đọc đúng, rõ ràng bài đọc mở rộng về trường học do GV hoặc HS chuẩn bị, biết ngắt nghỉ, nhấn giọng phù hợp.</a:t>
            </a:r>
          </a:p>
          <a:p>
            <a:pPr>
              <a:buNone/>
            </a:pPr>
            <a:r>
              <a:rPr lang="vi-VN" dirty="0" smtClean="0">
                <a:latin typeface="Times New Roman" pitchFamily="18" charset="0"/>
                <a:cs typeface="Times New Roman" pitchFamily="18" charset="0"/>
              </a:rPr>
              <a:t>- Trả lời được các câu hỏi có liên quan đến bài đọc. </a:t>
            </a:r>
          </a:p>
          <a:p>
            <a:pPr>
              <a:buNone/>
            </a:pPr>
            <a:r>
              <a:rPr lang="vi-VN"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Tìm </a:t>
            </a:r>
            <a:r>
              <a:rPr lang="pl-PL" dirty="0" smtClean="0">
                <a:latin typeface="Times New Roman" pitchFamily="18" charset="0"/>
                <a:cs typeface="Times New Roman" pitchFamily="18" charset="0"/>
              </a:rPr>
              <a:t>kiếm được một câu chuyện về trường học và nói về một nhân vật em thích trong câu chuyện đó.</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Biết chia sẻ những trải nghiệm, suy nghĩ, cảm xúc có liên quan đến bài đọc; trao đổi về nội dung của bài đọc và các chi tiết trong tranh. </a:t>
            </a:r>
          </a:p>
          <a:p>
            <a:pPr>
              <a:buNone/>
            </a:pPr>
            <a:r>
              <a:rPr lang="vi-VN" dirty="0" smtClean="0">
                <a:latin typeface="Times New Roman" pitchFamily="18" charset="0"/>
                <a:cs typeface="Times New Roman" pitchFamily="18" charset="0"/>
              </a:rPr>
              <a:t>- Cảm nhận được niềm vui học tập ở trường và có ý thức giữ gìn đồ dùng học tập.</a:t>
            </a:r>
          </a:p>
          <a:p>
            <a:pPr>
              <a:buNone/>
            </a:pPr>
            <a:r>
              <a:rPr lang="pl-PL" dirty="0" smtClean="0">
                <a:latin typeface="Times New Roman" pitchFamily="18" charset="0"/>
                <a:cs typeface="Times New Roman" pitchFamily="18" charset="0"/>
              </a:rPr>
              <a:t>- Bồi dưỡng cho hs lòng ham đọc sách.</a:t>
            </a:r>
            <a:endParaRPr lang="vi-VN" dirty="0" smtClean="0">
              <a:latin typeface="Times New Roman" pitchFamily="18" charset="0"/>
              <a:cs typeface="Times New Roman" pitchFamily="18" charset="0"/>
            </a:endParaRPr>
          </a:p>
          <a:p>
            <a:pPr>
              <a:buNone/>
            </a:pPr>
            <a:r>
              <a:rPr lang="pl-PL"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Cảm nhận được niềm vui học tập ở trường và có ý thức giữ gìn đồ dùng học tập.</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Chia </a:t>
            </a:r>
            <a:r>
              <a:rPr lang="en-US" sz="3200" dirty="0" err="1" smtClean="0">
                <a:latin typeface="Times New Roman" pitchFamily="18" charset="0"/>
                <a:cs typeface="Times New Roman" pitchFamily="18" charset="0"/>
              </a:rPr>
              <a:t>sẻ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gợi</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nvGrpSpPr>
          <p:cNvPr id="24" name="Group 23">
            <a:extLst>
              <a:ext uri="{FF2B5EF4-FFF2-40B4-BE49-F238E27FC236}">
                <a16:creationId xmlns=""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xmlns=""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xmlns="" id="{C404B79C-321D-4A2D-AC10-89EBCFCF048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xmlns="" id="{0203E267-C0F0-4C4D-B171-ADA7286AE0D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xmlns="" val="30369356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6855723"/>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mj-lt"/>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mj-lt"/>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mj-lt"/>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mj-lt"/>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smtClean="0">
                <a:solidFill>
                  <a:srgbClr val="002060"/>
                </a:solidFill>
                <a:latin typeface="+mj-lt"/>
                <a:ea typeface="Arial-Rounded" panose="020B0500000000000000" pitchFamily="34" charset="0"/>
                <a:cs typeface="Arial-Rounded" panose="020B0500000000000000" pitchFamily="34" charset="0"/>
              </a:rPr>
              <a:t>(</a:t>
            </a:r>
            <a:r>
              <a:rPr lang="vi-VN" i="1" dirty="0">
                <a:solidFill>
                  <a:srgbClr val="002060"/>
                </a:solidFill>
                <a:latin typeface="+mj-lt"/>
                <a:ea typeface="Arial-Rounded" panose="020B0500000000000000" pitchFamily="34" charset="0"/>
                <a:cs typeface="Arial-Rounded" panose="020B0500000000000000" pitchFamily="34" charset="0"/>
              </a:rPr>
              <a:t>Theo</a:t>
            </a:r>
            <a:r>
              <a:rPr lang="vi-VN" dirty="0">
                <a:solidFill>
                  <a:srgbClr val="002060"/>
                </a:solidFill>
                <a:latin typeface="+mj-lt"/>
                <a:ea typeface="Arial-Rounded" panose="020B0500000000000000" pitchFamily="34" charset="0"/>
                <a:cs typeface="Arial-Rounded" panose="020B0500000000000000" pitchFamily="34" charset="0"/>
              </a:rPr>
              <a:t> </a:t>
            </a:r>
            <a:r>
              <a:rPr lang="vi-VN" b="1" dirty="0">
                <a:solidFill>
                  <a:srgbClr val="002060"/>
                </a:solidFill>
                <a:latin typeface="+mj-lt"/>
                <a:ea typeface="Arial-Rounded" panose="020B0500000000000000" pitchFamily="34" charset="0"/>
                <a:cs typeface="Arial-Rounded" panose="020B0500000000000000" pitchFamily="34" charset="0"/>
              </a:rPr>
              <a:t>Ngô Quân Miện</a:t>
            </a:r>
            <a:r>
              <a:rPr lang="vi-VN" dirty="0">
                <a:solidFill>
                  <a:srgbClr val="002060"/>
                </a:solidFill>
                <a:latin typeface="+mj-lt"/>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xmlns="" val="238730900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2438400"/>
            <a:ext cx="97447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CÙNG TRAO ĐỔI</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xmlns=""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xmlns=""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a:t>
            </a:r>
            <a:r>
              <a:rPr lang="en-US" sz="48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ủng</a:t>
            </a:r>
            <a:r>
              <a:rPr lang="en-US" sz="48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D72DA03E-49DD-41F8-B79F-FB60F57AF135}"/>
              </a:ext>
            </a:extLst>
          </p:cNvPr>
          <p:cNvSpPr txBox="1"/>
          <p:nvPr/>
        </p:nvSpPr>
        <p:spPr>
          <a:xfrm>
            <a:off x="2006936" y="3752854"/>
            <a:ext cx="10947064" cy="1865126"/>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Times New Roman" pitchFamily="18" charset="0"/>
                <a:ea typeface="Arial-Rounded" panose="020B0500000000000000" pitchFamily="34" charset="0"/>
                <a:cs typeface="Times New Roman" pitchFamily="18" charset="0"/>
              </a:rPr>
              <a:t>Chuẩn</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bị</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cuốn</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sách</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mà</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em</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yêu</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thích</a:t>
            </a:r>
            <a:r>
              <a:rPr lang="en-US" sz="3800" b="1" dirty="0" smtClean="0">
                <a:solidFill>
                  <a:srgbClr val="002060"/>
                </a:solidFill>
                <a:latin typeface="Times New Roman" pitchFamily="18" charset="0"/>
                <a:ea typeface="Arial-Rounded" panose="020B0500000000000000" pitchFamily="34" charset="0"/>
                <a:cs typeface="Times New Roman" pitchFamily="18" charset="0"/>
              </a:rPr>
              <a:t> </a:t>
            </a:r>
            <a:r>
              <a:rPr lang="en-US" sz="3800" b="1" dirty="0" err="1" smtClean="0">
                <a:solidFill>
                  <a:srgbClr val="002060"/>
                </a:solidFill>
                <a:latin typeface="Times New Roman" pitchFamily="18" charset="0"/>
                <a:ea typeface="Arial-Rounded" panose="020B0500000000000000" pitchFamily="34" charset="0"/>
                <a:cs typeface="Times New Roman" pitchFamily="18" charset="0"/>
              </a:rPr>
              <a:t>nhất</a:t>
            </a:r>
            <a:r>
              <a:rPr lang="en-US" sz="38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800" b="1" dirty="0">
              <a:solidFill>
                <a:srgbClr val="002060"/>
              </a:solidFill>
              <a:latin typeface="Times New Roman" pitchFamily="18" charset="0"/>
              <a:ea typeface="Arial-Rounded" panose="020B0500000000000000" pitchFamily="34" charset="0"/>
              <a:cs typeface="Times New Roman" pitchFamily="18" charset="0"/>
            </a:endParaRPr>
          </a:p>
          <a:p>
            <a:pPr marL="548640" indent="-548640">
              <a:lnSpc>
                <a:spcPct val="150000"/>
              </a:lnSpc>
              <a:buFontTx/>
              <a:buChar char="-"/>
            </a:pPr>
            <a:r>
              <a:rPr lang="en-US" sz="3800" b="1" dirty="0" err="1">
                <a:solidFill>
                  <a:srgbClr val="002060"/>
                </a:solidFill>
                <a:latin typeface="Times New Roman" pitchFamily="18" charset="0"/>
                <a:ea typeface="Arial-Rounded" panose="020B0500000000000000" pitchFamily="34" charset="0"/>
                <a:cs typeface="Times New Roman" pitchFamily="18" charset="0"/>
              </a:rPr>
              <a:t>Xem</a:t>
            </a:r>
            <a:r>
              <a:rPr lang="en-US" sz="3800" b="1" dirty="0">
                <a:solidFill>
                  <a:srgbClr val="002060"/>
                </a:solidFill>
                <a:latin typeface="Times New Roman" pitchFamily="18" charset="0"/>
                <a:ea typeface="Arial-Rounded" panose="020B0500000000000000" pitchFamily="34" charset="0"/>
                <a:cs typeface="Times New Roman" pitchFamily="18" charset="0"/>
              </a:rPr>
              <a:t> </a:t>
            </a:r>
            <a:r>
              <a:rPr lang="en-US" sz="3800" b="1" dirty="0" err="1">
                <a:solidFill>
                  <a:srgbClr val="002060"/>
                </a:solidFill>
                <a:latin typeface="Times New Roman" pitchFamily="18" charset="0"/>
                <a:ea typeface="Arial-Rounded" panose="020B0500000000000000" pitchFamily="34" charset="0"/>
                <a:cs typeface="Times New Roman" pitchFamily="18" charset="0"/>
              </a:rPr>
              <a:t>trước</a:t>
            </a:r>
            <a:r>
              <a:rPr lang="en-US" sz="3800" b="1" dirty="0">
                <a:solidFill>
                  <a:srgbClr val="002060"/>
                </a:solidFill>
                <a:latin typeface="Times New Roman" pitchFamily="18" charset="0"/>
                <a:ea typeface="Arial-Rounded" panose="020B0500000000000000" pitchFamily="34" charset="0"/>
                <a:cs typeface="Times New Roman" pitchFamily="18" charset="0"/>
              </a:rPr>
              <a:t> </a:t>
            </a:r>
            <a:r>
              <a:rPr lang="en-US" sz="3800" b="1" dirty="0" err="1">
                <a:solidFill>
                  <a:srgbClr val="002060"/>
                </a:solidFill>
                <a:latin typeface="Times New Roman" pitchFamily="18" charset="0"/>
                <a:ea typeface="Arial-Rounded" panose="020B0500000000000000" pitchFamily="34" charset="0"/>
                <a:cs typeface="Times New Roman" pitchFamily="18" charset="0"/>
              </a:rPr>
              <a:t>bài</a:t>
            </a:r>
            <a:r>
              <a:rPr lang="en-US" sz="3800" b="1" dirty="0">
                <a:solidFill>
                  <a:srgbClr val="002060"/>
                </a:solidFill>
                <a:latin typeface="Times New Roman" pitchFamily="18" charset="0"/>
                <a:ea typeface="Arial-Rounded" panose="020B0500000000000000" pitchFamily="34" charset="0"/>
                <a:cs typeface="Times New Roman" pitchFamily="18" charset="0"/>
              </a:rPr>
              <a:t> </a:t>
            </a:r>
            <a:r>
              <a:rPr lang="en-US" sz="3800" b="1" dirty="0" err="1">
                <a:solidFill>
                  <a:srgbClr val="002060"/>
                </a:solidFill>
                <a:latin typeface="Times New Roman" pitchFamily="18" charset="0"/>
                <a:ea typeface="Arial-Rounded" panose="020B0500000000000000" pitchFamily="34" charset="0"/>
                <a:cs typeface="Times New Roman" pitchFamily="18" charset="0"/>
              </a:rPr>
              <a:t>sau</a:t>
            </a:r>
            <a:r>
              <a:rPr lang="en-US" sz="3800" b="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8" name="图片 35">
            <a:extLst>
              <a:ext uri="{FF2B5EF4-FFF2-40B4-BE49-F238E27FC236}">
                <a16:creationId xmlns:a16="http://schemas.microsoft.com/office/drawing/2014/main" xmlns="" id="{6D336546-DCB4-44A1-9408-72467C3E80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xmlns="" id="{BA3AC262-0CFA-437F-8EEC-1E1473D1C8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xmlns="" id="{F0CA763B-28AA-4F2E-B16E-CEE647F245D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xmlns="" id="{88688721-FFAF-4DDA-811B-7DEE30BCC5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xmlns="" id="{47F7FCC9-1039-46C8-BD0B-1FC7198DA85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xmlns=""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xmlns=""/>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xmlns="" id="{C404B79C-321D-4A2D-AC10-89EBCFCF04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xmlns="" id="{0203E267-C0F0-4C4D-B171-ADA7286AE0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xmlns="" id="{CFBB8685-4316-45F5-9929-8BC6BC049418}"/>
              </a:ext>
            </a:extLst>
          </p:cNvPr>
          <p:cNvSpPr txBox="1"/>
          <p:nvPr/>
        </p:nvSpPr>
        <p:spPr>
          <a:xfrm>
            <a:off x="2447178" y="2462169"/>
            <a:ext cx="9363822" cy="1846824"/>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Times New Roman" pitchFamily="18" charset="0"/>
                <a:cs typeface="Times New Roman" pitchFamily="18" charset="0"/>
              </a:rPr>
              <a:t>Tạm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hẹn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gặp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lại</a:t>
            </a:r>
            <a:r>
              <a:rPr lang="en-US" sz="4000" dirty="0">
                <a:solidFill>
                  <a:srgbClr val="FF0000"/>
                </a:solidFill>
                <a:latin typeface="Times New Roman" pitchFamily="18" charset="0"/>
                <a:cs typeface="Times New Roman" pitchFamily="18" charset="0"/>
              </a:rPr>
              <a:t> </a:t>
            </a:r>
          </a:p>
          <a:p>
            <a:pPr algn="ctr" defTabSz="1096986">
              <a:lnSpc>
                <a:spcPct val="150000"/>
              </a:lnSpc>
            </a:pPr>
            <a:r>
              <a:rPr lang="en-US" sz="4000" dirty="0" err="1">
                <a:solidFill>
                  <a:srgbClr val="FF0000"/>
                </a:solidFill>
                <a:latin typeface="Times New Roman" pitchFamily="18" charset="0"/>
                <a:cs typeface="Times New Roman" pitchFamily="18" charset="0"/>
              </a:rPr>
              <a:t>các</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vào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sau</a:t>
            </a:r>
            <a:r>
              <a:rPr lang="en-US" sz="4000" dirty="0">
                <a:solidFill>
                  <a:srgbClr val="FF0000"/>
                </a:solidFill>
                <a:latin typeface="Times New Roman" pitchFamily="18" charset="0"/>
                <a:cs typeface="Times New Roman" pitchFamily="18"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xmlns=""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TotalTime>
  <Words>273</Words>
  <Application>Microsoft Office PowerPoint</Application>
  <PresentationFormat>Custom</PresentationFormat>
  <Paragraphs>32</Paragraphs>
  <Slides>7</Slides>
  <Notes>2</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Slide 3</vt:lpstr>
      <vt:lpstr>YÊU CẦU CẦN ĐẠT</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7</cp:lastModifiedBy>
  <cp:revision>528</cp:revision>
  <dcterms:created xsi:type="dcterms:W3CDTF">2020-12-08T15:48:47Z</dcterms:created>
  <dcterms:modified xsi:type="dcterms:W3CDTF">2022-10-16T15:20:52Z</dcterms:modified>
</cp:coreProperties>
</file>