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8" r:id="rId2"/>
    <p:sldId id="299" r:id="rId3"/>
    <p:sldId id="310" r:id="rId4"/>
    <p:sldId id="302" r:id="rId5"/>
    <p:sldId id="274" r:id="rId6"/>
    <p:sldId id="301" r:id="rId7"/>
    <p:sldId id="259" r:id="rId8"/>
    <p:sldId id="303" r:id="rId9"/>
    <p:sldId id="288" r:id="rId10"/>
    <p:sldId id="282" r:id="rId11"/>
    <p:sldId id="292" r:id="rId12"/>
    <p:sldId id="304" r:id="rId13"/>
    <p:sldId id="305" r:id="rId14"/>
    <p:sldId id="306" r:id="rId15"/>
    <p:sldId id="256" r:id="rId16"/>
    <p:sldId id="268" r:id="rId17"/>
    <p:sldId id="296" r:id="rId18"/>
    <p:sldId id="307" r:id="rId19"/>
    <p:sldId id="308" r:id="rId20"/>
    <p:sldId id="309"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AD2"/>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4660"/>
  </p:normalViewPr>
  <p:slideViewPr>
    <p:cSldViewPr snapToGrid="0">
      <p:cViewPr varScale="1">
        <p:scale>
          <a:sx n="51" d="100"/>
          <a:sy n="51" d="100"/>
        </p:scale>
        <p:origin x="-806" y="-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pPr/>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pPr/>
              <a:t>‹#›</a:t>
            </a:fld>
            <a:endParaRPr lang="en-US"/>
          </a:p>
        </p:txBody>
      </p:sp>
    </p:spTree>
    <p:extLst>
      <p:ext uri="{BB962C8B-B14F-4D97-AF65-F5344CB8AC3E}">
        <p14:creationId xmlns:p14="http://schemas.microsoft.com/office/powerpoint/2010/main" xmlns=""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Dựa</a:t>
            </a:r>
            <a:r>
              <a:rPr lang="en-US" baseline="0" dirty="0"/>
              <a:t> </a:t>
            </a:r>
            <a:r>
              <a:rPr lang="en-US" baseline="0" dirty="0" err="1"/>
              <a:t>vào</a:t>
            </a:r>
            <a:r>
              <a:rPr lang="en-US" baseline="0" dirty="0"/>
              <a:t> </a:t>
            </a:r>
            <a:r>
              <a:rPr lang="en-US" baseline="0" dirty="0" err="1"/>
              <a:t>tranh</a:t>
            </a:r>
            <a:r>
              <a:rPr lang="en-US" baseline="0" dirty="0"/>
              <a:t> GV </a:t>
            </a:r>
            <a:r>
              <a:rPr lang="en-US" baseline="0" dirty="0" err="1"/>
              <a:t>nêu</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đọc</a:t>
            </a:r>
            <a:endParaRPr lang="en-US" baseline="0" dirty="0"/>
          </a:p>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5</a:t>
            </a:fld>
            <a:endParaRPr lang="en-US"/>
          </a:p>
        </p:txBody>
      </p:sp>
    </p:spTree>
    <p:extLst>
      <p:ext uri="{BB962C8B-B14F-4D97-AF65-F5344CB8AC3E}">
        <p14:creationId xmlns:p14="http://schemas.microsoft.com/office/powerpoint/2010/main" xmlns="" val="89511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16</a:t>
            </a:fld>
            <a:endParaRPr lang="zh-CN" altLang="en-US"/>
          </a:p>
        </p:txBody>
      </p:sp>
    </p:spTree>
    <p:extLst>
      <p:ext uri="{BB962C8B-B14F-4D97-AF65-F5344CB8AC3E}">
        <p14:creationId xmlns:p14="http://schemas.microsoft.com/office/powerpoint/2010/main" xmlns="" val="381520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815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29827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xmlns="" val="27363811"/>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192954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65880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478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4544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pPr/>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744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pPr/>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12604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pPr/>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001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2664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6024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pPr/>
              <a:t>10/2/2022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3.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0.wdp"/><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gif"/><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68889" r="140"/>
          <a:stretch/>
        </p:blipFill>
        <p:spPr>
          <a:xfrm>
            <a:off x="0" y="4724400"/>
            <a:ext cx="12181114" cy="2133600"/>
          </a:xfrm>
          <a:prstGeom prst="rect">
            <a:avLst/>
          </a:prstGeom>
        </p:spPr>
      </p:pic>
      <p:pic>
        <p:nvPicPr>
          <p:cNvPr id="4" name="Picture 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4740" b="79397" l="2804" r="94860">
                        <a14:foregroundMark x1="41121" y1="24288" x2="65654" y2="26801"/>
                        <a14:foregroundMark x1="29907" y1="23618" x2="49299" y2="19263"/>
                        <a14:foregroundMark x1="49299" y1="19263" x2="73832" y2="22948"/>
                        <a14:foregroundMark x1="35514" y1="24121" x2="25467" y2="26633"/>
                        <a14:foregroundMark x1="25467" y1="26633" x2="27103" y2="19765"/>
                        <a14:foregroundMark x1="27103" y1="19765" x2="49065" y2="17588"/>
                        <a14:foregroundMark x1="48832" y1="14740" x2="76168" y2="22613"/>
                        <a14:foregroundMark x1="76402" y1="23116" x2="71028" y2="26801"/>
                      </a14:backgroundRemoval>
                    </a14:imgEffect>
                  </a14:imgLayer>
                </a14:imgProps>
              </a:ext>
            </a:extLst>
          </a:blip>
          <a:srcRect l="-1" t="17191" r="8123" b="22155"/>
          <a:stretch/>
        </p:blipFill>
        <p:spPr>
          <a:xfrm>
            <a:off x="2190307" y="0"/>
            <a:ext cx="7060019" cy="6533995"/>
          </a:xfrm>
          <a:prstGeom prst="rect">
            <a:avLst/>
          </a:prstGeom>
        </p:spPr>
      </p:pic>
      <p:pic>
        <p:nvPicPr>
          <p:cNvPr id="6" name="Picture 2" descr="Premium Vector | Cute happy kid girl read under the tree"/>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757" b="100000" l="479" r="95048"/>
                    </a14:imgEffect>
                  </a14:imgLayer>
                </a14:imgProps>
              </a:ext>
              <a:ext uri="{28A0092B-C50C-407E-A947-70E740481C1C}">
                <a14:useLocalDpi xmlns:a14="http://schemas.microsoft.com/office/drawing/2010/main" xmlns="" val="0"/>
              </a:ext>
            </a:extLst>
          </a:blip>
          <a:srcRect l="9584" r="8957"/>
          <a:stretch/>
        </p:blipFill>
        <p:spPr bwMode="auto">
          <a:xfrm>
            <a:off x="-129424" y="2609866"/>
            <a:ext cx="3149600" cy="40861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258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51478" y="-223255"/>
            <a:ext cx="8887145" cy="7311309"/>
          </a:xfrm>
          <a:prstGeom prst="rect">
            <a:avLst/>
          </a:prstGeom>
        </p:spPr>
      </p:pic>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3268569" y="2135733"/>
            <a:ext cx="6418608" cy="923330"/>
          </a:xfrm>
          <a:prstGeom prst="rect">
            <a:avLst/>
          </a:prstGeom>
          <a:noFill/>
          <a:ln>
            <a:noFill/>
          </a:ln>
        </p:spPr>
        <p:txBody>
          <a:bodyPr wrap="square">
            <a:spAutoFit/>
          </a:bodyPr>
          <a:lstStyle/>
          <a:p>
            <a:pPr algn="ctr" defTabSz="1219170">
              <a:defRPr/>
            </a:pP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Tìm</a:t>
            </a:r>
            <a:r>
              <a:rPr lang="en-US" altLang="zh-CN" sz="5400" b="1" spc="800" dirty="0">
                <a:solidFill>
                  <a:schemeClr val="bg1"/>
                </a:solidFill>
                <a:latin typeface="Times New Roman" pitchFamily="18" charset="0"/>
                <a:ea typeface="Arial-Rounded" panose="020B0500000000000000" pitchFamily="34" charset="0"/>
                <a:cs typeface="Times New Roman" pitchFamily="18" charset="0"/>
              </a:rPr>
              <a:t> </a:t>
            </a: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hiểu</a:t>
            </a:r>
            <a:r>
              <a:rPr lang="en-US" altLang="zh-CN" sz="5400" b="1" spc="800" dirty="0">
                <a:solidFill>
                  <a:schemeClr val="bg1"/>
                </a:solidFill>
                <a:latin typeface="Times New Roman" pitchFamily="18" charset="0"/>
                <a:ea typeface="Arial-Rounded" panose="020B0500000000000000" pitchFamily="34" charset="0"/>
                <a:cs typeface="Times New Roman" pitchFamily="18" charset="0"/>
              </a:rPr>
              <a:t> </a:t>
            </a: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bài</a:t>
            </a:r>
            <a:endParaRPr lang="zh-CN" altLang="en-US" sz="5400" b="1" spc="800"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8913402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xmlns="" val="0"/>
              </a:ext>
            </a:extLst>
          </a:blip>
          <a:srcRect t="22685" r="1262" b="8678"/>
          <a:stretch/>
        </p:blipFill>
        <p:spPr>
          <a:xfrm>
            <a:off x="840536" y="244465"/>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đáp</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sinh</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cstate="print"/>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cstate="print"/>
          <a:stretch>
            <a:fillRect/>
          </a:stretch>
        </p:blipFill>
        <p:spPr>
          <a:xfrm>
            <a:off x="10637638" y="4853363"/>
            <a:ext cx="1504954" cy="2079337"/>
          </a:xfrm>
          <a:prstGeom prst="rect">
            <a:avLst/>
          </a:prstGeom>
          <a:noFill/>
          <a:ln w="9525">
            <a:noFill/>
          </a:ln>
        </p:spPr>
      </p:pic>
      <p:sp>
        <p:nvSpPr>
          <p:cNvPr id="26" name="Rounded Rectangle 25"/>
          <p:cNvSpPr/>
          <p:nvPr/>
        </p:nvSpPr>
        <p:spPr>
          <a:xfrm>
            <a:off x="2346929" y="2279050"/>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mỉm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cười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39140160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xmlns="" val="0"/>
              </a:ext>
            </a:extLst>
          </a:blip>
          <a:srcRect t="22685" r="1262" b="8678"/>
          <a:stretch/>
        </p:blipFill>
        <p:spPr>
          <a:xfrm>
            <a:off x="840536" y="244465"/>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thơ</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cstate="print"/>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cstate="print"/>
          <a:stretch>
            <a:fillRect/>
          </a:stretch>
        </p:blipFill>
        <p:spPr>
          <a:xfrm>
            <a:off x="10637638" y="4853363"/>
            <a:ext cx="1504954" cy="2079337"/>
          </a:xfrm>
          <a:prstGeom prst="rect">
            <a:avLst/>
          </a:prstGeom>
          <a:noFill/>
          <a:ln w="9525">
            <a:noFill/>
          </a:ln>
        </p:spPr>
      </p:pic>
      <p:sp>
        <p:nvSpPr>
          <p:cNvPr id="26" name="Rounded Rectangle 25"/>
          <p:cNvSpPr/>
          <p:nvPr/>
        </p:nvSpPr>
        <p:spPr>
          <a:xfrm>
            <a:off x="3110786" y="2383524"/>
            <a:ext cx="5280505"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đưa</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nhài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ghé</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cửa</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36337101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xmlns="" val="0"/>
              </a:ext>
            </a:extLst>
          </a:blip>
          <a:srcRect t="22685" r="1262" b="8678"/>
          <a:stretch/>
        </p:blipFill>
        <p:spPr>
          <a:xfrm>
            <a:off x="840536" y="244465"/>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cstate="print"/>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cstate="print"/>
          <a:stretch>
            <a:fillRect/>
          </a:stretch>
        </p:blipFill>
        <p:spPr>
          <a:xfrm>
            <a:off x="10637638" y="4853363"/>
            <a:ext cx="1504954" cy="2079337"/>
          </a:xfrm>
          <a:prstGeom prst="rect">
            <a:avLst/>
          </a:prstGeom>
          <a:noFill/>
          <a:ln w="9525">
            <a:noFill/>
          </a:ln>
        </p:spPr>
      </p:pic>
      <p:sp>
        <p:nvSpPr>
          <p:cNvPr id="26" name="Rounded Rectangle 25"/>
          <p:cNvSpPr/>
          <p:nvPr/>
        </p:nvSpPr>
        <p:spPr>
          <a:xfrm>
            <a:off x="2346929" y="2493192"/>
            <a:ext cx="6595945"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mỉm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cười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183015847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xmlns="" val="0"/>
              </a:ext>
            </a:extLst>
          </a:blip>
          <a:srcRect t="22685" r="1262" b="8678"/>
          <a:stretch/>
        </p:blipFill>
        <p:spPr>
          <a:xfrm>
            <a:off x="851686" y="306862"/>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 Qua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thơ</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dành</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cstate="print"/>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cstate="print"/>
          <a:stretch>
            <a:fillRect/>
          </a:stretch>
        </p:blipFill>
        <p:spPr>
          <a:xfrm>
            <a:off x="10637638" y="4853363"/>
            <a:ext cx="1504954" cy="2079337"/>
          </a:xfrm>
          <a:prstGeom prst="rect">
            <a:avLst/>
          </a:prstGeom>
          <a:noFill/>
          <a:ln w="9525">
            <a:noFill/>
          </a:ln>
        </p:spPr>
      </p:pic>
      <p:sp>
        <p:nvSpPr>
          <p:cNvPr id="26" name="Rounded Rectangle 25"/>
          <p:cNvSpPr/>
          <p:nvPr/>
        </p:nvSpPr>
        <p:spPr>
          <a:xfrm>
            <a:off x="2346929" y="2042812"/>
            <a:ext cx="6595945"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luôn</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yêu</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ấm</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áp</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ơn</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27333377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xmlns=""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xmlns="" id="{32E29622-6938-4F27-BA2F-8E57C68A08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0" b="100000" l="0" r="98667"/>
                    </a14:imgEffect>
                  </a14:imgLayer>
                </a14:imgProps>
              </a:ext>
              <a:ext uri="{28A0092B-C50C-407E-A947-70E740481C1C}">
                <a14:useLocalDpi xmlns:a14="http://schemas.microsoft.com/office/drawing/2010/main" xmlns=""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xmlns=""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endParaRPr>
          </a:p>
        </p:txBody>
      </p:sp>
      <p:pic>
        <p:nvPicPr>
          <p:cNvPr id="10" name="图片 12">
            <a:extLst>
              <a:ext uri="{FF2B5EF4-FFF2-40B4-BE49-F238E27FC236}">
                <a16:creationId xmlns:a16="http://schemas.microsoft.com/office/drawing/2014/main" xmlns="" id="{37A7A021-B942-4826-8E86-0E1DA4522F2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xmlns=""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01651" y="1382233"/>
            <a:ext cx="10668592" cy="3657321"/>
          </a:xfrm>
          <a:prstGeom prst="rect">
            <a:avLst/>
          </a:prstGeom>
        </p:spPr>
      </p:pic>
      <p:sp>
        <p:nvSpPr>
          <p:cNvPr id="5" name="Rectangle 33"/>
          <p:cNvSpPr/>
          <p:nvPr/>
        </p:nvSpPr>
        <p:spPr>
          <a:xfrm>
            <a:off x="3686923" y="1614318"/>
            <a:ext cx="6271269" cy="707886"/>
          </a:xfrm>
          <a:prstGeom prst="rect">
            <a:avLst/>
          </a:prstGeom>
        </p:spPr>
        <p:txBody>
          <a:bodyPr wrap="none">
            <a:spAutoFit/>
          </a:bodyPr>
          <a:lstStyle/>
          <a:p>
            <a:r>
              <a:rPr lang="en-US" altLang="zh-CN" sz="4000" b="1" dirty="0" err="1">
                <a:solidFill>
                  <a:srgbClr val="FF0000"/>
                </a:solidFill>
                <a:latin typeface="Times New Roman" pitchFamily="18" charset="0"/>
                <a:cs typeface="Times New Roman" pitchFamily="18" charset="0"/>
                <a:sym typeface="+mn-lt"/>
              </a:rPr>
              <a:t>Luyện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tập</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theo</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văn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bản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đọc</a:t>
            </a:r>
            <a:endParaRPr lang="en-US" sz="4000" b="1"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xmlns="" val="1698916747"/>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882650" y="511633"/>
            <a:ext cx="10426700" cy="630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xmlns="" val="0"/>
              </a:ext>
            </a:extLst>
          </a:blip>
          <a:srcRect l="-3333" t="6164" r="3333" b="14170"/>
          <a:stretch/>
        </p:blipFill>
        <p:spPr>
          <a:xfrm>
            <a:off x="3454399" y="2375210"/>
            <a:ext cx="4764097" cy="4128884"/>
          </a:xfrm>
          <a:prstGeom prst="rect">
            <a:avLst/>
          </a:prstGeom>
        </p:spPr>
      </p:pic>
      <p:sp>
        <p:nvSpPr>
          <p:cNvPr id="9" name="Cloud Callout 8"/>
          <p:cNvSpPr/>
          <p:nvPr/>
        </p:nvSpPr>
        <p:spPr>
          <a:xfrm>
            <a:off x="8151541" y="1141647"/>
            <a:ext cx="4040459" cy="1557779"/>
          </a:xfrm>
          <a:prstGeom prst="cloudCallout">
            <a:avLst>
              <a:gd name="adj1" fmla="val -55768"/>
              <a:gd name="adj2" fmla="val 10196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món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ngờ</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Cloud Callout 9"/>
          <p:cNvSpPr/>
          <p:nvPr/>
        </p:nvSpPr>
        <p:spPr>
          <a:xfrm>
            <a:off x="279825" y="1409606"/>
            <a:ext cx="3957637" cy="1570657"/>
          </a:xfrm>
          <a:prstGeom prst="cloudCallout">
            <a:avLst>
              <a:gd name="adj1" fmla="val 43184"/>
              <a:gd name="adj2" fmla="val 9197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hay.</a:t>
            </a:r>
          </a:p>
        </p:txBody>
      </p:sp>
    </p:spTree>
    <p:extLst>
      <p:ext uri="{BB962C8B-B14F-4D97-AF65-F5344CB8AC3E}">
        <p14:creationId xmlns:p14="http://schemas.microsoft.com/office/powerpoint/2010/main" xmlns="" val="12062226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ảnh Sân Khấu Hình ảnh | Định dạng hình ảnh PSD 401623562| vn.lovepik.co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699" y="-144966"/>
            <a:ext cx="12400699" cy="7368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300895" y="1934515"/>
            <a:ext cx="5798905" cy="1973766"/>
          </a:xfrm>
          <a:prstGeom prst="rect">
            <a:avLst/>
          </a:prstGeom>
          <a:solidFill>
            <a:srgbClr val="C0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04057" y="2598232"/>
            <a:ext cx="5419492" cy="646331"/>
          </a:xfrm>
          <a:prstGeom prst="rect">
            <a:avLst/>
          </a:prstGeom>
          <a:noFill/>
        </p:spPr>
        <p:txBody>
          <a:bodyPr wrap="square" rtlCol="0">
            <a:spAutoFit/>
          </a:bodyPr>
          <a:lstStyle/>
          <a:p>
            <a:r>
              <a:rPr lang="en-US" sz="3600" b="1" i="1" dirty="0">
                <a:solidFill>
                  <a:srgbClr val="FFFF00"/>
                </a:solidFill>
                <a:latin typeface="iCiel Cadena" panose="02000503000000020004" pitchFamily="2" charset="0"/>
                <a:ea typeface="Arial-Rounded" panose="020B0500000000000000" pitchFamily="34" charset="0"/>
                <a:cs typeface="Arial-Rounded" panose="020B0500000000000000" pitchFamily="34" charset="0"/>
              </a:rPr>
              <a:t>GIAO LƯU VĂN NGHỆ</a:t>
            </a:r>
          </a:p>
        </p:txBody>
      </p:sp>
      <p:pic>
        <p:nvPicPr>
          <p:cNvPr id="5" name="Picture 4"/>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100000" l="889" r="99556"/>
                    </a14:imgEffect>
                  </a14:imgLayer>
                </a14:imgProps>
              </a:ext>
              <a:ext uri="{28A0092B-C50C-407E-A947-70E740481C1C}">
                <a14:useLocalDpi xmlns:a14="http://schemas.microsoft.com/office/drawing/2010/main" xmlns="" val="0"/>
              </a:ext>
            </a:extLst>
          </a:blip>
          <a:stretch>
            <a:fillRect/>
          </a:stretch>
        </p:blipFill>
        <p:spPr>
          <a:xfrm>
            <a:off x="5192214" y="4434780"/>
            <a:ext cx="2423220" cy="24232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523549" y="4114800"/>
            <a:ext cx="1353721" cy="2880418"/>
          </a:xfrm>
          <a:prstGeom prst="rect">
            <a:avLst/>
          </a:prstGeom>
        </p:spPr>
      </p:pic>
      <p:sp>
        <p:nvSpPr>
          <p:cNvPr id="8" name="Cloud Callout 7"/>
          <p:cNvSpPr/>
          <p:nvPr/>
        </p:nvSpPr>
        <p:spPr>
          <a:xfrm>
            <a:off x="9239586" y="1468231"/>
            <a:ext cx="3110542" cy="1776332"/>
          </a:xfrm>
          <a:prstGeom prst="cloudCallout">
            <a:avLst>
              <a:gd name="adj1" fmla="val -25537"/>
              <a:gd name="adj2" fmla="val 959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Wow!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tuyệt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49091" y1="37461" x2="57955" y2="33127"/>
                        <a14:foregroundMark x1="8864" y1="7121" x2="24545" y2="94118"/>
                        <a14:foregroundMark x1="15227" y1="37461" x2="21818" y2="32508"/>
                        <a14:foregroundMark x1="12955" y1="71827" x2="14545" y2="95666"/>
                        <a14:foregroundMark x1="82045" y1="6811" x2="92045" y2="94737"/>
                        <a14:foregroundMark x1="79773" y1="95666" x2="77500" y2="8669"/>
                        <a14:foregroundMark x1="83182" y1="7740" x2="98636" y2="26935"/>
                        <a14:foregroundMark x1="92955" y1="41796" x2="95000" y2="59752"/>
                        <a14:foregroundMark x1="10682" y1="8359" x2="27500" y2="44892"/>
                        <a14:foregroundMark x1="13409" y1="9598" x2="29091" y2="22601"/>
                        <a14:foregroundMark x1="6818" y1="38390" x2="5455" y2="14861"/>
                        <a14:foregroundMark x1="25000" y1="47368" x2="34091" y2="51084"/>
                      </a14:backgroundRemoval>
                    </a14:imgEffect>
                  </a14:imgLayer>
                </a14:imgProps>
              </a:ext>
              <a:ext uri="{28A0092B-C50C-407E-A947-70E740481C1C}">
                <a14:useLocalDpi xmlns:a14="http://schemas.microsoft.com/office/drawing/2010/main" xmlns="" val="0"/>
              </a:ext>
            </a:extLst>
          </a:blip>
          <a:stretch>
            <a:fillRect/>
          </a:stretch>
        </p:blipFill>
        <p:spPr>
          <a:xfrm>
            <a:off x="189571" y="4623725"/>
            <a:ext cx="3233854" cy="2371493"/>
          </a:xfrm>
          <a:prstGeom prst="rect">
            <a:avLst/>
          </a:prstGeom>
        </p:spPr>
      </p:pic>
      <p:sp>
        <p:nvSpPr>
          <p:cNvPr id="10" name="Cloud Callout 9"/>
          <p:cNvSpPr/>
          <p:nvPr/>
        </p:nvSpPr>
        <p:spPr>
          <a:xfrm>
            <a:off x="189571" y="1934514"/>
            <a:ext cx="2868845" cy="2091075"/>
          </a:xfrm>
          <a:prstGeom prst="cloudCallout">
            <a:avLst>
              <a:gd name="adj1" fmla="val -46464"/>
              <a:gd name="adj2" fmla="val 8039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tuyệt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2663614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Ấm áp Phim Hoạt Hình Sàn Nhà Tường Thiết Kế Nền Cửa Sổ, Ấm áp, Phim Hoạt  Hình, Nền Nhà Hình nền Vector để tải xuống miễn phí"/>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0"/>
            <a:ext cx="12191998"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100000" l="0" r="100000">
                        <a14:foregroundMark x1="20308" y1="1750" x2="12000" y2="98500"/>
                        <a14:foregroundMark x1="12000" y1="17750" x2="29231" y2="20250"/>
                        <a14:foregroundMark x1="25538" y1="35000" x2="24308" y2="41000"/>
                        <a14:foregroundMark x1="8923" y1="40250" x2="8308" y2="49000"/>
                        <a14:foregroundMark x1="31077" y1="39000" x2="43692" y2="66250"/>
                        <a14:foregroundMark x1="58462" y1="26750" x2="74154" y2="9250"/>
                        <a14:foregroundMark x1="29538" y1="37250" x2="19077" y2="59750"/>
                        <a14:foregroundMark x1="74462" y1="10250" x2="89538" y2="20000"/>
                        <a14:foregroundMark x1="64923" y1="98000" x2="70462" y2="93750"/>
                        <a14:foregroundMark x1="74462" y1="94750" x2="81846" y2="98750"/>
                        <a14:foregroundMark x1="24615" y1="62000" x2="31385" y2="97000"/>
                      </a14:backgroundRemoval>
                    </a14:imgEffect>
                  </a14:imgLayer>
                </a14:imgProps>
              </a:ext>
              <a:ext uri="{28A0092B-C50C-407E-A947-70E740481C1C}">
                <a14:useLocalDpi xmlns:a14="http://schemas.microsoft.com/office/drawing/2010/main" xmlns="" val="0"/>
              </a:ext>
            </a:extLst>
          </a:blip>
          <a:stretch>
            <a:fillRect/>
          </a:stretch>
        </p:blipFill>
        <p:spPr>
          <a:xfrm>
            <a:off x="739581" y="1929161"/>
            <a:ext cx="3916595" cy="4820424"/>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296" b="79630" l="17000" r="70100">
                        <a14:foregroundMark x1="48500" y1="30093" x2="52500" y2="29074"/>
                      </a14:backgroundRemoval>
                    </a14:imgEffect>
                  </a14:imgLayer>
                </a14:imgProps>
              </a:ext>
              <a:ext uri="{28A0092B-C50C-407E-A947-70E740481C1C}">
                <a14:useLocalDpi xmlns:a14="http://schemas.microsoft.com/office/drawing/2010/main" xmlns="" val="0"/>
              </a:ext>
            </a:extLst>
          </a:blip>
          <a:srcRect l="17923" r="29570" b="21138"/>
          <a:stretch/>
        </p:blipFill>
        <p:spPr>
          <a:xfrm flipH="1">
            <a:off x="6640397" y="2977377"/>
            <a:ext cx="2234267" cy="362414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89080" y="4762268"/>
            <a:ext cx="1813349" cy="1839254"/>
          </a:xfrm>
          <a:prstGeom prst="rect">
            <a:avLst/>
          </a:prstGeom>
        </p:spPr>
      </p:pic>
      <p:sp>
        <p:nvSpPr>
          <p:cNvPr id="7" name="Cloud Callout 6"/>
          <p:cNvSpPr/>
          <p:nvPr/>
        </p:nvSpPr>
        <p:spPr>
          <a:xfrm>
            <a:off x="7605131" y="944567"/>
            <a:ext cx="3852900" cy="1776332"/>
          </a:xfrm>
          <a:prstGeom prst="cloudCallout">
            <a:avLst>
              <a:gd name="adj1" fmla="val -25537"/>
              <a:gd name="adj2" fmla="val 9598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Wow!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ạ!</a:t>
            </a:r>
          </a:p>
        </p:txBody>
      </p:sp>
      <p:sp>
        <p:nvSpPr>
          <p:cNvPr id="8" name="Cloud Callout 7"/>
          <p:cNvSpPr/>
          <p:nvPr/>
        </p:nvSpPr>
        <p:spPr>
          <a:xfrm>
            <a:off x="1683834" y="152185"/>
            <a:ext cx="3281441" cy="2091075"/>
          </a:xfrm>
          <a:prstGeom prst="cloudCallout">
            <a:avLst>
              <a:gd name="adj1" fmla="val -31512"/>
              <a:gd name="adj2" fmla="val 7986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Na </a:t>
            </a:r>
            <a:r>
              <a:rPr lang="en-US" sz="2800" dirty="0" err="1">
                <a:latin typeface="Arial-Rounded" panose="020B0500000000000000" pitchFamily="34" charset="0"/>
                <a:ea typeface="Arial-Rounded" panose="020B0500000000000000" pitchFamily="34" charset="0"/>
                <a:cs typeface="Arial-Rounded" panose="020B0500000000000000" pitchFamily="34" charset="0"/>
              </a:rPr>
              <a:t>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28081103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0"/>
                                        <p:tgtEl>
                                          <p:spTgt spid="7"/>
                                        </p:tgtEl>
                                        <p:attrNameLst>
                                          <p:attrName>ppt_y</p:attrName>
                                        </p:attrNameLst>
                                      </p:cBhvr>
                                      <p:tavLst>
                                        <p:tav tm="0">
                                          <p:val>
                                            <p:strVal val="ppt_y"/>
                                          </p:val>
                                        </p:tav>
                                        <p:tav tm="100000">
                                          <p:val>
                                            <p:strVal val="ppt_y+.1"/>
                                          </p:val>
                                        </p:tav>
                                      </p:tavLst>
                                    </p:anim>
                                    <p:set>
                                      <p:cBhvr>
                                        <p:cTn id="45" dur="1" fill="hold">
                                          <p:stCondLst>
                                            <p:cond delay="9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Tuần</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5</a:t>
            </a: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err="1">
                <a:ln w="3175">
                  <a:solidFill>
                    <a:schemeClr val="bg1"/>
                  </a:solidFill>
                </a:ln>
                <a:solidFill>
                  <a:schemeClr val="bg1"/>
                </a:solidFill>
                <a:latin typeface="Arial-Rounded" pitchFamily="34" charset="0"/>
                <a:ea typeface="Arial-Rounded" pitchFamily="34" charset="0"/>
                <a:cs typeface="Arial-Rounded" pitchFamily="34" charset="0"/>
              </a:rPr>
              <a:t>Chủ</a:t>
            </a:r>
            <a:r>
              <a:rPr lang="en-US" sz="8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8000" b="1" dirty="0" err="1">
                <a:ln w="3175">
                  <a:solidFill>
                    <a:schemeClr val="bg1"/>
                  </a:solidFill>
                </a:ln>
                <a:solidFill>
                  <a:schemeClr val="bg1"/>
                </a:solidFill>
                <a:latin typeface="Arial-Rounded" pitchFamily="34" charset="0"/>
                <a:ea typeface="Arial-Rounded" pitchFamily="34" charset="0"/>
                <a:cs typeface="Arial-Rounded" pitchFamily="34" charset="0"/>
              </a:rPr>
              <a:t>đề</a:t>
            </a:r>
            <a:r>
              <a:rPr lang="en-US" sz="8000" b="1" dirty="0">
                <a:ln w="3175">
                  <a:solidFill>
                    <a:schemeClr val="bg1"/>
                  </a:solidFill>
                </a:ln>
                <a:solidFill>
                  <a:schemeClr val="bg1"/>
                </a:solidFill>
                <a:latin typeface="Arial-Rounded" pitchFamily="34" charset="0"/>
                <a:ea typeface="Arial-Rounded" pitchFamily="34" charset="0"/>
                <a:cs typeface="Arial-Rounded" pitchFamily="34" charset="0"/>
              </a:rPr>
              <a:t> 2</a:t>
            </a: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itchFamily="18" charset="0"/>
                <a:ea typeface="Arial-Rounded" pitchFamily="34" charset="0"/>
                <a:cs typeface="Times New Roman" pitchFamily="18" charset="0"/>
              </a:rPr>
              <a:t>Bài</a:t>
            </a:r>
            <a:endParaRPr lang="en-US" sz="3200" b="1" dirty="0">
              <a:solidFill>
                <a:schemeClr val="bg1"/>
              </a:solidFill>
              <a:latin typeface="Times New Roman" pitchFamily="18" charset="0"/>
              <a:ea typeface="Arial-Rounded" pitchFamily="34" charset="0"/>
              <a:cs typeface="Times New Roman" pitchFamily="18" charset="0"/>
            </a:endParaRPr>
          </a:p>
          <a:p>
            <a:pPr algn="ctr"/>
            <a:r>
              <a:rPr lang="en-US" sz="4267" b="1" dirty="0">
                <a:solidFill>
                  <a:schemeClr val="bg1"/>
                </a:solidFill>
                <a:latin typeface="Times New Roman" pitchFamily="18" charset="0"/>
                <a:ea typeface="Arial-Rounded" pitchFamily="34" charset="0"/>
                <a:cs typeface="Times New Roman" pitchFamily="18" charset="0"/>
              </a:rPr>
              <a:t>9</a:t>
            </a: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a:solidFill>
                  <a:srgbClr val="0070C0"/>
                </a:solidFill>
                <a:latin typeface="Times New Roman" pitchFamily="18" charset="0"/>
                <a:ea typeface="Arial-Rounded" pitchFamily="34" charset="0"/>
                <a:cs typeface="Times New Roman" pitchFamily="18" charset="0"/>
              </a:rPr>
              <a:t>CÔ GIÁO LỚP EM</a:t>
            </a:r>
          </a:p>
        </p:txBody>
      </p:sp>
      <p:pic>
        <p:nvPicPr>
          <p:cNvPr id="2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xmlns="" val="4238784631"/>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64890"/>
            <a:ext cx="11782097" cy="7973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4441" r="469" b="10071"/>
          <a:stretch/>
        </p:blipFill>
        <p:spPr>
          <a:xfrm>
            <a:off x="1907627" y="861752"/>
            <a:ext cx="8324194" cy="5906877"/>
          </a:xfrm>
          <a:prstGeom prst="ellipse">
            <a:avLst/>
          </a:prstGeom>
          <a:ln>
            <a:noFill/>
          </a:ln>
          <a:effectLst>
            <a:softEdge rad="112500"/>
          </a:effectLst>
        </p:spPr>
      </p:pic>
    </p:spTree>
    <p:extLst>
      <p:ext uri="{BB962C8B-B14F-4D97-AF65-F5344CB8AC3E}">
        <p14:creationId xmlns:p14="http://schemas.microsoft.com/office/powerpoint/2010/main" xmlns="" val="187876808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2376742" y="2727900"/>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pic>
        <p:nvPicPr>
          <p:cNvPr id="12" name="图片 14340" descr="28"/>
          <p:cNvPicPr>
            <a:picLocks noChangeAspect="1"/>
          </p:cNvPicPr>
          <p:nvPr/>
        </p:nvPicPr>
        <p:blipFill>
          <a:blip r:embed="rId5" cstate="print"/>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cstate="print">
            <a:extLst>
              <a:ext uri="{28A0092B-C50C-407E-A947-70E740481C1C}">
                <a14:useLocalDpi xmlns:a14="http://schemas.microsoft.com/office/drawing/2010/main" xmlns=""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YÊU CẦU CẦN ĐẠT</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a:buNone/>
            </a:pPr>
            <a:r>
              <a:rPr lang="vi-VN" dirty="0" smtClean="0">
                <a:latin typeface="+mj-lt"/>
              </a:rPr>
              <a:t>- Đọc đúng, rõ ràng các từ dễ lẫn do ảnh hưởng của phát âm địa phương; biết cách đọc bài thơ Cô giáo lớp em với giọng nhẹ nhàng, trìu mến. </a:t>
            </a:r>
          </a:p>
          <a:p>
            <a:pPr>
              <a:buNone/>
            </a:pPr>
            <a:r>
              <a:rPr lang="vi-VN" dirty="0" smtClean="0">
                <a:latin typeface="+mj-lt"/>
              </a:rPr>
              <a:t>- Nhận biết được các từ gợi tả, gợi cảm trong bài thơ. Hiểu nội dung bài thơ là những suy nghĩ, tình cảm của một HS đối với cô giáo của mình. </a:t>
            </a:r>
          </a:p>
          <a:p>
            <a:pPr>
              <a:buNone/>
            </a:pPr>
            <a:r>
              <a:rPr lang="vi-VN" dirty="0" smtClean="0">
                <a:latin typeface="+mj-lt"/>
              </a:rPr>
              <a:t>- Trả lời được các câu hỏi. Hiểu và nắm được nội dung chính của bài.</a:t>
            </a:r>
          </a:p>
          <a:p>
            <a:pPr>
              <a:buNone/>
            </a:pPr>
            <a:r>
              <a:rPr lang="vi-VN" dirty="0" smtClean="0">
                <a:latin typeface="+mj-lt"/>
              </a:rPr>
              <a:t>- Đọc to, rõ ràng, lưu loát bài thơ thể hiện được giọng đọc cho người khác nghe.</a:t>
            </a:r>
          </a:p>
          <a:p>
            <a:pPr>
              <a:buNone/>
            </a:pPr>
            <a:r>
              <a:rPr lang="vi-VN" b="1" dirty="0" smtClean="0">
                <a:latin typeface="+mj-lt"/>
              </a:rPr>
              <a:t>-</a:t>
            </a:r>
            <a:r>
              <a:rPr lang="vi-VN" dirty="0" smtClean="0">
                <a:latin typeface="+mj-lt"/>
              </a:rPr>
              <a:t> Yêu nước, chăm chỉ, trách nhiệm, nhân ái. Bồi dưỡng tình cảm yêu quý, kính trọng đối với thầy cô giáo; cảm nhận được niềm vui đến trường. </a:t>
            </a:r>
          </a:p>
          <a:p>
            <a:endParaRPr lang="vi-V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và Mẹ _ Chun Chin _ Nhạc thiếu nhi vui nhộn">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xmlns="" val="981061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200000"/>
                    </a14:imgEffect>
                  </a14:imgLayer>
                </a14:imgProps>
              </a:ext>
            </a:extLst>
          </a:blip>
          <a:srcRect l="30198" t="33734" r="25212" b="20265"/>
          <a:stretch/>
        </p:blipFill>
        <p:spPr>
          <a:xfrm>
            <a:off x="0" y="1"/>
            <a:ext cx="10147983" cy="6858000"/>
          </a:xfrm>
          <a:prstGeom prst="rect">
            <a:avLst/>
          </a:prstGeom>
          <a:solidFill>
            <a:schemeClr val="bg1">
              <a:alpha val="57000"/>
            </a:schemeClr>
          </a:solidFill>
          <a:ln>
            <a:noFill/>
          </a:ln>
          <a:effectLst>
            <a:softEdge rad="112500"/>
          </a:effectLst>
        </p:spPr>
      </p:pic>
      <p:sp>
        <p:nvSpPr>
          <p:cNvPr id="6" name="Rounded Rectangle 5"/>
          <p:cNvSpPr/>
          <p:nvPr/>
        </p:nvSpPr>
        <p:spPr>
          <a:xfrm>
            <a:off x="8074634" y="276448"/>
            <a:ext cx="3961421" cy="6335614"/>
          </a:xfrm>
          <a:prstGeom prst="round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244756" y="1008656"/>
            <a:ext cx="4740165" cy="5478423"/>
          </a:xfrm>
          <a:prstGeom prst="rect">
            <a:avLst/>
          </a:prstGeom>
        </p:spPr>
        <p:txBody>
          <a:bodyPr wrap="square">
            <a:spAutoFit/>
          </a:bodyPr>
          <a:lstStyle/>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Cũng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ạ!”</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mỉm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giảng</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mãi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iểm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p:cNvSpPr txBox="1"/>
          <p:nvPr/>
        </p:nvSpPr>
        <p:spPr>
          <a:xfrm>
            <a:off x="7874999" y="284814"/>
            <a:ext cx="4317001" cy="615489"/>
          </a:xfrm>
          <a:prstGeom prst="rect">
            <a:avLst/>
          </a:prstGeom>
          <a:noFill/>
        </p:spPr>
        <p:txBody>
          <a:bodyPr wrap="square" lIns="121855" tIns="60928" rIns="121855" bIns="60928"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CÔ GIÁO LỚP EM</a:t>
            </a:r>
          </a:p>
        </p:txBody>
      </p:sp>
    </p:spTree>
    <p:extLst>
      <p:ext uri="{BB962C8B-B14F-4D97-AF65-F5344CB8AC3E}">
        <p14:creationId xmlns:p14="http://schemas.microsoft.com/office/powerpoint/2010/main" xmlns="" val="5758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0" y="2678268"/>
            <a:ext cx="3114675" cy="4114800"/>
          </a:xfrm>
          <a:prstGeom prst="rect">
            <a:avLst/>
          </a:prstGeom>
        </p:spPr>
      </p:pic>
      <p:sp>
        <p:nvSpPr>
          <p:cNvPr id="11" name="Rectangle 10"/>
          <p:cNvSpPr/>
          <p:nvPr/>
        </p:nvSpPr>
        <p:spPr>
          <a:xfrm>
            <a:off x="3759062" y="1292675"/>
            <a:ext cx="4740165" cy="5478423"/>
          </a:xfrm>
          <a:prstGeom prst="rect">
            <a:avLst/>
          </a:prstGeom>
        </p:spPr>
        <p:txBody>
          <a:bodyPr wrap="square">
            <a:spAutoFit/>
          </a:bodyPr>
          <a:lstStyle/>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Cũng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ạ!”</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mỉm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giảng</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mãi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iểm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p:cNvSpPr txBox="1"/>
          <p:nvPr/>
        </p:nvSpPr>
        <p:spPr>
          <a:xfrm>
            <a:off x="3519549" y="505935"/>
            <a:ext cx="3593804" cy="615489"/>
          </a:xfrm>
          <a:prstGeom prst="rect">
            <a:avLst/>
          </a:prstGeom>
          <a:noFill/>
        </p:spPr>
        <p:txBody>
          <a:bodyPr wrap="square" lIns="121855" tIns="60928" rIns="121855" bIns="60928"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CÔ GIÁO LỚP EM</a:t>
            </a:r>
          </a:p>
        </p:txBody>
      </p:sp>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46585" y="5066850"/>
            <a:ext cx="3315957" cy="1805354"/>
          </a:xfrm>
          <a:prstGeom prst="rect">
            <a:avLst/>
          </a:prstGeom>
        </p:spPr>
      </p:pic>
      <p:sp>
        <p:nvSpPr>
          <p:cNvPr id="14" name="Oval 13"/>
          <p:cNvSpPr/>
          <p:nvPr/>
        </p:nvSpPr>
        <p:spPr>
          <a:xfrm>
            <a:off x="3488508" y="1386079"/>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Oval 14"/>
          <p:cNvSpPr/>
          <p:nvPr/>
        </p:nvSpPr>
        <p:spPr>
          <a:xfrm>
            <a:off x="3519549" y="3299984"/>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6" name="Oval 15"/>
          <p:cNvSpPr/>
          <p:nvPr/>
        </p:nvSpPr>
        <p:spPr>
          <a:xfrm>
            <a:off x="3488508" y="5180883"/>
            <a:ext cx="328899" cy="32997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20" name="Group 19"/>
          <p:cNvGrpSpPr/>
          <p:nvPr/>
        </p:nvGrpSpPr>
        <p:grpSpPr>
          <a:xfrm>
            <a:off x="8178035" y="2027568"/>
            <a:ext cx="3338015" cy="1940706"/>
            <a:chOff x="242986" y="532128"/>
            <a:chExt cx="3338015" cy="1940706"/>
          </a:xfrm>
        </p:grpSpPr>
        <p:pic>
          <p:nvPicPr>
            <p:cNvPr id="18" name="Picture 17"/>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8352" b="28953" l="53750" r="95313"/>
                      </a14:imgEffect>
                    </a14:imgLayer>
                  </a14:imgProps>
                </a:ext>
                <a:ext uri="{28A0092B-C50C-407E-A947-70E740481C1C}">
                  <a14:useLocalDpi xmlns:a14="http://schemas.microsoft.com/office/drawing/2010/main" xmlns="" val="0"/>
                </a:ext>
              </a:extLst>
            </a:blip>
            <a:srcRect l="53796" t="8695" r="-431" b="71981"/>
            <a:stretch/>
          </p:blipFill>
          <p:spPr>
            <a:xfrm>
              <a:off x="242986" y="532128"/>
              <a:ext cx="3338015" cy="1940706"/>
            </a:xfrm>
            <a:prstGeom prst="rect">
              <a:avLst/>
            </a:prstGeom>
          </p:spPr>
        </p:pic>
        <p:sp>
          <p:nvSpPr>
            <p:cNvPr id="19" name="TextBox 18"/>
            <p:cNvSpPr txBox="1"/>
            <p:nvPr/>
          </p:nvSpPr>
          <p:spPr>
            <a:xfrm>
              <a:off x="682168" y="1253397"/>
              <a:ext cx="2527567" cy="584775"/>
            </a:xfrm>
            <a:prstGeom prst="rect">
              <a:avLst/>
            </a:prstGeom>
            <a:noFill/>
          </p:spPr>
          <p:txBody>
            <a:bodyPr wrap="square" rtlCol="0">
              <a:spAutoFit/>
            </a:bodyPr>
            <a:lstStyle/>
            <a:p>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1" name="Straight Connector 20"/>
          <p:cNvCxnSpPr/>
          <p:nvPr/>
        </p:nvCxnSpPr>
        <p:spPr>
          <a:xfrm>
            <a:off x="3817407" y="2486104"/>
            <a:ext cx="113325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4328905" y="2863121"/>
            <a:ext cx="1472288" cy="729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5105396" y="3953284"/>
            <a:ext cx="1041441" cy="587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3778864" y="4410928"/>
            <a:ext cx="87722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6640859" y="5550306"/>
            <a:ext cx="87722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5354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64745" y="823985"/>
            <a:ext cx="4123385" cy="6034015"/>
          </a:xfrm>
          <a:prstGeom prst="rect">
            <a:avLst/>
          </a:prstGeom>
        </p:spPr>
      </p:pic>
      <p:sp>
        <p:nvSpPr>
          <p:cNvPr id="7" name="Rounded Rectangle 6"/>
          <p:cNvSpPr/>
          <p:nvPr/>
        </p:nvSpPr>
        <p:spPr>
          <a:xfrm>
            <a:off x="3702786" y="1167571"/>
            <a:ext cx="4871588"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5103098" y="1873331"/>
            <a:ext cx="2411475" cy="646331"/>
          </a:xfrm>
          <a:prstGeom prst="rect">
            <a:avLst/>
          </a:prstGeom>
          <a:noFill/>
        </p:spPr>
        <p:txBody>
          <a:bodyPr wrap="square" rtlCol="0">
            <a:spAutoFit/>
          </a:bodyPr>
          <a:lstStyle/>
          <a:p>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121435" y="2465897"/>
            <a:ext cx="2228850" cy="646331"/>
          </a:xfrm>
          <a:prstGeom prst="rect">
            <a:avLst/>
          </a:prstGeom>
          <a:noFill/>
        </p:spPr>
        <p:txBody>
          <a:bodyPr wrap="square" rtlCol="0">
            <a:spAutoFit/>
          </a:bodyPr>
          <a:lstStyle/>
          <a:p>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mỉm</a:t>
            </a:r>
            <a:r>
              <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cười</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5112785" y="3136699"/>
            <a:ext cx="2978230" cy="646331"/>
          </a:xfrm>
          <a:prstGeom prst="rect">
            <a:avLst/>
          </a:prstGeom>
          <a:noFill/>
        </p:spPr>
        <p:txBody>
          <a:bodyPr wrap="square" rtlCol="0">
            <a:spAutoFit/>
          </a:bodyPr>
          <a:lstStyle/>
          <a:p>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thoảng</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139449" y="3772817"/>
            <a:ext cx="3242829" cy="646331"/>
          </a:xfrm>
          <a:prstGeom prst="rect">
            <a:avLst/>
          </a:prstGeom>
          <a:noFill/>
        </p:spPr>
        <p:txBody>
          <a:bodyPr wrap="square" rtlCol="0">
            <a:spAutoFit/>
          </a:bodyPr>
          <a:lstStyle/>
          <a:p>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5139449" y="4408935"/>
            <a:ext cx="3242829" cy="646331"/>
          </a:xfrm>
          <a:prstGeom prst="rect">
            <a:avLst/>
          </a:prstGeom>
          <a:noFill/>
        </p:spPr>
        <p:txBody>
          <a:bodyPr wrap="square" rtlCol="0">
            <a:spAutoFit/>
          </a:bodyPr>
          <a:lstStyle/>
          <a:p>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giảng</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361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100000" l="10000" r="82500"/>
                    </a14:imgEffect>
                  </a14:imgLayer>
                </a14:imgProps>
              </a:ext>
              <a:ext uri="{28A0092B-C50C-407E-A947-70E740481C1C}">
                <a14:useLocalDpi xmlns:a14="http://schemas.microsoft.com/office/drawing/2010/main" xmlns="" val="0"/>
              </a:ext>
            </a:extLst>
          </a:blip>
          <a:srcRect l="16956" t="16737" r="19855" b="-216"/>
          <a:stretch/>
        </p:blipFill>
        <p:spPr>
          <a:xfrm flipH="1">
            <a:off x="0" y="2678268"/>
            <a:ext cx="3114675" cy="4114800"/>
          </a:xfrm>
          <a:prstGeom prst="rect">
            <a:avLst/>
          </a:prstGeom>
        </p:spPr>
      </p:pic>
      <p:sp>
        <p:nvSpPr>
          <p:cNvPr id="11" name="Rectangle 10"/>
          <p:cNvSpPr/>
          <p:nvPr/>
        </p:nvSpPr>
        <p:spPr>
          <a:xfrm>
            <a:off x="3759062" y="1292675"/>
            <a:ext cx="4740165" cy="5478423"/>
          </a:xfrm>
          <a:prstGeom prst="rect">
            <a:avLst/>
          </a:prstGeom>
        </p:spPr>
        <p:txBody>
          <a:bodyPr wrap="square">
            <a:spAutoFit/>
          </a:bodyPr>
          <a:lstStyle/>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Cũng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ạ!”</a:t>
            </a: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mỉm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dạy</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Gió</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giảng</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ươn</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mãi</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iểm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t>
            </a:r>
            <a:r>
              <a:rPr lang="vi-VN"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p:cNvSpPr txBox="1"/>
          <p:nvPr/>
        </p:nvSpPr>
        <p:spPr>
          <a:xfrm>
            <a:off x="3519549" y="505935"/>
            <a:ext cx="4065474" cy="615489"/>
          </a:xfrm>
          <a:prstGeom prst="rect">
            <a:avLst/>
          </a:prstGeom>
          <a:noFill/>
        </p:spPr>
        <p:txBody>
          <a:bodyPr wrap="square" lIns="121855" tIns="60928" rIns="121855" bIns="60928"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CÔ GIÁO LỚP EM</a:t>
            </a:r>
          </a:p>
        </p:txBody>
      </p:sp>
      <p:sp>
        <p:nvSpPr>
          <p:cNvPr id="14" name="Oval 13"/>
          <p:cNvSpPr/>
          <p:nvPr/>
        </p:nvSpPr>
        <p:spPr>
          <a:xfrm>
            <a:off x="3488508" y="1386079"/>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Oval 14"/>
          <p:cNvSpPr/>
          <p:nvPr/>
        </p:nvSpPr>
        <p:spPr>
          <a:xfrm>
            <a:off x="3519549" y="3299984"/>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6" name="Oval 15"/>
          <p:cNvSpPr/>
          <p:nvPr/>
        </p:nvSpPr>
        <p:spPr>
          <a:xfrm>
            <a:off x="3488508" y="5180883"/>
            <a:ext cx="328899" cy="32997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20" name="Group 19"/>
          <p:cNvGrpSpPr/>
          <p:nvPr/>
        </p:nvGrpSpPr>
        <p:grpSpPr>
          <a:xfrm>
            <a:off x="8178035" y="2027568"/>
            <a:ext cx="3338015" cy="1940706"/>
            <a:chOff x="242986" y="532128"/>
            <a:chExt cx="3338015" cy="1940706"/>
          </a:xfrm>
        </p:grpSpPr>
        <p:pic>
          <p:nvPicPr>
            <p:cNvPr id="18" name="Picture 17"/>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8352" b="28953" l="53750" r="95313"/>
                      </a14:imgEffect>
                    </a14:imgLayer>
                  </a14:imgProps>
                </a:ext>
                <a:ext uri="{28A0092B-C50C-407E-A947-70E740481C1C}">
                  <a14:useLocalDpi xmlns:a14="http://schemas.microsoft.com/office/drawing/2010/main" xmlns="" val="0"/>
                </a:ext>
              </a:extLst>
            </a:blip>
            <a:srcRect l="53796" t="8695" r="-431" b="71981"/>
            <a:stretch/>
          </p:blipFill>
          <p:spPr>
            <a:xfrm>
              <a:off x="242986" y="532128"/>
              <a:ext cx="3338015" cy="1940706"/>
            </a:xfrm>
            <a:prstGeom prst="rect">
              <a:avLst/>
            </a:prstGeom>
          </p:spPr>
        </p:pic>
        <p:sp>
          <p:nvSpPr>
            <p:cNvPr id="19" name="TextBox 18"/>
            <p:cNvSpPr txBox="1"/>
            <p:nvPr/>
          </p:nvSpPr>
          <p:spPr>
            <a:xfrm>
              <a:off x="803691" y="1242718"/>
              <a:ext cx="2527567" cy="584775"/>
            </a:xfrm>
            <a:prstGeom prst="rect">
              <a:avLst/>
            </a:prstGeom>
            <a:noFill/>
          </p:spPr>
          <p:txBody>
            <a:bodyPr wrap="square" rtlCol="0">
              <a:spAutoFit/>
            </a:bodyPr>
            <a:lstStyle/>
            <a:p>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9143614" y="4938022"/>
            <a:ext cx="2821187" cy="1991956"/>
          </a:xfrm>
          <a:prstGeom prst="rect">
            <a:avLst/>
          </a:prstGeom>
        </p:spPr>
      </p:pic>
      <p:cxnSp>
        <p:nvCxnSpPr>
          <p:cNvPr id="4" name="Straight Connector 3"/>
          <p:cNvCxnSpPr/>
          <p:nvPr/>
        </p:nvCxnSpPr>
        <p:spPr>
          <a:xfrm flipH="1">
            <a:off x="5238394" y="1283496"/>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5829491" y="166052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991806" y="2057549"/>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5758064" y="246448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7255622" y="2450745"/>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H="1">
            <a:off x="5404552" y="3148432"/>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H="1">
            <a:off x="6167223" y="353421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5880163" y="3914484"/>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H="1">
            <a:off x="6084224" y="436212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H="1">
            <a:off x="5367258" y="5072295"/>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flipH="1">
            <a:off x="5700200" y="5423282"/>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5613070" y="585135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H="1">
            <a:off x="6613207" y="6196520"/>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a:off x="7808215" y="6202142"/>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93375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par>
                                <p:cTn id="46" presetID="22" presetClass="entr" presetSubtype="1"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22" presetClass="entr" presetSubtype="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par>
                                <p:cTn id="52" presetID="22" presetClass="entr" presetSubtype="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500"/>
                                        <p:tgtEl>
                                          <p:spTgt spid="27"/>
                                        </p:tgtEl>
                                      </p:cBhvr>
                                    </p:animEffect>
                                  </p:childTnLst>
                                </p:cTn>
                              </p:par>
                              <p:par>
                                <p:cTn id="55" presetID="22" presetClass="entr" presetSubtype="1"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par>
                                <p:cTn id="58" presetID="22" presetClass="entr" presetSubtype="1"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par>
                                <p:cTn id="61" presetID="22" presetClass="entr" presetSubtype="1"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500"/>
                                        <p:tgtEl>
                                          <p:spTgt spid="31"/>
                                        </p:tgtEl>
                                      </p:cBhvr>
                                    </p:animEffect>
                                  </p:childTnLst>
                                </p:cTn>
                              </p:par>
                              <p:par>
                                <p:cTn id="64" presetID="22" presetClass="entr" presetSubtype="1"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par>
                                <p:cTn id="67" presetID="22" presetClass="entr" presetSubtype="1"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par>
                                <p:cTn id="70" presetID="22" presetClass="entr" presetSubtype="1"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up)">
                                      <p:cBhvr>
                                        <p:cTn id="72" dur="500"/>
                                        <p:tgtEl>
                                          <p:spTgt spid="35"/>
                                        </p:tgtEl>
                                      </p:cBhvr>
                                    </p:animEffect>
                                  </p:childTnLst>
                                </p:cTn>
                              </p:par>
                              <p:par>
                                <p:cTn id="73" presetID="22" presetClass="entr" presetSubtype="1"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up)">
                                      <p:cBhvr>
                                        <p:cTn id="75" dur="500"/>
                                        <p:tgtEl>
                                          <p:spTgt spid="36"/>
                                        </p:tgtEl>
                                      </p:cBhvr>
                                    </p:animEffect>
                                  </p:childTnLst>
                                </p:cTn>
                              </p:par>
                              <p:par>
                                <p:cTn id="76" presetID="22" presetClass="entr" presetSubtype="1"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up)">
                                      <p:cBhvr>
                                        <p:cTn id="78" dur="500"/>
                                        <p:tgtEl>
                                          <p:spTgt spid="37"/>
                                        </p:tgtEl>
                                      </p:cBhvr>
                                    </p:animEffect>
                                  </p:childTnLst>
                                </p:cTn>
                              </p:par>
                              <p:par>
                                <p:cTn id="79" presetID="22" presetClass="entr" presetSubtype="1"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up)">
                                      <p:cBhvr>
                                        <p:cTn id="81" dur="500"/>
                                        <p:tgtEl>
                                          <p:spTgt spid="38"/>
                                        </p:tgtEl>
                                      </p:cBhvr>
                                    </p:animEffect>
                                  </p:childTnLst>
                                </p:cTn>
                              </p:par>
                              <p:par>
                                <p:cTn id="82" presetID="22" presetClass="entr" presetSubtype="1"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up)">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barn(inVertical)">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99864" y="425182"/>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pic>
        <p:nvPicPr>
          <p:cNvPr id="15" name="图片 73732" descr="PPT素材-12"/>
          <p:cNvPicPr>
            <a:picLocks noChangeAspect="1"/>
          </p:cNvPicPr>
          <p:nvPr/>
        </p:nvPicPr>
        <p:blipFill>
          <a:blip r:embed="rId2" cstate="print"/>
          <a:stretch>
            <a:fillRect/>
          </a:stretch>
        </p:blipFill>
        <p:spPr>
          <a:xfrm>
            <a:off x="499864" y="113323"/>
            <a:ext cx="10543131" cy="5969843"/>
          </a:xfrm>
          <a:prstGeom prst="rect">
            <a:avLst/>
          </a:prstGeom>
          <a:noFill/>
          <a:ln w="9525">
            <a:noFill/>
          </a:ln>
        </p:spPr>
      </p:pic>
      <p:sp>
        <p:nvSpPr>
          <p:cNvPr id="8"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456366" y="3200682"/>
            <a:ext cx="11203016" cy="1098058"/>
          </a:xfrm>
          <a:prstGeom prst="rect">
            <a:avLst/>
          </a:prstGeom>
          <a:noFill/>
          <a:ln>
            <a:noFill/>
          </a:ln>
        </p:spPr>
        <p:txBody>
          <a:bodyPr wrap="square">
            <a:spAutoFit/>
          </a:bodyPr>
          <a:lstStyle/>
          <a:p>
            <a:pPr algn="ctr" defTabSz="1219139">
              <a:lnSpc>
                <a:spcPct val="150000"/>
              </a:lnSpc>
              <a:defRPr/>
            </a:pP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Luyện</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đọc</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nhóm</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xmlns="" val="0"/>
              </a:ext>
            </a:extLst>
          </a:blip>
          <a:srcRect l="27294" t="7312" r="32213" b="28914"/>
          <a:stretch>
            <a:fillRect/>
          </a:stretch>
        </p:blipFill>
        <p:spPr>
          <a:xfrm>
            <a:off x="10637196" y="39447"/>
            <a:ext cx="1285680" cy="19094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00814" y="245541"/>
            <a:ext cx="3261485" cy="2424371"/>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xmlns="" id="{3629FE9C-960A-473B-B9F3-6E7B8AB1A3B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86683" r="63070"/>
          <a:stretch/>
        </p:blipFill>
        <p:spPr>
          <a:xfrm>
            <a:off x="2462529" y="5795015"/>
            <a:ext cx="8396048" cy="946084"/>
          </a:xfrm>
          <a:prstGeom prst="rect">
            <a:avLst/>
          </a:prstGeom>
        </p:spPr>
      </p:pic>
    </p:spTree>
    <p:extLst>
      <p:ext uri="{BB962C8B-B14F-4D97-AF65-F5344CB8AC3E}">
        <p14:creationId xmlns:p14="http://schemas.microsoft.com/office/powerpoint/2010/main" xmlns="" val="4541490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2165</TotalTime>
  <Words>712</Words>
  <Application>Microsoft Office PowerPoint</Application>
  <PresentationFormat>Custom</PresentationFormat>
  <Paragraphs>100</Paragraphs>
  <Slides>21</Slides>
  <Notes>2</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YÊU CẦU CẦN ĐẠT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7</cp:lastModifiedBy>
  <cp:revision>91</cp:revision>
  <dcterms:created xsi:type="dcterms:W3CDTF">2021-06-17T09:40:01Z</dcterms:created>
  <dcterms:modified xsi:type="dcterms:W3CDTF">2022-10-02T16:03:23Z</dcterms:modified>
</cp:coreProperties>
</file>