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tags/tag6.xml" ContentType="application/vnd.openxmlformats-officedocument.presentationml.tags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emf" ContentType="image/x-emf"/>
  <Override PartName="/ppt/tags/tag2.xml" ContentType="application/vnd.openxmlformats-officedocument.presentationml.tags+xml"/>
  <Override PartName="/ppt/tags/tag3.xml" ContentType="application/vnd.openxmlformats-officedocument.presentationml.tags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tags/tag1.xml" ContentType="application/vnd.openxmlformats-officedocument.presentationml.tags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257" r:id="rId2"/>
    <p:sldId id="264" r:id="rId3"/>
    <p:sldId id="256" r:id="rId4"/>
    <p:sldId id="259" r:id="rId5"/>
    <p:sldId id="261" r:id="rId6"/>
    <p:sldId id="260" r:id="rId7"/>
    <p:sldId id="262" r:id="rId8"/>
    <p:sldId id="263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99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659" autoAdjust="0"/>
    <p:restoredTop sz="94660"/>
  </p:normalViewPr>
  <p:slideViewPr>
    <p:cSldViewPr snapToGrid="0">
      <p:cViewPr varScale="1">
        <p:scale>
          <a:sx n="51" d="100"/>
          <a:sy n="51" d="100"/>
        </p:scale>
        <p:origin x="-691" y="-8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E3955B0-ED4B-402E-A6DE-F97F1365147C}" type="datetimeFigureOut">
              <a:rPr lang="en-US" smtClean="0"/>
              <a:pPr/>
              <a:t>9/25/2022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499F35F-143C-4FE0-AF2C-6FA71B59843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1893926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en-US" baseline="0" dirty="0" err="1" smtClean="0"/>
              <a:t>Nhận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xét</a:t>
            </a:r>
            <a:r>
              <a:rPr lang="en-US" baseline="0" dirty="0" smtClean="0"/>
              <a:t> </a:t>
            </a:r>
            <a:r>
              <a:rPr lang="en-US" baseline="0" dirty="0" err="1" smtClean="0"/>
              <a:t>bảng</a:t>
            </a:r>
            <a:r>
              <a:rPr lang="en-US" baseline="0" dirty="0" smtClean="0"/>
              <a:t> “9 </a:t>
            </a:r>
            <a:r>
              <a:rPr lang="en-US" baseline="0" dirty="0" err="1" smtClean="0"/>
              <a:t>cộng</a:t>
            </a:r>
            <a:r>
              <a:rPr lang="en-US" baseline="0" dirty="0" smtClean="0"/>
              <a:t> </a:t>
            </a:r>
            <a:r>
              <a:rPr lang="en-US" baseline="0" dirty="0" err="1" smtClean="0"/>
              <a:t>với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một</a:t>
            </a:r>
            <a:r>
              <a:rPr lang="en-US" baseline="0" dirty="0" smtClean="0"/>
              <a:t> </a:t>
            </a:r>
            <a:r>
              <a:rPr lang="en-US" baseline="0" dirty="0" err="1" smtClean="0"/>
              <a:t>số</a:t>
            </a:r>
            <a:r>
              <a:rPr lang="en-US" baseline="0" dirty="0" smtClean="0"/>
              <a:t>” (</a:t>
            </a:r>
            <a:r>
              <a:rPr lang="en-US" baseline="0" dirty="0" err="1" smtClean="0"/>
              <a:t>hàng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thứ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nhất</a:t>
            </a:r>
            <a:r>
              <a:rPr lang="en-US" baseline="0" dirty="0" smtClean="0"/>
              <a:t>, </a:t>
            </a:r>
            <a:r>
              <a:rPr lang="en-US" baseline="0" dirty="0" err="1" smtClean="0"/>
              <a:t>hàng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thứ</a:t>
            </a:r>
            <a:r>
              <a:rPr lang="en-US" baseline="0" dirty="0" smtClean="0"/>
              <a:t> 2, </a:t>
            </a:r>
            <a:r>
              <a:rPr lang="en-US" baseline="0" dirty="0" err="1" smtClean="0"/>
              <a:t>hàng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thứ</a:t>
            </a:r>
            <a:r>
              <a:rPr lang="en-US" baseline="0" dirty="0" smtClean="0"/>
              <a:t> 3, </a:t>
            </a:r>
            <a:r>
              <a:rPr lang="en-US" baseline="0" dirty="0" err="1" smtClean="0"/>
              <a:t>phân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tích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các</a:t>
            </a:r>
            <a:r>
              <a:rPr lang="en-US" baseline="0" dirty="0" smtClean="0"/>
              <a:t> </a:t>
            </a:r>
            <a:r>
              <a:rPr lang="en-US" baseline="0" dirty="0" err="1" smtClean="0"/>
              <a:t>phép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tính</a:t>
            </a:r>
            <a:r>
              <a:rPr lang="en-US" baseline="0" dirty="0" smtClean="0"/>
              <a:t> </a:t>
            </a:r>
            <a:r>
              <a:rPr lang="en-US" baseline="0" dirty="0" err="1" smtClean="0"/>
              <a:t>mẫu</a:t>
            </a:r>
            <a:r>
              <a:rPr lang="en-US" baseline="0" dirty="0" smtClean="0"/>
              <a:t>)</a:t>
            </a:r>
          </a:p>
          <a:p>
            <a:pPr marL="171450" indent="-171450">
              <a:buFontTx/>
              <a:buChar char="-"/>
            </a:pPr>
            <a:r>
              <a:rPr lang="en-US" baseline="0" dirty="0" err="1" smtClean="0"/>
              <a:t>Nêu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cách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tính</a:t>
            </a:r>
            <a:r>
              <a:rPr lang="en-US" baseline="0" dirty="0" smtClean="0"/>
              <a:t> 9 +8, 9 + 9 (</a:t>
            </a:r>
            <a:r>
              <a:rPr lang="en-US" baseline="0" dirty="0" err="1" smtClean="0"/>
              <a:t>tách</a:t>
            </a:r>
            <a:r>
              <a:rPr lang="en-US" baseline="0" dirty="0" smtClean="0"/>
              <a:t> </a:t>
            </a:r>
            <a:r>
              <a:rPr lang="en-US" baseline="0" dirty="0" err="1" smtClean="0"/>
              <a:t>hoặc</a:t>
            </a:r>
            <a:r>
              <a:rPr lang="en-US" baseline="0" dirty="0" smtClean="0"/>
              <a:t> </a:t>
            </a:r>
            <a:r>
              <a:rPr lang="en-US" baseline="0" dirty="0" err="1" smtClean="0"/>
              <a:t>đếm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thêm</a:t>
            </a:r>
            <a:r>
              <a:rPr lang="en-US" baseline="0" dirty="0" smtClean="0"/>
              <a:t> so </a:t>
            </a:r>
            <a:r>
              <a:rPr lang="en-US" baseline="0" dirty="0" err="1" smtClean="0"/>
              <a:t>với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phép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tính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trước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nó</a:t>
            </a:r>
            <a:r>
              <a:rPr lang="en-US" baseline="0" dirty="0" smtClean="0"/>
              <a:t>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99F35F-143C-4FE0-AF2C-6FA71B598433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2132518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Ấn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vào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từng</a:t>
            </a:r>
            <a:r>
              <a:rPr lang="en-US" baseline="0" dirty="0" smtClean="0"/>
              <a:t> con </a:t>
            </a:r>
            <a:r>
              <a:rPr lang="en-US" baseline="0" dirty="0" err="1" smtClean="0"/>
              <a:t>mèo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sẽ</a:t>
            </a:r>
            <a:r>
              <a:rPr lang="en-US" baseline="0" dirty="0" smtClean="0"/>
              <a:t> </a:t>
            </a:r>
            <a:r>
              <a:rPr lang="en-US" baseline="0" dirty="0" err="1" smtClean="0"/>
              <a:t>xuất</a:t>
            </a:r>
            <a:r>
              <a:rPr lang="en-US" baseline="0" dirty="0" smtClean="0"/>
              <a:t> </a:t>
            </a:r>
            <a:r>
              <a:rPr lang="en-US" baseline="0" dirty="0" err="1" smtClean="0"/>
              <a:t>hiện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đoạn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nối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tới</a:t>
            </a:r>
            <a:r>
              <a:rPr lang="en-US" baseline="0" dirty="0" smtClean="0"/>
              <a:t> con </a:t>
            </a:r>
            <a:r>
              <a:rPr lang="en-US" baseline="0" dirty="0" err="1" smtClean="0"/>
              <a:t>cá</a:t>
            </a:r>
            <a:r>
              <a:rPr lang="en-US" baseline="0" dirty="0" smtClean="0"/>
              <a:t> </a:t>
            </a:r>
            <a:r>
              <a:rPr lang="en-US" baseline="0" dirty="0" err="1" smtClean="0"/>
              <a:t>mang</a:t>
            </a:r>
            <a:r>
              <a:rPr lang="en-US" baseline="0" dirty="0" smtClean="0"/>
              <a:t> </a:t>
            </a:r>
            <a:r>
              <a:rPr lang="en-US" baseline="0" dirty="0" err="1" smtClean="0"/>
              <a:t>kết</a:t>
            </a:r>
            <a:r>
              <a:rPr lang="en-US" baseline="0" dirty="0" smtClean="0"/>
              <a:t> </a:t>
            </a:r>
            <a:r>
              <a:rPr lang="en-US" baseline="0" dirty="0" err="1" smtClean="0"/>
              <a:t>quả</a:t>
            </a:r>
            <a:r>
              <a:rPr lang="en-US" baseline="0" dirty="0" smtClean="0"/>
              <a:t>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99F35F-143C-4FE0-AF2C-6FA71B598433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5385324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GV </a:t>
            </a:r>
            <a:r>
              <a:rPr lang="en-US" dirty="0" err="1" smtClean="0"/>
              <a:t>yêu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cầu</a:t>
            </a:r>
            <a:r>
              <a:rPr lang="en-US" baseline="0" dirty="0" smtClean="0"/>
              <a:t> HS </a:t>
            </a:r>
            <a:r>
              <a:rPr lang="en-US" baseline="0" dirty="0" err="1" smtClean="0"/>
              <a:t>quan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sát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tranh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nêu</a:t>
            </a:r>
            <a:r>
              <a:rPr lang="en-US" baseline="0" dirty="0" smtClean="0"/>
              <a:t> </a:t>
            </a:r>
            <a:r>
              <a:rPr lang="en-US" baseline="0" dirty="0" err="1" smtClean="0"/>
              <a:t>bài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toán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hoặc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tình</a:t>
            </a:r>
            <a:r>
              <a:rPr lang="en-US" baseline="0" dirty="0" smtClean="0"/>
              <a:t> </a:t>
            </a:r>
            <a:r>
              <a:rPr lang="en-US" baseline="0" dirty="0" err="1" smtClean="0"/>
              <a:t>huống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có</a:t>
            </a:r>
            <a:r>
              <a:rPr lang="en-US" baseline="0" dirty="0" smtClean="0"/>
              <a:t> </a:t>
            </a:r>
            <a:r>
              <a:rPr lang="en-US" baseline="0" dirty="0" err="1" smtClean="0"/>
              <a:t>vấn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đề</a:t>
            </a:r>
            <a:r>
              <a:rPr lang="en-US" baseline="0" dirty="0" smtClean="0"/>
              <a:t>. </a:t>
            </a:r>
            <a:r>
              <a:rPr lang="en-US" baseline="0" dirty="0" err="1" smtClean="0"/>
              <a:t>Chú</a:t>
            </a:r>
            <a:r>
              <a:rPr lang="en-US" baseline="0" dirty="0" smtClean="0"/>
              <a:t> ý </a:t>
            </a:r>
            <a:r>
              <a:rPr lang="en-US" baseline="0" dirty="0" err="1" smtClean="0"/>
              <a:t>dấu</a:t>
            </a:r>
            <a:r>
              <a:rPr lang="en-US" baseline="0" dirty="0" smtClean="0"/>
              <a:t> + </a:t>
            </a:r>
            <a:r>
              <a:rPr lang="en-US" baseline="0" dirty="0" err="1" smtClean="0"/>
              <a:t>bài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cho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sẵn</a:t>
            </a:r>
            <a:r>
              <a:rPr lang="en-US" baseline="0" dirty="0" smtClean="0"/>
              <a:t>.</a:t>
            </a:r>
          </a:p>
          <a:p>
            <a:pPr marL="171450" indent="-171450">
              <a:buFontTx/>
              <a:buChar char="-"/>
            </a:pPr>
            <a:r>
              <a:rPr lang="en-US" baseline="0" dirty="0" err="1" smtClean="0"/>
              <a:t>Mỗi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tình</a:t>
            </a:r>
            <a:r>
              <a:rPr lang="en-US" baseline="0" dirty="0" smtClean="0"/>
              <a:t> </a:t>
            </a:r>
            <a:r>
              <a:rPr lang="en-US" baseline="0" dirty="0" err="1" smtClean="0"/>
              <a:t>huống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có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cách</a:t>
            </a:r>
            <a:r>
              <a:rPr lang="en-US" baseline="0" dirty="0" smtClean="0"/>
              <a:t> </a:t>
            </a:r>
            <a:r>
              <a:rPr lang="en-US" baseline="0" dirty="0" err="1" smtClean="0"/>
              <a:t>viết</a:t>
            </a:r>
            <a:r>
              <a:rPr lang="en-US" baseline="0" dirty="0" smtClean="0"/>
              <a:t> </a:t>
            </a:r>
            <a:r>
              <a:rPr lang="en-US" baseline="0" dirty="0" err="1" smtClean="0"/>
              <a:t>phép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tính</a:t>
            </a:r>
            <a:r>
              <a:rPr lang="en-US" baseline="0" dirty="0" smtClean="0"/>
              <a:t> </a:t>
            </a:r>
            <a:r>
              <a:rPr lang="en-US" baseline="0" dirty="0" err="1" smtClean="0"/>
              <a:t>khác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nhau</a:t>
            </a:r>
            <a:endParaRPr lang="en-US" baseline="0" dirty="0" smtClean="0"/>
          </a:p>
          <a:p>
            <a:pPr marL="171450" indent="-171450">
              <a:buFontTx/>
              <a:buChar char="-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99F35F-143C-4FE0-AF2C-6FA71B598433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14471530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D33800-9EF5-458B-9C8B-85636545FB54}" type="slidenum">
              <a:rPr lang="zh-CN" altLang="en-US" smtClean="0"/>
              <a:pPr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7103033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D56A8C-3DCF-46B4-ACBD-287EF9F6D474}" type="datetimeFigureOut">
              <a:rPr lang="en-US" smtClean="0"/>
              <a:pPr/>
              <a:t>9/25/2022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E2DFE5-64E2-486F-9612-3C63755DBA6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5243386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D56A8C-3DCF-46B4-ACBD-287EF9F6D474}" type="datetimeFigureOut">
              <a:rPr lang="en-US" smtClean="0"/>
              <a:pPr/>
              <a:t>9/25/2022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E2DFE5-64E2-486F-9612-3C63755DBA6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0018252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D56A8C-3DCF-46B4-ACBD-287EF9F6D474}" type="datetimeFigureOut">
              <a:rPr lang="en-US" smtClean="0"/>
              <a:pPr/>
              <a:t>9/25/2022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E2DFE5-64E2-486F-9612-3C63755DBA6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0553073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D56A8C-3DCF-46B4-ACBD-287EF9F6D474}" type="datetimeFigureOut">
              <a:rPr lang="en-US" smtClean="0"/>
              <a:pPr/>
              <a:t>9/25/2022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E2DFE5-64E2-486F-9612-3C63755DBA6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2749572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D56A8C-3DCF-46B4-ACBD-287EF9F6D474}" type="datetimeFigureOut">
              <a:rPr lang="en-US" smtClean="0"/>
              <a:pPr/>
              <a:t>9/25/2022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E2DFE5-64E2-486F-9612-3C63755DBA6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0413799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D56A8C-3DCF-46B4-ACBD-287EF9F6D474}" type="datetimeFigureOut">
              <a:rPr lang="en-US" smtClean="0"/>
              <a:pPr/>
              <a:t>9/25/2022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E2DFE5-64E2-486F-9612-3C63755DBA6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0184667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D56A8C-3DCF-46B4-ACBD-287EF9F6D474}" type="datetimeFigureOut">
              <a:rPr lang="en-US" smtClean="0"/>
              <a:pPr/>
              <a:t>9/25/2022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E2DFE5-64E2-486F-9612-3C63755DBA6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8421475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D56A8C-3DCF-46B4-ACBD-287EF9F6D474}" type="datetimeFigureOut">
              <a:rPr lang="en-US" smtClean="0"/>
              <a:pPr/>
              <a:t>9/25/2022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E2DFE5-64E2-486F-9612-3C63755DBA6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1366766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D56A8C-3DCF-46B4-ACBD-287EF9F6D474}" type="datetimeFigureOut">
              <a:rPr lang="en-US" smtClean="0"/>
              <a:pPr/>
              <a:t>9/25/2022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E2DFE5-64E2-486F-9612-3C63755DBA6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6084904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D56A8C-3DCF-46B4-ACBD-287EF9F6D474}" type="datetimeFigureOut">
              <a:rPr lang="en-US" smtClean="0"/>
              <a:pPr/>
              <a:t>9/25/2022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E2DFE5-64E2-486F-9612-3C63755DBA6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0431152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D56A8C-3DCF-46B4-ACBD-287EF9F6D474}" type="datetimeFigureOut">
              <a:rPr lang="en-US" smtClean="0"/>
              <a:pPr/>
              <a:t>9/25/2022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E2DFE5-64E2-486F-9612-3C63755DBA6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300856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D56A8C-3DCF-46B4-ACBD-287EF9F6D474}" type="datetimeFigureOut">
              <a:rPr lang="en-US" smtClean="0"/>
              <a:pPr/>
              <a:t>9/25/2022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E2DFE5-64E2-486F-9612-3C63755DBA6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938935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Relationship Id="rId6" Type="http://schemas.openxmlformats.org/officeDocument/2006/relationships/image" Target="../media/image5.png"/><Relationship Id="rId5" Type="http://schemas.openxmlformats.org/officeDocument/2006/relationships/image" Target="../media/image4.emf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notesSlide" Target="../notesSlides/notesSlide1.xml"/><Relationship Id="rId7" Type="http://schemas.openxmlformats.org/officeDocument/2006/relationships/image" Target="../media/image8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Relationship Id="rId6" Type="http://schemas.openxmlformats.org/officeDocument/2006/relationships/image" Target="../media/image4.emf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9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Relationship Id="rId6" Type="http://schemas.openxmlformats.org/officeDocument/2006/relationships/image" Target="../media/image4.emf"/><Relationship Id="rId5" Type="http://schemas.openxmlformats.org/officeDocument/2006/relationships/image" Target="../media/image3.png"/><Relationship Id="rId4" Type="http://schemas.microsoft.com/office/2007/relationships/hdphoto" Target="../media/hdphoto1.wdp"/></Relationships>
</file>

<file path=ppt/slides/_rels/slide6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13" Type="http://schemas.microsoft.com/office/2007/relationships/hdphoto" Target="../media/hdphoto3.wdp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1.png"/><Relationship Id="rId12" Type="http://schemas.openxmlformats.org/officeDocument/2006/relationships/image" Target="../media/image15.png"/><Relationship Id="rId2" Type="http://schemas.openxmlformats.org/officeDocument/2006/relationships/tags" Target="../tags/tag5.xml"/><Relationship Id="rId16" Type="http://schemas.openxmlformats.org/officeDocument/2006/relationships/image" Target="../media/image18.png"/><Relationship Id="rId1" Type="http://schemas.openxmlformats.org/officeDocument/2006/relationships/tags" Target="../tags/tag4.xml"/><Relationship Id="rId6" Type="http://schemas.openxmlformats.org/officeDocument/2006/relationships/image" Target="../media/image4.emf"/><Relationship Id="rId11" Type="http://schemas.openxmlformats.org/officeDocument/2006/relationships/image" Target="../media/image14.png"/><Relationship Id="rId5" Type="http://schemas.openxmlformats.org/officeDocument/2006/relationships/image" Target="../media/image10.png"/><Relationship Id="rId15" Type="http://schemas.openxmlformats.org/officeDocument/2006/relationships/image" Target="../media/image17.png"/><Relationship Id="rId10" Type="http://schemas.openxmlformats.org/officeDocument/2006/relationships/image" Target="../media/image13.png"/><Relationship Id="rId4" Type="http://schemas.openxmlformats.org/officeDocument/2006/relationships/notesSlide" Target="../notesSlides/notesSlide2.xml"/><Relationship Id="rId9" Type="http://schemas.openxmlformats.org/officeDocument/2006/relationships/image" Target="../media/image12.png"/><Relationship Id="rId14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Relationship Id="rId5" Type="http://schemas.microsoft.com/office/2007/relationships/hdphoto" Target="../media/hdphoto4.wdp"/><Relationship Id="rId4" Type="http://schemas.openxmlformats.org/officeDocument/2006/relationships/image" Target="../media/image19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20.png"/><Relationship Id="rId7" Type="http://schemas.openxmlformats.org/officeDocument/2006/relationships/image" Target="../media/image2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82980" cy="686307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939636" y="738908"/>
            <a:ext cx="803563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CHỦ ĐỀ 2: PHÉP CỘNG, PHÉP TRỪ TRONG PHẠM VI 20</a:t>
            </a:r>
            <a:endParaRPr lang="en-US" sz="40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706256" y="2706255"/>
            <a:ext cx="62992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1: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Phép</a:t>
            </a:r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cộng</a:t>
            </a:r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(qua 10)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phạm</a:t>
            </a:r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vi 20 (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2)</a:t>
            </a:r>
            <a:endParaRPr lang="en-US" sz="4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 Box 1"/>
          <p:cNvSpPr txBox="1"/>
          <p:nvPr/>
        </p:nvSpPr>
        <p:spPr>
          <a:xfrm>
            <a:off x="4134303" y="6389286"/>
            <a:ext cx="78360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Bản</a:t>
            </a:r>
            <a:r>
              <a:rPr lang="en-US" dirty="0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</a:t>
            </a:r>
            <a:r>
              <a:rPr lang="en-US" dirty="0" err="1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quyền</a:t>
            </a:r>
            <a:r>
              <a:rPr lang="en-US" dirty="0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</a:t>
            </a:r>
            <a:r>
              <a:rPr lang="en-US" dirty="0" smtClean="0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: </a:t>
            </a:r>
            <a:r>
              <a:rPr lang="en-US" dirty="0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FB </a:t>
            </a:r>
            <a:r>
              <a:rPr lang="en-US" dirty="0" err="1" smtClean="0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Đặng</a:t>
            </a:r>
            <a:r>
              <a:rPr lang="en-US" dirty="0" smtClean="0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</a:t>
            </a:r>
            <a:r>
              <a:rPr lang="en-US" dirty="0" err="1" smtClean="0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Nhật</a:t>
            </a:r>
            <a:r>
              <a:rPr lang="en-US" dirty="0" smtClean="0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</a:t>
            </a:r>
            <a:r>
              <a:rPr lang="en-US" dirty="0" err="1" smtClean="0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Linh</a:t>
            </a:r>
            <a:r>
              <a:rPr lang="en-US" dirty="0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- https://www.facebook.com/nhat.linh.3557440</a:t>
            </a:r>
          </a:p>
        </p:txBody>
      </p:sp>
    </p:spTree>
    <p:extLst>
      <p:ext uri="{BB962C8B-B14F-4D97-AF65-F5344CB8AC3E}">
        <p14:creationId xmlns:p14="http://schemas.microsoft.com/office/powerpoint/2010/main" xmlns="" val="11700033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8" grpId="0"/>
      <p:bldP spid="8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YÊU CẦU CẦN ĐẠT</a:t>
            </a:r>
            <a:endParaRPr lang="vi-VN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it-IT" dirty="0" smtClean="0">
                <a:latin typeface="Times New Roman" pitchFamily="18" charset="0"/>
                <a:cs typeface="Times New Roman" pitchFamily="18" charset="0"/>
              </a:rPr>
              <a:t>- Củng cố bảng cộng (qua 10),hoàn thiện được bảng 9 cộng với một số,  vận dụng vào bài toán thực tế và tính nhẩm với trường hợp có hai dấu phép tính.</a:t>
            </a:r>
            <a:endParaRPr lang="vi-VN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it-IT" dirty="0" smtClean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vi-VN" dirty="0" smtClean="0">
                <a:latin typeface="Times New Roman" pitchFamily="18" charset="0"/>
                <a:cs typeface="Times New Roman" pitchFamily="18" charset="0"/>
              </a:rPr>
              <a:t> Thông qua </a:t>
            </a:r>
            <a:r>
              <a:rPr lang="it-IT" dirty="0" smtClean="0">
                <a:latin typeface="Times New Roman" pitchFamily="18" charset="0"/>
                <a:cs typeface="Times New Roman" pitchFamily="18" charset="0"/>
              </a:rPr>
              <a:t>hệ thống giải các bài tập vận dụng, bổ sung nâng cao ( cộng bằng cách đếm tiếp, tách số…) </a:t>
            </a:r>
            <a:r>
              <a:rPr lang="vi-VN" dirty="0" smtClean="0">
                <a:latin typeface="Times New Roman" pitchFamily="18" charset="0"/>
                <a:cs typeface="Times New Roman" pitchFamily="18" charset="0"/>
              </a:rPr>
              <a:t> HS phát triển năng lực tư duy,tính toán, lập luận toán học, năng lực giao tiếp toán học,…</a:t>
            </a:r>
          </a:p>
          <a:p>
            <a:pPr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Yêu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thích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môn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niềm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hứng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thú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, say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mê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giải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quyết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toán</a:t>
            </a:r>
            <a:endParaRPr lang="vi-VN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Rèn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phẩm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chăm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chỉ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cẩn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thận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trách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nhiệm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vi-VN" dirty="0" smtClean="0">
              <a:latin typeface="Times New Roman" pitchFamily="18" charset="0"/>
              <a:cs typeface="Times New Roman" pitchFamily="18" charset="0"/>
            </a:endParaRPr>
          </a:p>
          <a:p>
            <a:endParaRPr lang="vi-VN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图片 3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31552"/>
          <a:stretch/>
        </p:blipFill>
        <p:spPr>
          <a:xfrm>
            <a:off x="9748938" y="1682584"/>
            <a:ext cx="2448732" cy="4925179"/>
          </a:xfrm>
          <a:prstGeom prst="rect">
            <a:avLst/>
          </a:prstGeom>
        </p:spPr>
      </p:pic>
      <p:pic>
        <p:nvPicPr>
          <p:cNvPr id="37" name="图片 11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78907" b="1639"/>
          <a:stretch/>
        </p:blipFill>
        <p:spPr>
          <a:xfrm>
            <a:off x="2444110" y="4577633"/>
            <a:ext cx="7085352" cy="2067434"/>
          </a:xfrm>
          <a:prstGeom prst="rect">
            <a:avLst/>
          </a:prstGeom>
        </p:spPr>
      </p:pic>
      <p:grpSp>
        <p:nvGrpSpPr>
          <p:cNvPr id="4" name="组合 23"/>
          <p:cNvGrpSpPr/>
          <p:nvPr/>
        </p:nvGrpSpPr>
        <p:grpSpPr>
          <a:xfrm>
            <a:off x="-13656" y="5604591"/>
            <a:ext cx="12203723" cy="1123362"/>
            <a:chOff x="-17585" y="5729324"/>
            <a:chExt cx="12203723" cy="1123362"/>
          </a:xfrm>
        </p:grpSpPr>
        <p:pic>
          <p:nvPicPr>
            <p:cNvPr id="5" name="图片 24"/>
            <p:cNvPicPr>
              <a:picLocks noChangeAspect="1"/>
            </p:cNvPicPr>
            <p:nvPr/>
          </p:nvPicPr>
          <p:blipFill rotWithShape="1">
            <a:blip r:embed="rId5" cstate="print"/>
            <a:srcRect l="1990"/>
            <a:stretch/>
          </p:blipFill>
          <p:spPr>
            <a:xfrm>
              <a:off x="-17585" y="5729324"/>
              <a:ext cx="8659753" cy="1123362"/>
            </a:xfrm>
            <a:prstGeom prst="rect">
              <a:avLst/>
            </a:prstGeom>
          </p:spPr>
        </p:pic>
        <p:pic>
          <p:nvPicPr>
            <p:cNvPr id="6" name="图片 25"/>
            <p:cNvPicPr>
              <a:picLocks noChangeAspect="1"/>
            </p:cNvPicPr>
            <p:nvPr/>
          </p:nvPicPr>
          <p:blipFill rotWithShape="1">
            <a:blip r:embed="rId5" cstate="print"/>
            <a:srcRect r="21459"/>
            <a:stretch/>
          </p:blipFill>
          <p:spPr>
            <a:xfrm>
              <a:off x="5398477" y="5729324"/>
              <a:ext cx="6787661" cy="1123362"/>
            </a:xfrm>
            <a:prstGeom prst="rect">
              <a:avLst/>
            </a:prstGeom>
          </p:spPr>
        </p:pic>
      </p:grpSp>
      <p:pic>
        <p:nvPicPr>
          <p:cNvPr id="7" name="图片 6" descr="图片包含 事情&#10;&#10;已生成高可信度的说明">
            <a:extLst>
              <a:ext uri="{FF2B5EF4-FFF2-40B4-BE49-F238E27FC236}">
                <a16:creationId xmlns:a16="http://schemas.microsoft.com/office/drawing/2014/main" xmlns="" id="{A2A40CBB-AC3C-47FA-A121-69CFF30A3B43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499667" y="0"/>
            <a:ext cx="2059590" cy="2059590"/>
          </a:xfrm>
          <a:prstGeom prst="rect">
            <a:avLst/>
          </a:prstGeom>
        </p:spPr>
      </p:pic>
      <p:pic>
        <p:nvPicPr>
          <p:cNvPr id="8" name="图片 18">
            <a:extLst>
              <a:ext uri="{FF2B5EF4-FFF2-40B4-BE49-F238E27FC236}">
                <a16:creationId xmlns:a16="http://schemas.microsoft.com/office/drawing/2014/main" xmlns="" id="{414701C5-B57D-43E9-9B2F-45D581C3315E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228638" y="4997552"/>
            <a:ext cx="1865116" cy="1697256"/>
          </a:xfrm>
          <a:prstGeom prst="rect">
            <a:avLst/>
          </a:prstGeom>
        </p:spPr>
      </p:pic>
      <p:sp>
        <p:nvSpPr>
          <p:cNvPr id="9" name="Text Box 1"/>
          <p:cNvSpPr txBox="1"/>
          <p:nvPr/>
        </p:nvSpPr>
        <p:spPr>
          <a:xfrm>
            <a:off x="4134303" y="6389286"/>
            <a:ext cx="78360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Bản</a:t>
            </a:r>
            <a:r>
              <a:rPr lang="en-US" dirty="0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</a:t>
            </a:r>
            <a:r>
              <a:rPr lang="en-US" dirty="0" err="1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quyền</a:t>
            </a:r>
            <a:r>
              <a:rPr lang="en-US" dirty="0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</a:t>
            </a:r>
            <a:r>
              <a:rPr lang="en-US" dirty="0" smtClean="0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: </a:t>
            </a:r>
            <a:r>
              <a:rPr lang="en-US" dirty="0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FB </a:t>
            </a:r>
            <a:r>
              <a:rPr lang="en-US" dirty="0" err="1" smtClean="0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Đặng</a:t>
            </a:r>
            <a:r>
              <a:rPr lang="en-US" dirty="0" smtClean="0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</a:t>
            </a:r>
            <a:r>
              <a:rPr lang="en-US" dirty="0" err="1" smtClean="0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Nhật</a:t>
            </a:r>
            <a:r>
              <a:rPr lang="en-US" dirty="0" smtClean="0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</a:t>
            </a:r>
            <a:r>
              <a:rPr lang="en-US" dirty="0" err="1" smtClean="0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Linh</a:t>
            </a:r>
            <a:r>
              <a:rPr lang="en-US" dirty="0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- https://www.facebook.com/nhat.linh.3557440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0" y="0"/>
            <a:ext cx="2566876" cy="1149125"/>
          </a:xfrm>
          <a:prstGeom prst="rect">
            <a:avLst/>
          </a:prstGeom>
        </p:spPr>
      </p:pic>
      <p:sp>
        <p:nvSpPr>
          <p:cNvPr id="11" name="MH_Other_2">
            <a:extLst>
              <a:ext uri="{FF2B5EF4-FFF2-40B4-BE49-F238E27FC236}">
                <a16:creationId xmlns:a16="http://schemas.microsoft.com/office/drawing/2014/main" xmlns="" id="{6C38B6A4-EF08-49E1-B809-9812D148BB20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225976" y="1125488"/>
            <a:ext cx="614754" cy="614828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>
            <a:noAutofit/>
          </a:bodyPr>
          <a:lstStyle/>
          <a:p>
            <a:pPr algn="ctr">
              <a:defRPr/>
            </a:pPr>
            <a:r>
              <a:rPr lang="en-US" altLang="zh-CN" sz="3200" b="1" dirty="0" smtClean="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1</a:t>
            </a:r>
            <a:endParaRPr lang="zh-CN" altLang="en-US" sz="3200" b="1" dirty="0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971924" y="1220919"/>
            <a:ext cx="25241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3 + 6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971925" y="1805332"/>
            <a:ext cx="24113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1: 3 + 8 =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Rounded Rectangle 14"/>
          <p:cNvSpPr/>
          <p:nvPr/>
        </p:nvSpPr>
        <p:spPr>
          <a:xfrm>
            <a:off x="4501142" y="1799856"/>
            <a:ext cx="484386" cy="470065"/>
          </a:xfrm>
          <a:prstGeom prst="round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1" name="Group 20"/>
          <p:cNvGrpSpPr/>
          <p:nvPr/>
        </p:nvGrpSpPr>
        <p:grpSpPr>
          <a:xfrm>
            <a:off x="2073708" y="2210381"/>
            <a:ext cx="1309588" cy="678719"/>
            <a:chOff x="2073708" y="2210381"/>
            <a:chExt cx="1309588" cy="678719"/>
          </a:xfrm>
        </p:grpSpPr>
        <p:cxnSp>
          <p:nvCxnSpPr>
            <p:cNvPr id="3" name="Straight Connector 2"/>
            <p:cNvCxnSpPr/>
            <p:nvPr/>
          </p:nvCxnSpPr>
          <p:spPr>
            <a:xfrm flipH="1">
              <a:off x="2382982" y="2210381"/>
              <a:ext cx="397163" cy="274201"/>
            </a:xfrm>
            <a:prstGeom prst="line">
              <a:avLst/>
            </a:prstGeom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>
              <a:off x="2780145" y="2210381"/>
              <a:ext cx="341601" cy="274201"/>
            </a:xfrm>
            <a:prstGeom prst="line">
              <a:avLst/>
            </a:prstGeom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sp>
          <p:nvSpPr>
            <p:cNvPr id="19" name="Oval 18"/>
            <p:cNvSpPr/>
            <p:nvPr/>
          </p:nvSpPr>
          <p:spPr>
            <a:xfrm>
              <a:off x="2073708" y="2454991"/>
              <a:ext cx="434109" cy="434109"/>
            </a:xfrm>
            <a:prstGeom prst="ellipse">
              <a:avLst/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0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7</a:t>
              </a:r>
              <a:endParaRPr lang="en-US" sz="20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0" name="Oval 19"/>
            <p:cNvSpPr/>
            <p:nvPr/>
          </p:nvSpPr>
          <p:spPr>
            <a:xfrm>
              <a:off x="2949187" y="2454991"/>
              <a:ext cx="434109" cy="434109"/>
            </a:xfrm>
            <a:prstGeom prst="ellipse">
              <a:avLst/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0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1</a:t>
              </a:r>
              <a:endParaRPr lang="en-US" sz="20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22" name="TextBox 21"/>
          <p:cNvSpPr txBox="1"/>
          <p:nvPr/>
        </p:nvSpPr>
        <p:spPr>
          <a:xfrm>
            <a:off x="3177308" y="1799856"/>
            <a:ext cx="132731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10 + 1 = 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33" name="Group 32"/>
          <p:cNvGrpSpPr/>
          <p:nvPr/>
        </p:nvGrpSpPr>
        <p:grpSpPr>
          <a:xfrm>
            <a:off x="6248933" y="1825381"/>
            <a:ext cx="1797759" cy="470065"/>
            <a:chOff x="6248933" y="1825381"/>
            <a:chExt cx="1797759" cy="470065"/>
          </a:xfrm>
        </p:grpSpPr>
        <p:sp>
          <p:nvSpPr>
            <p:cNvPr id="23" name="TextBox 22"/>
            <p:cNvSpPr txBox="1"/>
            <p:nvPr/>
          </p:nvSpPr>
          <p:spPr>
            <a:xfrm>
              <a:off x="6248933" y="1827022"/>
              <a:ext cx="1797759" cy="461665"/>
            </a:xfrm>
            <a:prstGeom prst="rect">
              <a:avLst/>
            </a:prstGeom>
            <a:solidFill>
              <a:srgbClr val="FFFF99"/>
            </a:solidFill>
          </p:spPr>
          <p:txBody>
            <a:bodyPr wrap="square" rtlCol="0">
              <a:spAutoFit/>
            </a:bodyPr>
            <a:lstStyle/>
            <a:p>
              <a:r>
                <a:rPr lang="en-US" sz="24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3 + 8 = </a:t>
              </a:r>
              <a:endParaRPr lang="en-US" sz="24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4" name="Rounded Rectangle 23"/>
            <p:cNvSpPr/>
            <p:nvPr/>
          </p:nvSpPr>
          <p:spPr>
            <a:xfrm>
              <a:off x="7417515" y="1825381"/>
              <a:ext cx="484386" cy="470065"/>
            </a:xfrm>
            <a:prstGeom prst="roundRect">
              <a:avLst/>
            </a:prstGeom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4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?</a:t>
              </a:r>
              <a:endParaRPr lang="en-US" sz="24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25" name="TextBox 24"/>
          <p:cNvSpPr txBox="1"/>
          <p:nvPr/>
        </p:nvSpPr>
        <p:spPr>
          <a:xfrm>
            <a:off x="976990" y="3176660"/>
            <a:ext cx="24113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2: 3 + 8 =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Rounded Rectangle 25"/>
          <p:cNvSpPr/>
          <p:nvPr/>
        </p:nvSpPr>
        <p:spPr>
          <a:xfrm>
            <a:off x="4506207" y="3171184"/>
            <a:ext cx="484386" cy="470065"/>
          </a:xfrm>
          <a:prstGeom prst="round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7" name="Group 26"/>
          <p:cNvGrpSpPr/>
          <p:nvPr/>
        </p:nvGrpSpPr>
        <p:grpSpPr>
          <a:xfrm>
            <a:off x="1568631" y="3581709"/>
            <a:ext cx="1309588" cy="678719"/>
            <a:chOff x="2073708" y="2210381"/>
            <a:chExt cx="1309588" cy="678719"/>
          </a:xfrm>
        </p:grpSpPr>
        <p:cxnSp>
          <p:nvCxnSpPr>
            <p:cNvPr id="28" name="Straight Connector 27"/>
            <p:cNvCxnSpPr/>
            <p:nvPr/>
          </p:nvCxnSpPr>
          <p:spPr>
            <a:xfrm flipH="1">
              <a:off x="2382982" y="2210381"/>
              <a:ext cx="397163" cy="274201"/>
            </a:xfrm>
            <a:prstGeom prst="line">
              <a:avLst/>
            </a:prstGeom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>
              <a:off x="2780145" y="2210381"/>
              <a:ext cx="341601" cy="274201"/>
            </a:xfrm>
            <a:prstGeom prst="line">
              <a:avLst/>
            </a:prstGeom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sp>
          <p:nvSpPr>
            <p:cNvPr id="30" name="Oval 29"/>
            <p:cNvSpPr/>
            <p:nvPr/>
          </p:nvSpPr>
          <p:spPr>
            <a:xfrm>
              <a:off x="2073708" y="2454991"/>
              <a:ext cx="434109" cy="434109"/>
            </a:xfrm>
            <a:prstGeom prst="ellipse">
              <a:avLst/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0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1</a:t>
              </a:r>
              <a:endParaRPr lang="en-US" sz="20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1" name="Oval 30"/>
            <p:cNvSpPr/>
            <p:nvPr/>
          </p:nvSpPr>
          <p:spPr>
            <a:xfrm>
              <a:off x="2949187" y="2454991"/>
              <a:ext cx="434109" cy="434109"/>
            </a:xfrm>
            <a:prstGeom prst="ellipse">
              <a:avLst/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000" dirty="0">
                  <a:latin typeface="Arial" panose="020B0604020202020204" pitchFamily="34" charset="0"/>
                  <a:cs typeface="Arial" panose="020B0604020202020204" pitchFamily="34" charset="0"/>
                </a:rPr>
                <a:t>2</a:t>
              </a:r>
            </a:p>
          </p:txBody>
        </p:sp>
      </p:grpSp>
      <p:sp>
        <p:nvSpPr>
          <p:cNvPr id="32" name="TextBox 31"/>
          <p:cNvSpPr txBox="1"/>
          <p:nvPr/>
        </p:nvSpPr>
        <p:spPr>
          <a:xfrm>
            <a:off x="3182373" y="3171184"/>
            <a:ext cx="132731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1 + 10 = 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34" name="Group 33"/>
          <p:cNvGrpSpPr/>
          <p:nvPr/>
        </p:nvGrpSpPr>
        <p:grpSpPr>
          <a:xfrm>
            <a:off x="6254556" y="3098589"/>
            <a:ext cx="1797759" cy="470065"/>
            <a:chOff x="6248933" y="1825381"/>
            <a:chExt cx="1797759" cy="470065"/>
          </a:xfrm>
        </p:grpSpPr>
        <p:sp>
          <p:nvSpPr>
            <p:cNvPr id="35" name="TextBox 34"/>
            <p:cNvSpPr txBox="1"/>
            <p:nvPr/>
          </p:nvSpPr>
          <p:spPr>
            <a:xfrm>
              <a:off x="6248933" y="1827022"/>
              <a:ext cx="1797759" cy="461665"/>
            </a:xfrm>
            <a:prstGeom prst="rect">
              <a:avLst/>
            </a:prstGeom>
            <a:solidFill>
              <a:srgbClr val="FFFF99"/>
            </a:solidFill>
          </p:spPr>
          <p:txBody>
            <a:bodyPr wrap="square" rtlCol="0">
              <a:spAutoFit/>
            </a:bodyPr>
            <a:lstStyle/>
            <a:p>
              <a:r>
                <a:rPr lang="en-US" sz="24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3 + 8 = </a:t>
              </a:r>
              <a:endParaRPr lang="en-US" sz="24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6" name="Rounded Rectangle 35"/>
            <p:cNvSpPr/>
            <p:nvPr/>
          </p:nvSpPr>
          <p:spPr>
            <a:xfrm>
              <a:off x="7417515" y="1825381"/>
              <a:ext cx="484386" cy="470065"/>
            </a:xfrm>
            <a:prstGeom prst="roundRect">
              <a:avLst/>
            </a:prstGeom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4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?</a:t>
              </a:r>
              <a:endParaRPr lang="en-US" sz="24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39" name="Rounded Rectangle 38"/>
          <p:cNvSpPr/>
          <p:nvPr/>
        </p:nvSpPr>
        <p:spPr>
          <a:xfrm>
            <a:off x="7325607" y="1801122"/>
            <a:ext cx="668201" cy="506801"/>
          </a:xfrm>
          <a:prstGeom prst="round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12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0" name="Rounded Rectangle 39"/>
          <p:cNvSpPr/>
          <p:nvPr/>
        </p:nvSpPr>
        <p:spPr>
          <a:xfrm>
            <a:off x="4391784" y="1773311"/>
            <a:ext cx="668201" cy="506801"/>
          </a:xfrm>
          <a:prstGeom prst="round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12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1" name="Rounded Rectangle 40"/>
          <p:cNvSpPr/>
          <p:nvPr/>
        </p:nvSpPr>
        <p:spPr>
          <a:xfrm>
            <a:off x="4371672" y="3136786"/>
            <a:ext cx="668201" cy="506801"/>
          </a:xfrm>
          <a:prstGeom prst="round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11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2" name="Rounded Rectangle 41"/>
          <p:cNvSpPr/>
          <p:nvPr/>
        </p:nvSpPr>
        <p:spPr>
          <a:xfrm>
            <a:off x="7324550" y="3097325"/>
            <a:ext cx="668201" cy="506801"/>
          </a:xfrm>
          <a:prstGeom prst="round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11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8458183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7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7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0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5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8" dur="2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9" grpId="1"/>
      <p:bldP spid="11" grpId="0" animBg="1"/>
      <p:bldP spid="14" grpId="0"/>
      <p:bldP spid="15" grpId="0" animBg="1"/>
      <p:bldP spid="22" grpId="0"/>
      <p:bldP spid="25" grpId="0"/>
      <p:bldP spid="26" grpId="0" animBg="1"/>
      <p:bldP spid="32" grpId="0"/>
      <p:bldP spid="39" grpId="0" animBg="1"/>
      <p:bldP spid="40" grpId="0" animBg="1"/>
      <p:bldP spid="41" grpId="0" animBg="1"/>
      <p:bldP spid="4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" name="图片 36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31552"/>
          <a:stretch/>
        </p:blipFill>
        <p:spPr>
          <a:xfrm>
            <a:off x="9694168" y="1882655"/>
            <a:ext cx="2448732" cy="4925179"/>
          </a:xfrm>
          <a:prstGeom prst="rect">
            <a:avLst/>
          </a:prstGeom>
        </p:spPr>
      </p:pic>
      <p:pic>
        <p:nvPicPr>
          <p:cNvPr id="40" name="图片 11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78907" b="1639"/>
          <a:stretch/>
        </p:blipFill>
        <p:spPr>
          <a:xfrm>
            <a:off x="2444110" y="4577633"/>
            <a:ext cx="7085352" cy="2067434"/>
          </a:xfrm>
          <a:prstGeom prst="rect">
            <a:avLst/>
          </a:prstGeom>
        </p:spPr>
      </p:pic>
      <p:grpSp>
        <p:nvGrpSpPr>
          <p:cNvPr id="41" name="组合 23"/>
          <p:cNvGrpSpPr/>
          <p:nvPr/>
        </p:nvGrpSpPr>
        <p:grpSpPr>
          <a:xfrm>
            <a:off x="-60823" y="5734638"/>
            <a:ext cx="12203723" cy="1123362"/>
            <a:chOff x="-17585" y="5729324"/>
            <a:chExt cx="12203723" cy="1123362"/>
          </a:xfrm>
        </p:grpSpPr>
        <p:pic>
          <p:nvPicPr>
            <p:cNvPr id="42" name="图片 24"/>
            <p:cNvPicPr>
              <a:picLocks noChangeAspect="1"/>
            </p:cNvPicPr>
            <p:nvPr/>
          </p:nvPicPr>
          <p:blipFill rotWithShape="1">
            <a:blip r:embed="rId6" cstate="print"/>
            <a:srcRect l="1990"/>
            <a:stretch/>
          </p:blipFill>
          <p:spPr>
            <a:xfrm>
              <a:off x="-17585" y="5729324"/>
              <a:ext cx="8659753" cy="1123362"/>
            </a:xfrm>
            <a:prstGeom prst="rect">
              <a:avLst/>
            </a:prstGeom>
          </p:spPr>
        </p:pic>
        <p:pic>
          <p:nvPicPr>
            <p:cNvPr id="43" name="图片 25"/>
            <p:cNvPicPr>
              <a:picLocks noChangeAspect="1"/>
            </p:cNvPicPr>
            <p:nvPr/>
          </p:nvPicPr>
          <p:blipFill rotWithShape="1">
            <a:blip r:embed="rId6" cstate="print"/>
            <a:srcRect r="21459"/>
            <a:stretch/>
          </p:blipFill>
          <p:spPr>
            <a:xfrm>
              <a:off x="5398477" y="5729324"/>
              <a:ext cx="6787661" cy="1123362"/>
            </a:xfrm>
            <a:prstGeom prst="rect">
              <a:avLst/>
            </a:prstGeom>
          </p:spPr>
        </p:pic>
      </p:grpSp>
      <p:sp>
        <p:nvSpPr>
          <p:cNvPr id="27" name="MH_Other_2">
            <a:extLst>
              <a:ext uri="{FF2B5EF4-FFF2-40B4-BE49-F238E27FC236}">
                <a16:creationId xmlns:a16="http://schemas.microsoft.com/office/drawing/2014/main" xmlns="" id="{6C38B6A4-EF08-49E1-B809-9812D148BB20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408855" y="413218"/>
            <a:ext cx="614754" cy="614828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>
            <a:noAutofit/>
          </a:bodyPr>
          <a:lstStyle/>
          <a:p>
            <a:pPr algn="ctr">
              <a:defRPr/>
            </a:pPr>
            <a:r>
              <a:rPr lang="en-US" altLang="zh-CN" sz="3200" b="1" dirty="0" smtClean="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2</a:t>
            </a:r>
            <a:endParaRPr lang="zh-CN" altLang="en-US" sz="3200" b="1" dirty="0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30" name="Text Box 1"/>
          <p:cNvSpPr txBox="1"/>
          <p:nvPr/>
        </p:nvSpPr>
        <p:spPr>
          <a:xfrm>
            <a:off x="4247110" y="6488668"/>
            <a:ext cx="78360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Bản</a:t>
            </a:r>
            <a:r>
              <a:rPr lang="en-US" dirty="0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</a:t>
            </a:r>
            <a:r>
              <a:rPr lang="en-US" dirty="0" err="1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quyền</a:t>
            </a:r>
            <a:r>
              <a:rPr lang="en-US" dirty="0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</a:t>
            </a:r>
            <a:r>
              <a:rPr lang="en-US" dirty="0" smtClean="0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: </a:t>
            </a:r>
            <a:r>
              <a:rPr lang="en-US" dirty="0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FB </a:t>
            </a:r>
            <a:r>
              <a:rPr lang="en-US" dirty="0" err="1" smtClean="0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Đặng</a:t>
            </a:r>
            <a:r>
              <a:rPr lang="en-US" dirty="0" smtClean="0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</a:t>
            </a:r>
            <a:r>
              <a:rPr lang="en-US" dirty="0" err="1" smtClean="0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Nhật</a:t>
            </a:r>
            <a:r>
              <a:rPr lang="en-US" dirty="0" smtClean="0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</a:t>
            </a:r>
            <a:r>
              <a:rPr lang="en-US" dirty="0" err="1" smtClean="0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Linh</a:t>
            </a:r>
            <a:r>
              <a:rPr lang="en-US" dirty="0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- https://www.facebook.com/nhat.linh.3557440</a:t>
            </a:r>
          </a:p>
        </p:txBody>
      </p:sp>
      <p:sp>
        <p:nvSpPr>
          <p:cNvPr id="31" name="Rounded Rectangle 30"/>
          <p:cNvSpPr/>
          <p:nvPr/>
        </p:nvSpPr>
        <p:spPr>
          <a:xfrm>
            <a:off x="1212783" y="510139"/>
            <a:ext cx="1164657" cy="517907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32" name="Table 3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420561055"/>
              </p:ext>
            </p:extLst>
          </p:nvPr>
        </p:nvGraphicFramePr>
        <p:xfrm>
          <a:off x="259053" y="1537814"/>
          <a:ext cx="9642033" cy="169627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71337">
                  <a:extLst>
                    <a:ext uri="{9D8B030D-6E8A-4147-A177-3AD203B41FA5}">
                      <a16:colId xmlns:a16="http://schemas.microsoft.com/office/drawing/2014/main" xmlns="" val="348649247"/>
                    </a:ext>
                  </a:extLst>
                </a:gridCol>
                <a:gridCol w="1071337">
                  <a:extLst>
                    <a:ext uri="{9D8B030D-6E8A-4147-A177-3AD203B41FA5}">
                      <a16:colId xmlns:a16="http://schemas.microsoft.com/office/drawing/2014/main" xmlns="" val="2351777407"/>
                    </a:ext>
                  </a:extLst>
                </a:gridCol>
                <a:gridCol w="1071337">
                  <a:extLst>
                    <a:ext uri="{9D8B030D-6E8A-4147-A177-3AD203B41FA5}">
                      <a16:colId xmlns:a16="http://schemas.microsoft.com/office/drawing/2014/main" xmlns="" val="2855970045"/>
                    </a:ext>
                  </a:extLst>
                </a:gridCol>
                <a:gridCol w="1071337">
                  <a:extLst>
                    <a:ext uri="{9D8B030D-6E8A-4147-A177-3AD203B41FA5}">
                      <a16:colId xmlns:a16="http://schemas.microsoft.com/office/drawing/2014/main" xmlns="" val="1467045867"/>
                    </a:ext>
                  </a:extLst>
                </a:gridCol>
                <a:gridCol w="1071337">
                  <a:extLst>
                    <a:ext uri="{9D8B030D-6E8A-4147-A177-3AD203B41FA5}">
                      <a16:colId xmlns:a16="http://schemas.microsoft.com/office/drawing/2014/main" xmlns="" val="3564079418"/>
                    </a:ext>
                  </a:extLst>
                </a:gridCol>
                <a:gridCol w="1071337">
                  <a:extLst>
                    <a:ext uri="{9D8B030D-6E8A-4147-A177-3AD203B41FA5}">
                      <a16:colId xmlns:a16="http://schemas.microsoft.com/office/drawing/2014/main" xmlns="" val="2692669110"/>
                    </a:ext>
                  </a:extLst>
                </a:gridCol>
                <a:gridCol w="1071337">
                  <a:extLst>
                    <a:ext uri="{9D8B030D-6E8A-4147-A177-3AD203B41FA5}">
                      <a16:colId xmlns:a16="http://schemas.microsoft.com/office/drawing/2014/main" xmlns="" val="3629723950"/>
                    </a:ext>
                  </a:extLst>
                </a:gridCol>
                <a:gridCol w="1071337">
                  <a:extLst>
                    <a:ext uri="{9D8B030D-6E8A-4147-A177-3AD203B41FA5}">
                      <a16:colId xmlns:a16="http://schemas.microsoft.com/office/drawing/2014/main" xmlns="" val="1031452254"/>
                    </a:ext>
                  </a:extLst>
                </a:gridCol>
                <a:gridCol w="1071337">
                  <a:extLst>
                    <a:ext uri="{9D8B030D-6E8A-4147-A177-3AD203B41FA5}">
                      <a16:colId xmlns:a16="http://schemas.microsoft.com/office/drawing/2014/main" xmlns="" val="2326004306"/>
                    </a:ext>
                  </a:extLst>
                </a:gridCol>
              </a:tblGrid>
              <a:tr h="565425">
                <a:tc rowSpan="2">
                  <a:txBody>
                    <a:bodyPr/>
                    <a:lstStyle/>
                    <a:p>
                      <a:pPr algn="ctr"/>
                      <a:r>
                        <a:rPr lang="en-US" sz="24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+</a:t>
                      </a:r>
                      <a:endParaRPr lang="en-US" sz="24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</a:t>
                      </a:r>
                      <a:endParaRPr lang="en-US" sz="24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</a:t>
                      </a:r>
                      <a:endParaRPr lang="en-US" sz="24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</a:t>
                      </a:r>
                      <a:endParaRPr lang="en-US" sz="24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</a:t>
                      </a:r>
                      <a:endParaRPr lang="en-US" sz="24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</a:t>
                      </a:r>
                      <a:endParaRPr lang="en-US" sz="24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</a:t>
                      </a:r>
                      <a:endParaRPr lang="en-US" sz="24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</a:t>
                      </a:r>
                      <a:endParaRPr lang="en-US" sz="24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</a:t>
                      </a:r>
                      <a:endParaRPr lang="en-US" sz="24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573576100"/>
                  </a:ext>
                </a:extLst>
              </a:tr>
              <a:tr h="565425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endParaRPr lang="en-US" sz="24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  <a:endParaRPr lang="en-US" sz="24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  <a:endParaRPr lang="en-US" sz="24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  <a:endParaRPr lang="en-US" sz="24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</a:t>
                      </a:r>
                      <a:endParaRPr lang="en-US" sz="24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</a:t>
                      </a:r>
                      <a:endParaRPr lang="en-US" sz="24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</a:t>
                      </a:r>
                      <a:endParaRPr lang="en-US" sz="24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</a:t>
                      </a:r>
                      <a:endParaRPr lang="en-US" sz="24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837623076"/>
                  </a:ext>
                </a:extLst>
              </a:tr>
              <a:tr h="565425">
                <a:tc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rgbClr val="FF99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</a:t>
                      </a:r>
                      <a:endParaRPr lang="en-US" sz="24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rgbClr val="FF99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?</a:t>
                      </a:r>
                      <a:endParaRPr lang="en-US" sz="24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rgbClr val="FF99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?</a:t>
                      </a:r>
                      <a:endParaRPr lang="en-US" sz="24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rgbClr val="FF99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?</a:t>
                      </a:r>
                      <a:endParaRPr lang="en-US" sz="24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rgbClr val="FF99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?</a:t>
                      </a:r>
                      <a:endParaRPr lang="en-US" sz="24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rgbClr val="FF99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?</a:t>
                      </a:r>
                      <a:endParaRPr lang="en-US" sz="24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rgbClr val="FF99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17</a:t>
                      </a:r>
                      <a:endParaRPr lang="en-US" sz="24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rgbClr val="FF99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18</a:t>
                      </a:r>
                      <a:endParaRPr lang="en-US" sz="24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rgbClr val="FF99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40803962"/>
                  </a:ext>
                </a:extLst>
              </a:tr>
            </a:tbl>
          </a:graphicData>
        </a:graphic>
      </p:graphicFrame>
      <p:sp>
        <p:nvSpPr>
          <p:cNvPr id="33" name="Rounded Rectangle 32"/>
          <p:cNvSpPr/>
          <p:nvPr/>
        </p:nvSpPr>
        <p:spPr>
          <a:xfrm>
            <a:off x="2650420" y="2656571"/>
            <a:ext cx="666750" cy="577515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12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4" name="Rounded Rectangle 33"/>
          <p:cNvSpPr/>
          <p:nvPr/>
        </p:nvSpPr>
        <p:spPr>
          <a:xfrm>
            <a:off x="3687179" y="2656572"/>
            <a:ext cx="666750" cy="577515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13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5" name="Rounded Rectangle 34"/>
          <p:cNvSpPr/>
          <p:nvPr/>
        </p:nvSpPr>
        <p:spPr>
          <a:xfrm>
            <a:off x="4909762" y="2656572"/>
            <a:ext cx="666750" cy="577515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14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6" name="Rounded Rectangle 35"/>
          <p:cNvSpPr/>
          <p:nvPr/>
        </p:nvSpPr>
        <p:spPr>
          <a:xfrm>
            <a:off x="5904973" y="2656572"/>
            <a:ext cx="666750" cy="577515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15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8" name="Rounded Rectangle 37"/>
          <p:cNvSpPr/>
          <p:nvPr/>
        </p:nvSpPr>
        <p:spPr>
          <a:xfrm>
            <a:off x="6872364" y="2656571"/>
            <a:ext cx="666750" cy="577515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16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4" name="图片 37">
            <a:extLst>
              <a:ext uri="{FF2B5EF4-FFF2-40B4-BE49-F238E27FC236}">
                <a16:creationId xmlns:a16="http://schemas.microsoft.com/office/drawing/2014/main" xmlns="" id="{CA51BFDD-7EB2-41C7-B1D2-9A78363AE095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 xmlns="">
                  <a14:imgLayer r:embed="rId8">
                    <a14:imgEffect>
                      <a14:artisticLineDrawing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139256" y="-224842"/>
            <a:ext cx="2052744" cy="2254977"/>
          </a:xfrm>
          <a:prstGeom prst="rect">
            <a:avLst/>
          </a:prstGeom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23295573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0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P spid="30" grpId="0"/>
      <p:bldP spid="30" grpId="1"/>
      <p:bldP spid="31" grpId="0" animBg="1"/>
      <p:bldP spid="33" grpId="0" animBg="1"/>
      <p:bldP spid="34" grpId="0" animBg="1"/>
      <p:bldP spid="35" grpId="0" animBg="1"/>
      <p:bldP spid="36" grpId="0" animBg="1"/>
      <p:bldP spid="3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图片 37">
            <a:extLst>
              <a:ext uri="{FF2B5EF4-FFF2-40B4-BE49-F238E27FC236}">
                <a16:creationId xmlns:a16="http://schemas.microsoft.com/office/drawing/2014/main" xmlns="" id="{CA51BFDD-7EB2-41C7-B1D2-9A78363AE09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artisticLineDrawing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139256" y="-224842"/>
            <a:ext cx="2052744" cy="2254977"/>
          </a:xfrm>
          <a:prstGeom prst="rect">
            <a:avLst/>
          </a:prstGeom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</p:pic>
      <p:pic>
        <p:nvPicPr>
          <p:cNvPr id="22" name="图片 11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78907" b="1639"/>
          <a:stretch/>
        </p:blipFill>
        <p:spPr>
          <a:xfrm>
            <a:off x="115598" y="5097722"/>
            <a:ext cx="4604381" cy="1343512"/>
          </a:xfrm>
          <a:prstGeom prst="rect">
            <a:avLst/>
          </a:prstGeom>
        </p:spPr>
      </p:pic>
      <p:grpSp>
        <p:nvGrpSpPr>
          <p:cNvPr id="23" name="组合 23"/>
          <p:cNvGrpSpPr/>
          <p:nvPr/>
        </p:nvGrpSpPr>
        <p:grpSpPr>
          <a:xfrm>
            <a:off x="-17585" y="5831952"/>
            <a:ext cx="12203723" cy="1123362"/>
            <a:chOff x="-17585" y="5729324"/>
            <a:chExt cx="12203723" cy="1123362"/>
          </a:xfrm>
        </p:grpSpPr>
        <p:pic>
          <p:nvPicPr>
            <p:cNvPr id="24" name="图片 24"/>
            <p:cNvPicPr>
              <a:picLocks noChangeAspect="1"/>
            </p:cNvPicPr>
            <p:nvPr/>
          </p:nvPicPr>
          <p:blipFill rotWithShape="1">
            <a:blip r:embed="rId6" cstate="print"/>
            <a:srcRect l="1990"/>
            <a:stretch/>
          </p:blipFill>
          <p:spPr>
            <a:xfrm>
              <a:off x="-17585" y="5729324"/>
              <a:ext cx="8659753" cy="1123362"/>
            </a:xfrm>
            <a:prstGeom prst="rect">
              <a:avLst/>
            </a:prstGeom>
          </p:spPr>
        </p:pic>
        <p:pic>
          <p:nvPicPr>
            <p:cNvPr id="25" name="图片 25"/>
            <p:cNvPicPr>
              <a:picLocks noChangeAspect="1"/>
            </p:cNvPicPr>
            <p:nvPr/>
          </p:nvPicPr>
          <p:blipFill rotWithShape="1">
            <a:blip r:embed="rId6" cstate="print"/>
            <a:srcRect r="21459"/>
            <a:stretch/>
          </p:blipFill>
          <p:spPr>
            <a:xfrm>
              <a:off x="5398477" y="5729324"/>
              <a:ext cx="6787661" cy="1123362"/>
            </a:xfrm>
            <a:prstGeom prst="rect">
              <a:avLst/>
            </a:prstGeom>
          </p:spPr>
        </p:pic>
      </p:grpSp>
      <p:sp>
        <p:nvSpPr>
          <p:cNvPr id="27" name="MH_Other_2">
            <a:extLst>
              <a:ext uri="{FF2B5EF4-FFF2-40B4-BE49-F238E27FC236}">
                <a16:creationId xmlns:a16="http://schemas.microsoft.com/office/drawing/2014/main" xmlns="" id="{6C38B6A4-EF08-49E1-B809-9812D148BB20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337430" y="129313"/>
            <a:ext cx="614754" cy="614828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>
            <a:noAutofit/>
          </a:bodyPr>
          <a:lstStyle/>
          <a:p>
            <a:pPr algn="ctr">
              <a:defRPr/>
            </a:pPr>
            <a:r>
              <a:rPr lang="en-US" altLang="zh-CN" sz="3200" b="1" dirty="0" smtClean="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3</a:t>
            </a:r>
            <a:endParaRPr lang="zh-CN" altLang="en-US" sz="3200" b="1" dirty="0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28" name="Rounded Rectangle 27"/>
          <p:cNvSpPr/>
          <p:nvPr/>
        </p:nvSpPr>
        <p:spPr>
          <a:xfrm>
            <a:off x="1129135" y="129313"/>
            <a:ext cx="1039660" cy="641790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Tính</a:t>
            </a:r>
            <a:endParaRPr lang="en-US" sz="2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Text Box 1"/>
          <p:cNvSpPr txBox="1"/>
          <p:nvPr/>
        </p:nvSpPr>
        <p:spPr>
          <a:xfrm>
            <a:off x="4134303" y="6552914"/>
            <a:ext cx="78360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Bản</a:t>
            </a:r>
            <a:r>
              <a:rPr lang="en-US" dirty="0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</a:t>
            </a:r>
            <a:r>
              <a:rPr lang="en-US" dirty="0" err="1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quyền</a:t>
            </a:r>
            <a:r>
              <a:rPr lang="en-US" dirty="0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</a:t>
            </a:r>
            <a:r>
              <a:rPr lang="en-US" dirty="0" smtClean="0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: </a:t>
            </a:r>
            <a:r>
              <a:rPr lang="en-US" dirty="0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FB </a:t>
            </a:r>
            <a:r>
              <a:rPr lang="en-US" dirty="0" err="1" smtClean="0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Đặng</a:t>
            </a:r>
            <a:r>
              <a:rPr lang="en-US" dirty="0" smtClean="0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</a:t>
            </a:r>
            <a:r>
              <a:rPr lang="en-US" dirty="0" err="1" smtClean="0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Nhật</a:t>
            </a:r>
            <a:r>
              <a:rPr lang="en-US" dirty="0" smtClean="0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</a:t>
            </a:r>
            <a:r>
              <a:rPr lang="en-US" dirty="0" err="1" smtClean="0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Linh</a:t>
            </a:r>
            <a:r>
              <a:rPr lang="en-US" dirty="0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- https://www.facebook.com/nhat.linh.3557440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337430" y="316024"/>
            <a:ext cx="3968518" cy="3500693"/>
            <a:chOff x="235618" y="155987"/>
            <a:chExt cx="3968518" cy="3500693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235618" y="155987"/>
              <a:ext cx="3968518" cy="3500693"/>
            </a:xfrm>
            <a:prstGeom prst="rect">
              <a:avLst/>
            </a:prstGeom>
          </p:spPr>
        </p:pic>
        <p:sp>
          <p:nvSpPr>
            <p:cNvPr id="4" name="TextBox 3"/>
            <p:cNvSpPr txBox="1"/>
            <p:nvPr/>
          </p:nvSpPr>
          <p:spPr>
            <a:xfrm>
              <a:off x="820210" y="1519569"/>
              <a:ext cx="154068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9 + 5 + 3</a:t>
              </a:r>
              <a:endPara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4134303" y="1501559"/>
            <a:ext cx="4202445" cy="3394928"/>
            <a:chOff x="4134303" y="1501559"/>
            <a:chExt cx="4202445" cy="3394928"/>
          </a:xfrm>
        </p:grpSpPr>
        <p:pic>
          <p:nvPicPr>
            <p:cNvPr id="32" name="Picture 31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4134303" y="1501559"/>
              <a:ext cx="4202445" cy="3394928"/>
            </a:xfrm>
            <a:prstGeom prst="rect">
              <a:avLst/>
            </a:prstGeom>
          </p:spPr>
        </p:pic>
        <p:sp>
          <p:nvSpPr>
            <p:cNvPr id="37" name="TextBox 36"/>
            <p:cNvSpPr txBox="1"/>
            <p:nvPr/>
          </p:nvSpPr>
          <p:spPr>
            <a:xfrm>
              <a:off x="4812415" y="2767073"/>
              <a:ext cx="147537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6 + 3 + 4</a:t>
              </a:r>
              <a:endPara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7944463" y="3269942"/>
            <a:ext cx="3922189" cy="3391448"/>
            <a:chOff x="7944463" y="3269942"/>
            <a:chExt cx="3922189" cy="3391448"/>
          </a:xfrm>
        </p:grpSpPr>
        <p:pic>
          <p:nvPicPr>
            <p:cNvPr id="36" name="Picture 35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7944463" y="3269942"/>
              <a:ext cx="3922189" cy="3391448"/>
            </a:xfrm>
            <a:prstGeom prst="rect">
              <a:avLst/>
            </a:prstGeom>
          </p:spPr>
        </p:pic>
        <p:sp>
          <p:nvSpPr>
            <p:cNvPr id="43" name="TextBox 42"/>
            <p:cNvSpPr txBox="1"/>
            <p:nvPr/>
          </p:nvSpPr>
          <p:spPr>
            <a:xfrm>
              <a:off x="8521385" y="4519551"/>
              <a:ext cx="252377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10 – 2 + 5</a:t>
              </a:r>
              <a:endPara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47" name="TextBox 46"/>
          <p:cNvSpPr txBox="1"/>
          <p:nvPr/>
        </p:nvSpPr>
        <p:spPr>
          <a:xfrm>
            <a:off x="2289250" y="1704624"/>
            <a:ext cx="154068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= 14 + 3 </a:t>
            </a:r>
            <a:endParaRPr lang="en-US" sz="2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2289250" y="2114294"/>
            <a:ext cx="154068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= 17</a:t>
            </a:r>
            <a:endParaRPr lang="en-US" sz="2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6219193" y="2776568"/>
            <a:ext cx="154068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= 9 + 4 </a:t>
            </a:r>
            <a:endParaRPr lang="en-US" sz="2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6235525" y="3273209"/>
            <a:ext cx="154068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= 13</a:t>
            </a:r>
            <a:endParaRPr lang="en-US" sz="2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10027963" y="4498312"/>
            <a:ext cx="154068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= 8 + 5 </a:t>
            </a:r>
            <a:endParaRPr lang="en-US" sz="2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10044295" y="4994953"/>
            <a:ext cx="154068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= 13</a:t>
            </a:r>
            <a:endParaRPr lang="en-US" sz="2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025577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P spid="28" grpId="0" animBg="1"/>
      <p:bldP spid="26" grpId="0"/>
      <p:bldP spid="26" grpId="1"/>
      <p:bldP spid="47" grpId="0"/>
      <p:bldP spid="48" grpId="0"/>
      <p:bldP spid="49" grpId="0"/>
      <p:bldP spid="50" grpId="0"/>
      <p:bldP spid="51" grpId="0"/>
      <p:bldP spid="5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H_Other_2">
            <a:extLst>
              <a:ext uri="{FF2B5EF4-FFF2-40B4-BE49-F238E27FC236}">
                <a16:creationId xmlns:a16="http://schemas.microsoft.com/office/drawing/2014/main" xmlns="" id="{6C38B6A4-EF08-49E1-B809-9812D148BB20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337430" y="129313"/>
            <a:ext cx="614754" cy="614828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>
            <a:noAutofit/>
          </a:bodyPr>
          <a:lstStyle/>
          <a:p>
            <a:pPr algn="ctr">
              <a:defRPr/>
            </a:pPr>
            <a:r>
              <a:rPr lang="en-US" altLang="zh-CN" sz="3200" b="1" dirty="0" smtClean="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4</a:t>
            </a:r>
            <a:endParaRPr lang="zh-CN" altLang="en-US" sz="3200" b="1" dirty="0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952184" y="282476"/>
            <a:ext cx="357871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cá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mèo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4" name="PA_图片 11">
            <a:extLst>
              <a:ext uri="{FF2B5EF4-FFF2-40B4-BE49-F238E27FC236}">
                <a16:creationId xmlns:a16="http://schemas.microsoft.com/office/drawing/2014/main" xmlns="" id="{533284DB-3D23-44A2-8ACF-0B8E0FD50539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171509" y="0"/>
            <a:ext cx="1733301" cy="1733301"/>
          </a:xfrm>
          <a:prstGeom prst="rect">
            <a:avLst/>
          </a:prstGeom>
        </p:spPr>
      </p:pic>
      <p:grpSp>
        <p:nvGrpSpPr>
          <p:cNvPr id="16" name="组合 23"/>
          <p:cNvGrpSpPr/>
          <p:nvPr/>
        </p:nvGrpSpPr>
        <p:grpSpPr>
          <a:xfrm>
            <a:off x="-17585" y="5831952"/>
            <a:ext cx="12203723" cy="1123362"/>
            <a:chOff x="-17585" y="5729324"/>
            <a:chExt cx="12203723" cy="1123362"/>
          </a:xfrm>
        </p:grpSpPr>
        <p:pic>
          <p:nvPicPr>
            <p:cNvPr id="17" name="图片 24"/>
            <p:cNvPicPr>
              <a:picLocks noChangeAspect="1"/>
            </p:cNvPicPr>
            <p:nvPr/>
          </p:nvPicPr>
          <p:blipFill rotWithShape="1">
            <a:blip r:embed="rId6" cstate="print"/>
            <a:srcRect l="1990"/>
            <a:stretch/>
          </p:blipFill>
          <p:spPr>
            <a:xfrm>
              <a:off x="-17585" y="5729324"/>
              <a:ext cx="8659753" cy="1123362"/>
            </a:xfrm>
            <a:prstGeom prst="rect">
              <a:avLst/>
            </a:prstGeom>
          </p:spPr>
        </p:pic>
        <p:pic>
          <p:nvPicPr>
            <p:cNvPr id="18" name="图片 25"/>
            <p:cNvPicPr>
              <a:picLocks noChangeAspect="1"/>
            </p:cNvPicPr>
            <p:nvPr/>
          </p:nvPicPr>
          <p:blipFill rotWithShape="1">
            <a:blip r:embed="rId6" cstate="print"/>
            <a:srcRect r="21459"/>
            <a:stretch/>
          </p:blipFill>
          <p:spPr>
            <a:xfrm>
              <a:off x="5398477" y="5729324"/>
              <a:ext cx="6787661" cy="1123362"/>
            </a:xfrm>
            <a:prstGeom prst="rect">
              <a:avLst/>
            </a:prstGeom>
          </p:spPr>
        </p:pic>
      </p:grpSp>
      <p:sp>
        <p:nvSpPr>
          <p:cNvPr id="19" name="Text Box 1"/>
          <p:cNvSpPr txBox="1"/>
          <p:nvPr/>
        </p:nvSpPr>
        <p:spPr>
          <a:xfrm>
            <a:off x="4134303" y="6552914"/>
            <a:ext cx="78360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Bản</a:t>
            </a:r>
            <a:r>
              <a:rPr lang="en-US" dirty="0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</a:t>
            </a:r>
            <a:r>
              <a:rPr lang="en-US" dirty="0" err="1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quyền</a:t>
            </a:r>
            <a:r>
              <a:rPr lang="en-US" dirty="0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</a:t>
            </a:r>
            <a:r>
              <a:rPr lang="en-US" dirty="0" smtClean="0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: </a:t>
            </a:r>
            <a:r>
              <a:rPr lang="en-US" dirty="0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FB </a:t>
            </a:r>
            <a:r>
              <a:rPr lang="en-US" dirty="0" err="1" smtClean="0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Đặng</a:t>
            </a:r>
            <a:r>
              <a:rPr lang="en-US" dirty="0" smtClean="0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</a:t>
            </a:r>
            <a:r>
              <a:rPr lang="en-US" dirty="0" err="1" smtClean="0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Nhật</a:t>
            </a:r>
            <a:r>
              <a:rPr lang="en-US" dirty="0" smtClean="0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</a:t>
            </a:r>
            <a:r>
              <a:rPr lang="en-US" dirty="0" err="1" smtClean="0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Linh</a:t>
            </a:r>
            <a:r>
              <a:rPr lang="en-US" dirty="0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- https://www.facebook.com/nhat.linh.3557440</a:t>
            </a:r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 rotWithShape="1">
          <a:blip r:embed="rId7" cstate="print">
            <a:extLst>
              <a:ext uri="{BEBA8EAE-BF5A-486C-A8C5-ECC9F3942E4B}">
                <a14:imgProps xmlns:a14="http://schemas.microsoft.com/office/drawing/2010/main" xmlns="">
                  <a14:imgLayer r:embed="rId8">
                    <a14:imgEffect>
                      <a14:backgroundRemoval t="42222" b="57500" l="10313" r="21875"/>
                    </a14:imgEffect>
                  </a14:imgLayer>
                </a14:imgProps>
              </a:ext>
            </a:extLst>
          </a:blip>
          <a:srcRect l="9652" t="40576" r="76765" b="40586"/>
          <a:stretch/>
        </p:blipFill>
        <p:spPr>
          <a:xfrm>
            <a:off x="820952" y="1352099"/>
            <a:ext cx="3055349" cy="2383605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 rotWithShape="1">
          <a:blip r:embed="rId9" cstate="print">
            <a:extLst>
              <a:ext uri="{BEBA8EAE-BF5A-486C-A8C5-ECC9F3942E4B}">
                <a14:imgProps xmlns:a14="http://schemas.microsoft.com/office/drawing/2010/main" xmlns="">
                  <a14:imgLayer r:embed="rId8">
                    <a14:imgEffect>
                      <a14:backgroundRemoval t="41019" b="59537" l="29896" r="43021"/>
                    </a14:imgEffect>
                  </a14:imgLayer>
                </a14:imgProps>
              </a:ext>
            </a:extLst>
          </a:blip>
          <a:srcRect l="30171" t="40918" r="56246" b="40244"/>
          <a:stretch/>
        </p:blipFill>
        <p:spPr>
          <a:xfrm>
            <a:off x="3876301" y="1747511"/>
            <a:ext cx="2331021" cy="1818527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 rotWithShape="1">
          <a:blip r:embed="rId10" cstate="print">
            <a:extLst>
              <a:ext uri="{BEBA8EAE-BF5A-486C-A8C5-ECC9F3942E4B}">
                <a14:imgProps xmlns:a14="http://schemas.microsoft.com/office/drawing/2010/main" xmlns="">
                  <a14:imgLayer r:embed="rId8">
                    <a14:imgEffect>
                      <a14:backgroundRemoval t="39444" b="59815" l="50625" r="65417"/>
                    </a14:imgEffect>
                  </a14:imgLayer>
                </a14:imgProps>
              </a:ext>
            </a:extLst>
          </a:blip>
          <a:srcRect l="51075" t="40404" r="35342" b="40758"/>
          <a:stretch/>
        </p:blipFill>
        <p:spPr>
          <a:xfrm>
            <a:off x="6560407" y="1697560"/>
            <a:ext cx="2291511" cy="1787703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 rotWithShape="1">
          <a:blip r:embed="rId11" cstate="print">
            <a:extLst>
              <a:ext uri="{BEBA8EAE-BF5A-486C-A8C5-ECC9F3942E4B}">
                <a14:imgProps xmlns:a14="http://schemas.microsoft.com/office/drawing/2010/main" xmlns="">
                  <a14:imgLayer r:embed="rId8">
                    <a14:imgEffect>
                      <a14:backgroundRemoval t="42500" b="60556" l="71198" r="84844"/>
                    </a14:imgEffect>
                  </a14:imgLayer>
                </a14:imgProps>
              </a:ext>
            </a:extLst>
          </a:blip>
          <a:srcRect l="71979" t="41774" r="14438" b="39388"/>
          <a:stretch/>
        </p:blipFill>
        <p:spPr>
          <a:xfrm>
            <a:off x="9313623" y="1906062"/>
            <a:ext cx="2436376" cy="1900718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 rotWithShape="1">
          <a:blip r:embed="rId12" cstate="print">
            <a:extLst>
              <a:ext uri="{BEBA8EAE-BF5A-486C-A8C5-ECC9F3942E4B}">
                <a14:imgProps xmlns:a14="http://schemas.microsoft.com/office/drawing/2010/main" xmlns="">
                  <a14:imgLayer r:embed="rId13">
                    <a14:imgEffect>
                      <a14:backgroundRemoval t="42593" b="61204" l="49896" r="66094"/>
                    </a14:imgEffect>
                  </a14:imgLayer>
                </a14:imgProps>
              </a:ext>
            </a:extLst>
          </a:blip>
          <a:srcRect l="49840" t="40452" r="33039" b="36422"/>
          <a:stretch/>
        </p:blipFill>
        <p:spPr>
          <a:xfrm>
            <a:off x="6262478" y="3806455"/>
            <a:ext cx="2887370" cy="2193698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 rotWithShape="1">
          <a:blip r:embed="rId14" cstate="print">
            <a:extLst>
              <a:ext uri="{BEBA8EAE-BF5A-486C-A8C5-ECC9F3942E4B}">
                <a14:imgProps xmlns:a14="http://schemas.microsoft.com/office/drawing/2010/main" xmlns="">
                  <a14:imgLayer r:embed="rId13">
                    <a14:imgEffect>
                      <a14:backgroundRemoval t="41389" b="60000" l="71771" r="86875"/>
                    </a14:imgEffect>
                  </a14:imgLayer>
                </a14:imgProps>
              </a:ext>
            </a:extLst>
          </a:blip>
          <a:srcRect l="71111" t="39208" r="11768" b="37666"/>
          <a:stretch/>
        </p:blipFill>
        <p:spPr>
          <a:xfrm>
            <a:off x="9313623" y="3796870"/>
            <a:ext cx="2887370" cy="2193698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 rotWithShape="1">
          <a:blip r:embed="rId15" cstate="print">
            <a:extLst>
              <a:ext uri="{BEBA8EAE-BF5A-486C-A8C5-ECC9F3942E4B}">
                <a14:imgProps xmlns:a14="http://schemas.microsoft.com/office/drawing/2010/main" xmlns="">
                  <a14:imgLayer r:embed="rId13">
                    <a14:imgEffect>
                      <a14:backgroundRemoval t="43333" b="61852" l="29844" r="44740"/>
                    </a14:imgEffect>
                  </a14:imgLayer>
                </a14:imgProps>
              </a:ext>
            </a:extLst>
          </a:blip>
          <a:srcRect l="28161" t="41049" r="54718" b="35825"/>
          <a:stretch/>
        </p:blipFill>
        <p:spPr>
          <a:xfrm>
            <a:off x="3360253" y="3806455"/>
            <a:ext cx="2887370" cy="2193698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 rotWithShape="1">
          <a:blip r:embed="rId16" cstate="print">
            <a:extLst>
              <a:ext uri="{BEBA8EAE-BF5A-486C-A8C5-ECC9F3942E4B}">
                <a14:imgProps xmlns:a14="http://schemas.microsoft.com/office/drawing/2010/main" xmlns="">
                  <a14:imgLayer r:embed="rId13">
                    <a14:imgEffect>
                      <a14:backgroundRemoval t="42604" b="61104" l="10073" r="23770"/>
                    </a14:imgEffect>
                  </a14:imgLayer>
                </a14:imgProps>
              </a:ext>
            </a:extLst>
          </a:blip>
          <a:srcRect l="8361" t="40291" r="74518" b="36583"/>
          <a:stretch/>
        </p:blipFill>
        <p:spPr>
          <a:xfrm>
            <a:off x="749897" y="3839523"/>
            <a:ext cx="2887370" cy="2193698"/>
          </a:xfrm>
          <a:prstGeom prst="rect">
            <a:avLst/>
          </a:prstGeom>
        </p:spPr>
      </p:pic>
      <p:cxnSp>
        <p:nvCxnSpPr>
          <p:cNvPr id="29" name="Straight Connector 28"/>
          <p:cNvCxnSpPr/>
          <p:nvPr/>
        </p:nvCxnSpPr>
        <p:spPr>
          <a:xfrm>
            <a:off x="2348626" y="3283391"/>
            <a:ext cx="2182277" cy="1308472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>
            <a:off x="5041811" y="3233933"/>
            <a:ext cx="2331021" cy="131471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 flipH="1">
            <a:off x="2697254" y="3244109"/>
            <a:ext cx="4842870" cy="1293922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10848309" y="3188898"/>
            <a:ext cx="0" cy="1635612"/>
          </a:xfrm>
          <a:prstGeom prst="line">
            <a:avLst/>
          </a:prstGeom>
          <a:ln>
            <a:solidFill>
              <a:srgbClr val="0070C0"/>
            </a:solidFill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10417912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6" presetClass="emph" presetSubtype="0" repeatCount="5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 tmFilter="0, 0; .2, .5; .8, .5; 1, 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" dur="250" autoRev="1" fill="hold"/>
                                        <p:tgtEl>
                                          <p:spTgt spid="1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8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9" fill="hold">
                      <p:stCondLst>
                        <p:cond delay="0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84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5" fill="hold">
                      <p:stCondLst>
                        <p:cond delay="0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90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1" fill="hold">
                      <p:stCondLst>
                        <p:cond delay="0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96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7" fill="hold">
                      <p:stCondLst>
                        <p:cond delay="0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19" grpId="0"/>
      <p:bldP spid="19" grpId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 xmlns="">
                  <a14:imgLayer r:embed="rId5">
                    <a14:imgEffect>
                      <a14:backgroundRemoval t="6484" b="27617" l="29219" r="93802">
                        <a14:foregroundMark x1="36615" y1="21133" x2="36615" y2="21133"/>
                        <a14:foregroundMark x1="35938" y1="21914" x2="35938" y2="21914"/>
                        <a14:foregroundMark x1="34740" y1="22148" x2="34740" y2="22148"/>
                        <a14:foregroundMark x1="32500" y1="20078" x2="32500" y2="20078"/>
                        <a14:foregroundMark x1="34323" y1="20352" x2="34323" y2="20352"/>
                        <a14:foregroundMark x1="33385" y1="22148" x2="33385" y2="22148"/>
                        <a14:foregroundMark x1="31823" y1="20430" x2="31823" y2="20430"/>
                        <a14:foregroundMark x1="30312" y1="16406" x2="30312" y2="16406"/>
                        <a14:foregroundMark x1="29583" y1="15078" x2="29583" y2="15078"/>
                        <a14:foregroundMark x1="30938" y1="20820" x2="30938" y2="20820"/>
                        <a14:foregroundMark x1="34792" y1="23789" x2="34792" y2="23789"/>
                        <a14:foregroundMark x1="40208" y1="23906" x2="40208" y2="23906"/>
                        <a14:foregroundMark x1="54063" y1="23438" x2="54063" y2="23438"/>
                        <a14:foregroundMark x1="60833" y1="23320" x2="60833" y2="23320"/>
                        <a14:foregroundMark x1="55000" y1="22188" x2="55000" y2="22188"/>
                        <a14:foregroundMark x1="56615" y1="21875" x2="56615" y2="21875"/>
                        <a14:foregroundMark x1="60156" y1="22148" x2="60156" y2="22148"/>
                        <a14:foregroundMark x1="64688" y1="21953" x2="64688" y2="21953"/>
                        <a14:foregroundMark x1="67813" y1="22773" x2="67813" y2="22773"/>
                        <a14:foregroundMark x1="70677" y1="22070" x2="70677" y2="22070"/>
                        <a14:foregroundMark x1="69635" y1="21719" x2="69635" y2="21719"/>
                        <a14:foregroundMark x1="70417" y1="21797" x2="70417" y2="21797"/>
                        <a14:foregroundMark x1="69115" y1="21797" x2="69115" y2="21797"/>
                        <a14:foregroundMark x1="70208" y1="21602" x2="70208" y2="21602"/>
                        <a14:foregroundMark x1="70781" y1="21445" x2="70781" y2="21445"/>
                        <a14:foregroundMark x1="72500" y1="21289" x2="73646" y2="22813"/>
                        <a14:foregroundMark x1="71458" y1="20820" x2="71823" y2="20781"/>
                        <a14:foregroundMark x1="73021" y1="21172" x2="73021" y2="21172"/>
                        <a14:foregroundMark x1="69063" y1="21797" x2="69063" y2="21797"/>
                        <a14:foregroundMark x1="71563" y1="21172" x2="71563" y2="21172"/>
                        <a14:foregroundMark x1="72656" y1="21094" x2="72656" y2="21094"/>
                        <a14:foregroundMark x1="72344" y1="21836" x2="72344" y2="21836"/>
                        <a14:foregroundMark x1="72604" y1="21680" x2="72604" y2="21680"/>
                        <a14:foregroundMark x1="71979" y1="21289" x2="71979" y2="21289"/>
                        <a14:foregroundMark x1="72656" y1="21250" x2="72656" y2="21250"/>
                        <a14:foregroundMark x1="72552" y1="21484" x2="72552" y2="21484"/>
                        <a14:foregroundMark x1="71927" y1="21445" x2="71927" y2="21445"/>
                        <a14:foregroundMark x1="63594" y1="22734" x2="63594" y2="22734"/>
                        <a14:foregroundMark x1="65000" y1="23555" x2="65000" y2="23555"/>
                        <a14:foregroundMark x1="65000" y1="24922" x2="65000" y2="24922"/>
                        <a14:foregroundMark x1="74323" y1="25078" x2="74323" y2="25078"/>
                        <a14:foregroundMark x1="79063" y1="25078" x2="79063" y2="25078"/>
                        <a14:foregroundMark x1="82188" y1="25078" x2="82188" y2="25078"/>
                        <a14:foregroundMark x1="83698" y1="19297" x2="83698" y2="19297"/>
                        <a14:foregroundMark x1="83958" y1="16289" x2="84271" y2="16094"/>
                        <a14:foregroundMark x1="84844" y1="14766" x2="84844" y2="14766"/>
                        <a14:foregroundMark x1="84792" y1="13828" x2="84792" y2="13828"/>
                        <a14:foregroundMark x1="86042" y1="13633" x2="86042" y2="13633"/>
                        <a14:foregroundMark x1="83698" y1="14531" x2="83698" y2="14531"/>
                        <a14:foregroundMark x1="84948" y1="14688" x2="84948" y2="14688"/>
                        <a14:foregroundMark x1="82865" y1="14883" x2="82865" y2="14883"/>
                        <a14:foregroundMark x1="81510" y1="13789" x2="81510" y2="13789"/>
                        <a14:foregroundMark x1="81250" y1="13164" x2="81250" y2="13164"/>
                        <a14:foregroundMark x1="79635" y1="12812" x2="79635" y2="12812"/>
                        <a14:foregroundMark x1="60833" y1="23477" x2="56563" y2="25234"/>
                        <a14:foregroundMark x1="54115" y1="23477" x2="45156" y2="26523"/>
                        <a14:foregroundMark x1="40104" y1="23984" x2="29479" y2="27383"/>
                        <a14:foregroundMark x1="42344" y1="22578" x2="42344" y2="22578"/>
                        <a14:foregroundMark x1="42292" y1="22617" x2="49010" y2="21250"/>
                        <a14:foregroundMark x1="60677" y1="20469" x2="66302" y2="21523"/>
                        <a14:foregroundMark x1="50052" y1="22852" x2="53177" y2="21758"/>
                        <a14:foregroundMark x1="73906" y1="13477" x2="77969" y2="11172"/>
                        <a14:foregroundMark x1="68906" y1="13164" x2="74323" y2="13438"/>
                        <a14:foregroundMark x1="69635" y1="12656" x2="73854" y2="12656"/>
                        <a14:foregroundMark x1="75417" y1="8516" x2="85000" y2="7734"/>
                        <a14:foregroundMark x1="79896" y1="8438" x2="80729" y2="11055"/>
                        <a14:foregroundMark x1="80365" y1="9648" x2="76094" y2="9063"/>
                        <a14:foregroundMark x1="77135" y1="13984" x2="81406" y2="14297"/>
                        <a14:foregroundMark x1="83542" y1="10039" x2="90677" y2="10625"/>
                        <a14:foregroundMark x1="93333" y1="7930" x2="89688" y2="10156"/>
                        <a14:foregroundMark x1="87344" y1="8633" x2="90417" y2="12656"/>
                        <a14:foregroundMark x1="78646" y1="7383" x2="80729" y2="12109"/>
                        <a14:foregroundMark x1="42292" y1="22578" x2="41042" y2="27617"/>
                        <a14:backgroundMark x1="78854" y1="12422" x2="78854" y2="12422"/>
                      </a14:backgroundRemoval>
                    </a14:imgEffect>
                    <a14:imgEffect>
                      <a14:saturation sat="200000"/>
                    </a14:imgEffect>
                    <a14:imgEffect>
                      <a14:brightnessContrast bright="20000" contrast="-20000"/>
                    </a14:imgEffect>
                  </a14:imgLayer>
                </a14:imgProps>
              </a:ext>
            </a:extLst>
          </a:blip>
          <a:srcRect l="28889" t="6077" r="5741" b="71701"/>
          <a:stretch/>
        </p:blipFill>
        <p:spPr>
          <a:xfrm>
            <a:off x="1910993" y="1153062"/>
            <a:ext cx="8200379" cy="371688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5" name="MH_Other_2">
            <a:extLst>
              <a:ext uri="{FF2B5EF4-FFF2-40B4-BE49-F238E27FC236}">
                <a16:creationId xmlns:a16="http://schemas.microsoft.com/office/drawing/2014/main" xmlns="" id="{6C38B6A4-EF08-49E1-B809-9812D148BB20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378527" y="396441"/>
            <a:ext cx="614754" cy="614828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>
            <a:noAutofit/>
          </a:bodyPr>
          <a:lstStyle/>
          <a:p>
            <a:pPr algn="ctr">
              <a:defRPr/>
            </a:pPr>
            <a:r>
              <a:rPr lang="en-US" altLang="zh-CN" sz="3200" b="1" dirty="0" smtClean="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5</a:t>
            </a:r>
            <a:endParaRPr lang="zh-CN" altLang="en-US" sz="3200" b="1" dirty="0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1110041" y="452213"/>
            <a:ext cx="1164657" cy="517907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4109661" y="5250093"/>
            <a:ext cx="760288" cy="719192"/>
          </a:xfrm>
          <a:prstGeom prst="roundRect">
            <a:avLst/>
          </a:prstGeom>
          <a:noFill/>
          <a:ln w="38100"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+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3041149" y="5250093"/>
            <a:ext cx="760288" cy="719192"/>
          </a:xfrm>
          <a:prstGeom prst="roundRect">
            <a:avLst/>
          </a:prstGeom>
          <a:ln w="381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5979559" y="5250093"/>
            <a:ext cx="760288" cy="719192"/>
          </a:xfrm>
          <a:prstGeom prst="roundRect">
            <a:avLst/>
          </a:prstGeom>
          <a:noFill/>
          <a:ln w="38100"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=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4972689" y="5250093"/>
            <a:ext cx="760288" cy="719192"/>
          </a:xfrm>
          <a:prstGeom prst="roundRect">
            <a:avLst/>
          </a:prstGeom>
          <a:ln w="381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6770668" y="5250093"/>
            <a:ext cx="760288" cy="719192"/>
          </a:xfrm>
          <a:prstGeom prst="roundRect">
            <a:avLst/>
          </a:prstGeom>
          <a:ln w="381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Rounded Rectangle 14"/>
          <p:cNvSpPr/>
          <p:nvPr/>
        </p:nvSpPr>
        <p:spPr>
          <a:xfrm>
            <a:off x="3041149" y="5250093"/>
            <a:ext cx="760288" cy="719192"/>
          </a:xfrm>
          <a:prstGeom prst="roundRect">
            <a:avLst/>
          </a:prstGeom>
          <a:ln w="381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9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4988100" y="5250093"/>
            <a:ext cx="760288" cy="719192"/>
          </a:xfrm>
          <a:prstGeom prst="roundRect">
            <a:avLst/>
          </a:prstGeom>
          <a:ln w="381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6770668" y="5260367"/>
            <a:ext cx="760288" cy="719192"/>
          </a:xfrm>
          <a:prstGeom prst="roundRect">
            <a:avLst/>
          </a:prstGeom>
          <a:ln w="381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13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4114798" y="6179903"/>
            <a:ext cx="760288" cy="719192"/>
          </a:xfrm>
          <a:prstGeom prst="roundRect">
            <a:avLst/>
          </a:prstGeom>
          <a:noFill/>
          <a:ln w="38100"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+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Rounded Rectangle 18"/>
          <p:cNvSpPr/>
          <p:nvPr/>
        </p:nvSpPr>
        <p:spPr>
          <a:xfrm>
            <a:off x="6011182" y="6128532"/>
            <a:ext cx="760288" cy="719192"/>
          </a:xfrm>
          <a:prstGeom prst="roundRect">
            <a:avLst/>
          </a:prstGeom>
          <a:noFill/>
          <a:ln w="38100"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=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Rounded Rectangle 19"/>
          <p:cNvSpPr/>
          <p:nvPr/>
        </p:nvSpPr>
        <p:spPr>
          <a:xfrm>
            <a:off x="3010328" y="6138805"/>
            <a:ext cx="760288" cy="719192"/>
          </a:xfrm>
          <a:prstGeom prst="roundRect">
            <a:avLst/>
          </a:prstGeom>
          <a:ln w="381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Rounded Rectangle 20"/>
          <p:cNvSpPr/>
          <p:nvPr/>
        </p:nvSpPr>
        <p:spPr>
          <a:xfrm>
            <a:off x="4957279" y="6138805"/>
            <a:ext cx="760288" cy="719192"/>
          </a:xfrm>
          <a:prstGeom prst="roundRect">
            <a:avLst/>
          </a:prstGeom>
          <a:ln w="381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9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Rounded Rectangle 21"/>
          <p:cNvSpPr/>
          <p:nvPr/>
        </p:nvSpPr>
        <p:spPr>
          <a:xfrm>
            <a:off x="6739847" y="6149079"/>
            <a:ext cx="760288" cy="719192"/>
          </a:xfrm>
          <a:prstGeom prst="roundRect">
            <a:avLst/>
          </a:prstGeom>
          <a:ln w="381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13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0234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/>
      <p:bldP spid="10" grpId="0" animBg="1"/>
      <p:bldP spid="12" grpId="0"/>
      <p:bldP spid="13" grpId="0" animBg="1"/>
      <p:bldP spid="14" grpId="0" animBg="1"/>
      <p:bldP spid="15" grpId="0" animBg="1"/>
      <p:bldP spid="16" grpId="0" animBg="1"/>
      <p:bldP spid="17" grpId="0" animBg="1"/>
      <p:bldP spid="18" grpId="0"/>
      <p:bldP spid="19" grpId="0"/>
      <p:bldP spid="20" grpId="0" animBg="1"/>
      <p:bldP spid="21" grpId="0" animBg="1"/>
      <p:bldP spid="2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 r="1773"/>
          <a:stretch/>
        </p:blipFill>
        <p:spPr>
          <a:xfrm>
            <a:off x="1589" y="3852662"/>
            <a:ext cx="12203511" cy="3004447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838651" y="893"/>
            <a:ext cx="10367845" cy="6856215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 l="1020" b="5828"/>
          <a:stretch/>
        </p:blipFill>
        <p:spPr>
          <a:xfrm>
            <a:off x="1587" y="4707952"/>
            <a:ext cx="12188826" cy="2149157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28241" y="2844921"/>
            <a:ext cx="810409" cy="956924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1118804" y="295458"/>
            <a:ext cx="1525010" cy="2729768"/>
          </a:xfrm>
          <a:prstGeom prst="rect">
            <a:avLst/>
          </a:prstGeom>
        </p:spPr>
      </p:pic>
      <p:pic>
        <p:nvPicPr>
          <p:cNvPr id="17" name="图片 16"/>
          <p:cNvPicPr>
            <a:picLocks noChangeAspect="1"/>
          </p:cNvPicPr>
          <p:nvPr/>
        </p:nvPicPr>
        <p:blipFill rotWithShape="1">
          <a:blip r:embed="rId8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>
          <a:xfrm>
            <a:off x="265924" y="4077531"/>
            <a:ext cx="11936455" cy="2786205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2742887" y="2146494"/>
            <a:ext cx="7633146" cy="14811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Tạm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biệt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hẹn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gặp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>
              <a:lnSpc>
                <a:spcPct val="150000"/>
              </a:lnSpc>
            </a:pPr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!</a:t>
            </a:r>
            <a:endParaRPr lang="en-US" sz="3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4634128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9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7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750"/>
                            </p:stCondLst>
                            <p:childTnLst>
                              <p:par>
                                <p:cTn id="3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502174611"/>
  <p:tag name="MH_LIBRARY" val="GRAPHIC"/>
  <p:tag name="MH_TYPE" val="Other"/>
  <p:tag name="MH_ORDER" val="2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502174611"/>
  <p:tag name="MH_LIBRARY" val="GRAPHIC"/>
  <p:tag name="MH_TYPE" val="Other"/>
  <p:tag name="MH_ORDER" val="2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502174611"/>
  <p:tag name="MH_LIBRARY" val="GRAPHIC"/>
  <p:tag name="MH_TYPE" val="Other"/>
  <p:tag name="MH_ORDER" val="2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502174611"/>
  <p:tag name="MH_LIBRARY" val="GRAPHIC"/>
  <p:tag name="MH_TYPE" val="Other"/>
  <p:tag name="MH_ORDER" val="2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502174611"/>
  <p:tag name="MH_LIBRARY" val="GRAPHIC"/>
  <p:tag name="MH_TYPE" val="Other"/>
  <p:tag name="MH_ORDER" val="2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1698</TotalTime>
  <Words>462</Words>
  <Application>Microsoft Office PowerPoint</Application>
  <PresentationFormat>Custom</PresentationFormat>
  <Paragraphs>103</Paragraphs>
  <Slides>8</Slides>
  <Notes>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Office Theme</vt:lpstr>
      <vt:lpstr>Slide 1</vt:lpstr>
      <vt:lpstr>YÊU CẦU CẦN ĐẠT</vt:lpstr>
      <vt:lpstr>Slide 3</vt:lpstr>
      <vt:lpstr>Slide 4</vt:lpstr>
      <vt:lpstr>Slide 5</vt:lpstr>
      <vt:lpstr>Slide 6</vt:lpstr>
      <vt:lpstr>Slide 7</vt:lpstr>
      <vt:lpstr>Slide 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HP</dc:creator>
  <cp:lastModifiedBy>Windows 7</cp:lastModifiedBy>
  <cp:revision>18</cp:revision>
  <dcterms:created xsi:type="dcterms:W3CDTF">2021-05-29T09:23:51Z</dcterms:created>
  <dcterms:modified xsi:type="dcterms:W3CDTF">2022-09-25T16:29:28Z</dcterms:modified>
</cp:coreProperties>
</file>