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0"/>
  </p:notesMasterIdLst>
  <p:sldIdLst>
    <p:sldId id="302" r:id="rId3"/>
    <p:sldId id="305" r:id="rId4"/>
    <p:sldId id="286" r:id="rId5"/>
    <p:sldId id="275" r:id="rId6"/>
    <p:sldId id="303" r:id="rId7"/>
    <p:sldId id="304" r:id="rId8"/>
    <p:sldId id="301" r:id="rId9"/>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2" autoAdjust="0"/>
    <p:restoredTop sz="33702" autoAdjust="0"/>
  </p:normalViewPr>
  <p:slideViewPr>
    <p:cSldViewPr>
      <p:cViewPr>
        <p:scale>
          <a:sx n="39" d="100"/>
          <a:sy n="39" d="100"/>
        </p:scale>
        <p:origin x="-979" y="-144"/>
      </p:cViewPr>
      <p:guideLst>
        <p:guide orient="horz" pos="2880"/>
        <p:guide pos="43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10/2/2022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20665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từng</a:t>
            </a:r>
            <a:r>
              <a:rPr lang="en-US" baseline="0" dirty="0"/>
              <a:t> ô </a:t>
            </a:r>
            <a:r>
              <a:rPr lang="en-US" baseline="0" dirty="0" err="1"/>
              <a:t>cột</a:t>
            </a:r>
            <a:r>
              <a:rPr lang="en-US" baseline="0" dirty="0"/>
              <a:t> A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a: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xmlns="" val="420789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7</a:t>
            </a:fld>
            <a:endParaRPr lang="en-US"/>
          </a:p>
        </p:txBody>
      </p:sp>
    </p:spTree>
    <p:extLst>
      <p:ext uri="{BB962C8B-B14F-4D97-AF65-F5344CB8AC3E}">
        <p14:creationId xmlns:p14="http://schemas.microsoft.com/office/powerpoint/2010/main" xmlns=""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xmlns="" val="398587370"/>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082946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pPr/>
              <a:t>10/2/2022</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10/2/2022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xmlns=""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itchFamily="18" charset="0"/>
                <a:ea typeface="Arial-Rounded" pitchFamily="34" charset="0"/>
                <a:cs typeface="Times New Roman" pitchFamily="18" charset="0"/>
              </a:rPr>
              <a:t>Bài</a:t>
            </a:r>
            <a:endParaRPr lang="en-US" sz="3800" b="1" dirty="0">
              <a:solidFill>
                <a:prstClr val="white"/>
              </a:solidFill>
              <a:latin typeface="Times New Roman" pitchFamily="18" charset="0"/>
              <a:ea typeface="Arial-Rounded" pitchFamily="34" charset="0"/>
              <a:cs typeface="Times New Roman" pitchFamily="18" charset="0"/>
            </a:endParaRPr>
          </a:p>
          <a:p>
            <a:pPr algn="ctr" defTabSz="1097236"/>
            <a:r>
              <a:rPr lang="en-US" sz="5000" b="1" dirty="0">
                <a:solidFill>
                  <a:prstClr val="white"/>
                </a:solidFill>
                <a:latin typeface="Times New Roman" pitchFamily="18" charset="0"/>
                <a:ea typeface="Arial-Rounded" pitchFamily="34" charset="0"/>
                <a:cs typeface="Times New Roman" pitchFamily="18" charset="0"/>
              </a:rPr>
              <a:t>10</a:t>
            </a: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144936"/>
            <a:ext cx="13716000" cy="992953"/>
          </a:xfrm>
          <a:prstGeom prst="rect">
            <a:avLst/>
          </a:prstGeom>
        </p:spPr>
      </p:pic>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5</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17855" y="4185231"/>
            <a:ext cx="703805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Arial-Rounded" pitchFamily="34" charset="0"/>
                <a:ea typeface="Arial-Rounded" pitchFamily="34" charset="0"/>
                <a:cs typeface="Arial-Rounded" pitchFamily="34" charset="0"/>
              </a:rPr>
              <a:t>THỜI KHÓA BIỂU</a:t>
            </a:r>
          </a:p>
        </p:txBody>
      </p:sp>
      <p:sp>
        <p:nvSpPr>
          <p:cNvPr id="34" name="Rectangle 33"/>
          <p:cNvSpPr/>
          <p:nvPr/>
        </p:nvSpPr>
        <p:spPr>
          <a:xfrm>
            <a:off x="4244288" y="5791202"/>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53601" y="6311336"/>
            <a:ext cx="2704158" cy="2494913"/>
          </a:xfrm>
          <a:prstGeom prst="rect">
            <a:avLst/>
          </a:prstGeom>
        </p:spPr>
      </p:pic>
    </p:spTree>
    <p:extLst>
      <p:ext uri="{BB962C8B-B14F-4D97-AF65-F5344CB8AC3E}">
        <p14:creationId xmlns:p14="http://schemas.microsoft.com/office/powerpoint/2010/main" xmlns="" val="235284595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buNone/>
            </a:pPr>
            <a:r>
              <a:rPr lang="vi-VN" dirty="0" smtClean="0">
                <a:latin typeface="+mj-lt"/>
              </a:rPr>
              <a:t>- Đọc đúng, rõ ràng bài đọc mở rộng theo chủ đề do GV hoặc HS chuẩn bị do GV hoặc HS chuẩn bị, biết ngắt nghỉ, nhấn giọng phù hợp.</a:t>
            </a:r>
          </a:p>
          <a:p>
            <a:pPr>
              <a:buNone/>
            </a:pPr>
            <a:r>
              <a:rPr lang="vi-VN" dirty="0" smtClean="0">
                <a:latin typeface="+mj-lt"/>
              </a:rPr>
              <a:t>- Trả lời được các câu hỏi có liên quan đến bài đọc. </a:t>
            </a:r>
          </a:p>
          <a:p>
            <a:pPr>
              <a:buNone/>
            </a:pPr>
            <a:r>
              <a:rPr lang="vi-VN" dirty="0" smtClean="0">
                <a:latin typeface="+mj-lt"/>
              </a:rPr>
              <a:t>- Hiểu được kết quả tốt đẹp của đức tính kiên trì, có khả năng nhận biết và bày tỏ tình cảm, cảm xúc của bản thân, khả năng làm việc nhóm.</a:t>
            </a:r>
          </a:p>
          <a:p>
            <a:pPr>
              <a:buNone/>
            </a:pPr>
            <a:r>
              <a:rPr lang="vi-VN" dirty="0" smtClean="0">
                <a:latin typeface="+mj-lt"/>
              </a:rPr>
              <a:t>- Biết chia sẻ những trải nghiệm, suy nghĩ, cảm xúc có liên quan đến bài đọc; trao đổi về nội dung của bài đọc và các chi tiết trong tranh. </a:t>
            </a:r>
          </a:p>
          <a:p>
            <a:pPr>
              <a:buNone/>
            </a:pPr>
            <a:r>
              <a:rPr lang="vi-VN" dirty="0" smtClean="0">
                <a:latin typeface="+mj-lt"/>
              </a:rPr>
              <a:t>- Tự tìm sách báo để đọc, chia sẻ với các bạn trong lớp đầy đủ thông tin về bài mình sưu tầm, điều mình thích về chủ đề của bài đọc.  </a:t>
            </a:r>
          </a:p>
          <a:p>
            <a:pPr>
              <a:buNone/>
            </a:pPr>
            <a:r>
              <a:rPr lang="vi-VN" dirty="0" smtClean="0">
                <a:latin typeface="+mj-lt"/>
              </a:rPr>
              <a:t>- Yêu nước, chăm chỉ, trách nhiệm, nhân ái. </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Đọc</a:t>
            </a:r>
            <a:r>
              <a:rPr lang="en-US" sz="3200" dirty="0"/>
              <a:t> </a:t>
            </a:r>
            <a:r>
              <a:rPr lang="en-US" sz="3200" dirty="0" err="1"/>
              <a:t>bảng</a:t>
            </a:r>
            <a:r>
              <a:rPr lang="en-US" sz="3200" dirty="0"/>
              <a:t> tin </a:t>
            </a:r>
            <a:r>
              <a:rPr lang="en-US" sz="3200" dirty="0" err="1"/>
              <a:t>của</a:t>
            </a:r>
            <a:r>
              <a:rPr lang="en-US" sz="3200" dirty="0"/>
              <a:t> </a:t>
            </a:r>
            <a:r>
              <a:rPr lang="en-US" sz="3200" dirty="0" err="1"/>
              <a:t>nhà</a:t>
            </a:r>
            <a:r>
              <a:rPr lang="en-US" sz="3200" dirty="0"/>
              <a:t> </a:t>
            </a:r>
            <a:r>
              <a:rPr lang="en-US" sz="3200" dirty="0" err="1"/>
              <a:t>trường</a:t>
            </a:r>
            <a:r>
              <a:rPr lang="en-US" sz="3200" dirty="0"/>
              <a:t>.</a:t>
            </a:r>
          </a:p>
        </p:txBody>
      </p:sp>
      <p:grpSp>
        <p:nvGrpSpPr>
          <p:cNvPr id="14" name="Group 13"/>
          <p:cNvGrpSpPr/>
          <p:nvPr/>
        </p:nvGrpSpPr>
        <p:grpSpPr>
          <a:xfrm>
            <a:off x="-762000" y="1605976"/>
            <a:ext cx="15011400" cy="7766625"/>
            <a:chOff x="-762000" y="1605975"/>
            <a:chExt cx="15011400" cy="7766625"/>
          </a:xfrm>
        </p:grpSpPr>
        <p:sp>
          <p:nvSpPr>
            <p:cNvPr id="9" name="Rectangle 8"/>
            <p:cNvSpPr/>
            <p:nvPr/>
          </p:nvSpPr>
          <p:spPr>
            <a:xfrm>
              <a:off x="0" y="8906933"/>
              <a:ext cx="1371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46214" tIns="73108" rIns="146214" bIns="73108" spcCol="0" rtlCol="0" anchor="ctr"/>
            <a:lstStyle/>
            <a:p>
              <a:pPr algn="ctr"/>
              <a:endParaRPr lang="en-US">
                <a:solidFill>
                  <a:srgbClr val="0070C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t="18511" b="-1011"/>
            <a:stretch/>
          </p:blipFill>
          <p:spPr>
            <a:xfrm>
              <a:off x="-762000" y="1605975"/>
              <a:ext cx="15011400" cy="7766625"/>
            </a:xfrm>
            <a:prstGeom prst="rect">
              <a:avLst/>
            </a:prstGeom>
          </p:spPr>
        </p:pic>
        <p:sp>
          <p:nvSpPr>
            <p:cNvPr id="4" name="TextBox 3"/>
            <p:cNvSpPr txBox="1"/>
            <p:nvPr/>
          </p:nvSpPr>
          <p:spPr>
            <a:xfrm>
              <a:off x="1066800" y="1899791"/>
              <a:ext cx="6513322" cy="523220"/>
            </a:xfrm>
            <a:prstGeom prst="rect">
              <a:avLst/>
            </a:prstGeom>
            <a:noFill/>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TRƯỜNG TIỂU HỌC VŨ XUÂN THIỀU</a:t>
              </a:r>
            </a:p>
          </p:txBody>
        </p:sp>
        <p:sp>
          <p:nvSpPr>
            <p:cNvPr id="5" name="TextBox 4"/>
            <p:cNvSpPr txBox="1"/>
            <p:nvPr/>
          </p:nvSpPr>
          <p:spPr>
            <a:xfrm>
              <a:off x="5570756" y="2286000"/>
              <a:ext cx="2735044" cy="923330"/>
            </a:xfrm>
            <a:prstGeom prst="rect">
              <a:avLst/>
            </a:prstGeom>
            <a:noFill/>
          </p:spPr>
          <p:txBody>
            <a:bodyPr wrap="none" rtlCol="0">
              <a:spAutoFit/>
            </a:bodyPr>
            <a:lstStyle/>
            <a:p>
              <a:r>
                <a:rPr lang="en-US" sz="5400" dirty="0" err="1">
                  <a:ln>
                    <a:solidFill>
                      <a:schemeClr val="accent6">
                        <a:lumMod val="75000"/>
                      </a:schemeClr>
                    </a:solidFill>
                  </a:ln>
                  <a:solidFill>
                    <a:srgbClr val="FEC200"/>
                  </a:solidFill>
                  <a:effectLst>
                    <a:outerShdw blurRad="50800" dist="38100" dir="5400000" algn="t" rotWithShape="0">
                      <a:prstClr val="black">
                        <a:alpha val="40000"/>
                      </a:prstClr>
                    </a:outerShdw>
                  </a:effectLst>
                  <a:latin typeface="iCiel Cadena" panose="02000503000000020004" pitchFamily="2" charset="0"/>
                </a:rPr>
                <a:t>Bảng</a:t>
              </a:r>
              <a:r>
                <a:rPr lang="en-US" sz="5400" dirty="0">
                  <a:ln>
                    <a:solidFill>
                      <a:schemeClr val="accent6">
                        <a:lumMod val="75000"/>
                      </a:schemeClr>
                    </a:solidFill>
                  </a:ln>
                  <a:solidFill>
                    <a:srgbClr val="FEC200"/>
                  </a:solidFill>
                  <a:effectLst>
                    <a:outerShdw blurRad="50800" dist="38100" dir="5400000" algn="t" rotWithShape="0">
                      <a:prstClr val="black">
                        <a:alpha val="40000"/>
                      </a:prstClr>
                    </a:outerShdw>
                  </a:effectLst>
                  <a:latin typeface="iCiel Cadena" panose="02000503000000020004" pitchFamily="2" charset="0"/>
                </a:rPr>
                <a:t> tin</a:t>
              </a:r>
            </a:p>
          </p:txBody>
        </p:sp>
        <p:grpSp>
          <p:nvGrpSpPr>
            <p:cNvPr id="7" name="Group 6"/>
            <p:cNvGrpSpPr/>
            <p:nvPr/>
          </p:nvGrpSpPr>
          <p:grpSpPr>
            <a:xfrm>
              <a:off x="1602882" y="3429000"/>
              <a:ext cx="4041175" cy="1650184"/>
              <a:chOff x="1602882" y="3561861"/>
              <a:chExt cx="4041175" cy="1650184"/>
            </a:xfrm>
          </p:grpSpPr>
          <p:sp>
            <p:nvSpPr>
              <p:cNvPr id="6" name="TextBox 5"/>
              <p:cNvSpPr txBox="1"/>
              <p:nvPr/>
            </p:nvSpPr>
            <p:spPr>
              <a:xfrm rot="20761653">
                <a:off x="2238672" y="3561861"/>
                <a:ext cx="1992853" cy="538609"/>
              </a:xfrm>
              <a:prstGeom prst="rect">
                <a:avLst/>
              </a:prstGeom>
              <a:noFill/>
            </p:spPr>
            <p:txBody>
              <a:bodyPr wrap="none" rtlCol="0">
                <a:prstTxWarp prst="textArchUp">
                  <a:avLst/>
                </a:prstTxWarp>
                <a:spAutoFit/>
              </a:bodyPr>
              <a:lstStyle/>
              <a:p>
                <a:r>
                  <a:rPr lang="en-US"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Chào</a:t>
                </a:r>
                <a:r>
                  <a:rPr lang="en-US"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mừng</a:t>
                </a:r>
                <a:endParaRPr lang="en-US"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endParaRPr>
              </a:p>
            </p:txBody>
          </p:sp>
          <p:sp>
            <p:nvSpPr>
              <p:cNvPr id="16" name="TextBox 15"/>
              <p:cNvSpPr txBox="1"/>
              <p:nvPr/>
            </p:nvSpPr>
            <p:spPr>
              <a:xfrm rot="20633524">
                <a:off x="1602882" y="4065728"/>
                <a:ext cx="4041175" cy="1146317"/>
              </a:xfrm>
              <a:prstGeom prst="rect">
                <a:avLst/>
              </a:prstGeom>
              <a:noFill/>
            </p:spPr>
            <p:txBody>
              <a:bodyPr wrap="none" rtlCol="0">
                <a:prstTxWarp prst="textArchUp">
                  <a:avLst>
                    <a:gd name="adj" fmla="val 11250483"/>
                  </a:avLst>
                </a:prstTxWarp>
                <a:spAutoFit/>
              </a:bodyPr>
              <a:lstStyle/>
              <a:p>
                <a:r>
                  <a:rPr lang="en-US" sz="3200"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Ngày</a:t>
                </a:r>
                <a:r>
                  <a:rPr lang="en-US" sz="3200"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3200"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Quốc</a:t>
                </a:r>
                <a:r>
                  <a:rPr lang="en-US" sz="3200"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3200"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tế</a:t>
                </a:r>
                <a:r>
                  <a:rPr lang="en-US" sz="3200"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3200"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Phụ</a:t>
                </a:r>
                <a:r>
                  <a:rPr lang="en-US" sz="3200"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3200" dirty="0" err="1">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nữ</a:t>
                </a:r>
                <a:r>
                  <a:rPr lang="en-US" sz="3200" dirty="0">
                    <a:solidFill>
                      <a:srgbClr val="FF0000"/>
                    </a:solidFill>
                    <a:effectLst>
                      <a:outerShdw blurRad="60007" dist="200025" dir="15000000" sy="30000" kx="-1800000" algn="bl" rotWithShape="0">
                        <a:prstClr val="black">
                          <a:alpha val="32000"/>
                        </a:prstClr>
                      </a:outerShdw>
                    </a:effectLst>
                    <a:latin typeface="iCiel Cadena" panose="02000503000000020004" pitchFamily="2" charset="0"/>
                  </a:rPr>
                  <a:t> 20/11</a:t>
                </a:r>
              </a:p>
            </p:txBody>
          </p:sp>
        </p:grpSp>
        <p:sp>
          <p:nvSpPr>
            <p:cNvPr id="8" name="Rectangle 7"/>
            <p:cNvSpPr/>
            <p:nvPr/>
          </p:nvSpPr>
          <p:spPr>
            <a:xfrm>
              <a:off x="1752600" y="4516496"/>
              <a:ext cx="6858000" cy="3093154"/>
            </a:xfrm>
            <a:prstGeom prst="rect">
              <a:avLst/>
            </a:prstGeom>
          </p:spPr>
          <p:txBody>
            <a:bodyPr>
              <a:spAutoFit/>
            </a:bodyPr>
            <a:lstStyle/>
            <a:p>
              <a:pPr fontAlgn="base">
                <a:lnSpc>
                  <a:spcPct val="150000"/>
                </a:lnSpc>
              </a:pPr>
              <a:r>
                <a:rPr lang="en-US" sz="2600" dirty="0">
                  <a:solidFill>
                    <a:srgbClr val="002060"/>
                  </a:solidFill>
                  <a:latin typeface="iCiel Nabila" pitchFamily="2" charset="0"/>
                </a:rPr>
                <a:t>        </a:t>
              </a:r>
              <a:r>
                <a:rPr lang="vi-VN" sz="2600" dirty="0">
                  <a:solidFill>
                    <a:srgbClr val="002060"/>
                  </a:solidFill>
                  <a:latin typeface="iCiel Nabila" pitchFamily="2" charset="0"/>
                </a:rPr>
                <a:t>Mẹ ơi bể cạn non mòn</a:t>
              </a:r>
              <a:br>
                <a:rPr lang="vi-VN" sz="2600" dirty="0">
                  <a:solidFill>
                    <a:srgbClr val="002060"/>
                  </a:solidFill>
                  <a:latin typeface="iCiel Nabila" pitchFamily="2" charset="0"/>
                </a:rPr>
              </a:br>
              <a:r>
                <a:rPr lang="vi-VN" sz="2600" dirty="0">
                  <a:solidFill>
                    <a:srgbClr val="002060"/>
                  </a:solidFill>
                  <a:latin typeface="iCiel Nabila" pitchFamily="2" charset="0"/>
                </a:rPr>
                <a:t>Trong tim con mãi vẫn còn khắc ghi</a:t>
              </a:r>
              <a:br>
                <a:rPr lang="vi-VN" sz="2600" dirty="0">
                  <a:solidFill>
                    <a:srgbClr val="002060"/>
                  </a:solidFill>
                  <a:latin typeface="iCiel Nabila" pitchFamily="2" charset="0"/>
                </a:rPr>
              </a:br>
              <a:r>
                <a:rPr lang="en-US" sz="2600" dirty="0">
                  <a:solidFill>
                    <a:srgbClr val="002060"/>
                  </a:solidFill>
                  <a:latin typeface="iCiel Nabila" pitchFamily="2" charset="0"/>
                </a:rPr>
                <a:t>       </a:t>
              </a:r>
              <a:r>
                <a:rPr lang="vi-VN" sz="2600" dirty="0">
                  <a:solidFill>
                    <a:srgbClr val="002060"/>
                  </a:solidFill>
                  <a:latin typeface="iCiel Nabila" pitchFamily="2" charset="0"/>
                </a:rPr>
                <a:t>Dù đời ngang trái thị phi</a:t>
              </a:r>
              <a:br>
                <a:rPr lang="vi-VN" sz="2600" dirty="0">
                  <a:solidFill>
                    <a:srgbClr val="002060"/>
                  </a:solidFill>
                  <a:latin typeface="iCiel Nabila" pitchFamily="2" charset="0"/>
                </a:rPr>
              </a:br>
              <a:r>
                <a:rPr lang="vi-VN" sz="2600" dirty="0">
                  <a:solidFill>
                    <a:srgbClr val="002060"/>
                  </a:solidFill>
                  <a:latin typeface="iCiel Nabila" pitchFamily="2" charset="0"/>
                </a:rPr>
                <a:t>Nhưng con có mẹ chuyện gì cũng qua.</a:t>
              </a:r>
              <a:r>
                <a:rPr lang="en-US" sz="2600" dirty="0">
                  <a:solidFill>
                    <a:srgbClr val="002060"/>
                  </a:solidFill>
                  <a:latin typeface="iCiel Nabila" pitchFamily="2" charset="0"/>
                </a:rPr>
                <a:t>           		</a:t>
              </a:r>
              <a:r>
                <a:rPr lang="vi-VN" sz="2600" dirty="0">
                  <a:solidFill>
                    <a:srgbClr val="002060"/>
                  </a:solidFill>
                  <a:latin typeface="iCiel Nabila" pitchFamily="2" charset="0"/>
                </a:rPr>
                <a:t>(Hoài Thương)</a:t>
              </a:r>
            </a:p>
          </p:txBody>
        </p:sp>
        <p:sp>
          <p:nvSpPr>
            <p:cNvPr id="11" name="TextBox 10"/>
            <p:cNvSpPr txBox="1"/>
            <p:nvPr/>
          </p:nvSpPr>
          <p:spPr>
            <a:xfrm>
              <a:off x="8077200" y="3698304"/>
              <a:ext cx="4305301" cy="721296"/>
            </a:xfrm>
            <a:prstGeom prst="rect">
              <a:avLst/>
            </a:prstGeom>
            <a:noFill/>
          </p:spPr>
          <p:txBody>
            <a:bodyPr wrap="none" rtlCol="0">
              <a:prstTxWarp prst="textArchUp">
                <a:avLst/>
              </a:prstTxWarp>
              <a:spAutoFit/>
            </a:bodyPr>
            <a:lstStyle/>
            <a:p>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Tuyên</a:t>
              </a:r>
              <a:r>
                <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truyền</a:t>
              </a:r>
              <a:r>
                <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phòng</a:t>
              </a:r>
              <a:r>
                <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chống</a:t>
              </a:r>
              <a:r>
                <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dịch</a:t>
              </a:r>
              <a:r>
                <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 </a:t>
              </a:r>
              <a:r>
                <a:rPr lang="en-US" sz="4000" dirty="0" err="1">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rPr>
                <a:t>bệnh</a:t>
              </a:r>
              <a:endParaRPr lang="en-US" sz="4000" dirty="0">
                <a:solidFill>
                  <a:srgbClr val="7030A0"/>
                </a:solidFill>
                <a:effectLst>
                  <a:outerShdw blurRad="60007" dist="200025" dir="15000000" sy="30000" kx="-1800000" algn="bl" rotWithShape="0">
                    <a:prstClr val="black">
                      <a:alpha val="32000"/>
                    </a:prstClr>
                  </a:outerShdw>
                </a:effectLst>
                <a:latin typeface="iCiel Cadena" panose="02000503000000020004" pitchFamily="2"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77200" y="4467224"/>
              <a:ext cx="4305301" cy="322897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972800" y="2286000"/>
              <a:ext cx="1583361" cy="1232586"/>
            </a:xfrm>
            <a:prstGeom prst="rect">
              <a:avLst/>
            </a:prstGeom>
          </p:spPr>
        </p:pic>
      </p:grpSp>
      <p:grpSp>
        <p:nvGrpSpPr>
          <p:cNvPr id="24" name="Group 23">
            <a:extLst>
              <a:ext uri="{FF2B5EF4-FFF2-40B4-BE49-F238E27FC236}">
                <a16:creationId xmlns:a16="http://schemas.microsoft.com/office/drawing/2014/main" xmlns=""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spTree>
    <p:extLst>
      <p:ext uri="{BB962C8B-B14F-4D97-AF65-F5344CB8AC3E}">
        <p14:creationId xmlns:p14="http://schemas.microsoft.com/office/powerpoint/2010/main" xmlns="" val="30369356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3209" y="3429000"/>
            <a:ext cx="6582792" cy="5124451"/>
          </a:xfrm>
          <a:prstGeom prst="rect">
            <a:avLst/>
          </a:prstGeom>
        </p:spPr>
      </p:pic>
      <p:grpSp>
        <p:nvGrpSpPr>
          <p:cNvPr id="5" name="Group 4"/>
          <p:cNvGrpSpPr/>
          <p:nvPr/>
        </p:nvGrpSpPr>
        <p:grpSpPr>
          <a:xfrm>
            <a:off x="3581398" y="685800"/>
            <a:ext cx="11582402" cy="1162049"/>
            <a:chOff x="1523998" y="647698"/>
            <a:chExt cx="11582402" cy="1162049"/>
          </a:xfrm>
        </p:grpSpPr>
        <p:sp>
          <p:nvSpPr>
            <p:cNvPr id="19" name="TextBox 18"/>
            <p:cNvSpPr txBox="1"/>
            <p:nvPr/>
          </p:nvSpPr>
          <p:spPr>
            <a:xfrm>
              <a:off x="1749232" y="867782"/>
              <a:ext cx="11357168" cy="732419"/>
            </a:xfrm>
            <a:prstGeom prst="rect">
              <a:avLst/>
            </a:prstGeom>
            <a:noFill/>
          </p:spPr>
          <p:txBody>
            <a:bodyPr wrap="square" lIns="146214" tIns="73108" rIns="146214" bIns="73108" rtlCol="0">
              <a:spAutoFit/>
            </a:bodyPr>
            <a:lstStyle/>
            <a:p>
              <a:pPr algn="just"/>
              <a:r>
                <a:rPr lang="en-US" sz="38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Nội</a:t>
              </a:r>
              <a:r>
                <a:rPr lang="en-US" sz="3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dung </a:t>
              </a:r>
              <a:r>
                <a:rPr lang="en-US" sz="38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bảng</a:t>
              </a:r>
              <a:r>
                <a:rPr lang="en-US" sz="3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tin </a:t>
              </a:r>
              <a:r>
                <a:rPr lang="en-US" sz="38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là</a:t>
              </a:r>
              <a:r>
                <a:rPr lang="en-US" sz="3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38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ounded Rectangle 3"/>
            <p:cNvSpPr/>
            <p:nvPr/>
          </p:nvSpPr>
          <p:spPr>
            <a:xfrm>
              <a:off x="1523998" y="647698"/>
              <a:ext cx="7239002" cy="1162049"/>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ular Callout 5"/>
          <p:cNvSpPr/>
          <p:nvPr/>
        </p:nvSpPr>
        <p:spPr>
          <a:xfrm>
            <a:off x="9525001" y="2514600"/>
            <a:ext cx="3810000" cy="914400"/>
          </a:xfrm>
          <a:prstGeom prst="wedgeRoundRectCallout">
            <a:avLst>
              <a:gd name="adj1" fmla="val -43833"/>
              <a:gd name="adj2" fmla="val 95833"/>
              <a:gd name="adj3" fmla="val 16667"/>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spcCol="0" rtlCol="0" anchor="ctr"/>
          <a:lstStyle/>
          <a:p>
            <a:pPr algn="ctr"/>
            <a:r>
              <a:rPr lang="en-US" b="1" dirty="0">
                <a:solidFill>
                  <a:srgbClr val="002060"/>
                </a:solidFill>
                <a:latin typeface="Times New Roman" pitchFamily="18" charset="0"/>
                <a:cs typeface="Times New Roman" pitchFamily="18" charset="0"/>
              </a:rPr>
              <a:t>THẢO LUẬN NHÓM</a:t>
            </a:r>
          </a:p>
        </p:txBody>
      </p:sp>
      <p:pic>
        <p:nvPicPr>
          <p:cNvPr id="1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382000"/>
            <a:ext cx="13716000" cy="762000"/>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3716000" cy="533400"/>
            <a:chOff x="0" y="-127508"/>
            <a:chExt cx="12192000" cy="1361811"/>
          </a:xfrm>
        </p:grpSpPr>
        <p:sp>
          <p:nvSpPr>
            <p:cNvPr id="17"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图片 6"/>
          <p:cNvPicPr>
            <a:picLocks noChangeAspect="1"/>
          </p:cNvPicPr>
          <p:nvPr/>
        </p:nvPicPr>
        <p:blipFill rotWithShape="1">
          <a:blip r:embed="rId6" cstate="print">
            <a:extLst>
              <a:ext uri="{28A0092B-C50C-407E-A947-70E740481C1C}">
                <a14:useLocalDpi xmlns:a14="http://schemas.microsoft.com/office/drawing/2010/main" xmlns="" val="0"/>
              </a:ext>
            </a:extLst>
          </a:blip>
          <a:srcRect l="27294" t="7312" r="32213" b="28914"/>
          <a:stretch>
            <a:fillRect/>
          </a:stretch>
        </p:blipFill>
        <p:spPr>
          <a:xfrm flipH="1">
            <a:off x="990600" y="149128"/>
            <a:ext cx="1285680" cy="1909425"/>
          </a:xfrm>
          <a:prstGeom prst="rect">
            <a:avLst/>
          </a:prstGeom>
        </p:spPr>
      </p:pic>
    </p:spTree>
    <p:extLst>
      <p:ext uri="{BB962C8B-B14F-4D97-AF65-F5344CB8AC3E}">
        <p14:creationId xmlns:p14="http://schemas.microsoft.com/office/powerpoint/2010/main" xmlns="" val="11618704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844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a:t>Chia </a:t>
            </a:r>
            <a:r>
              <a:rPr lang="en-US" sz="3200" dirty="0" err="1"/>
              <a:t>sẻ</a:t>
            </a:r>
            <a:r>
              <a:rPr lang="en-US" sz="3200" dirty="0"/>
              <a:t> </a:t>
            </a:r>
            <a:r>
              <a:rPr lang="en-US" sz="3200" dirty="0" err="1"/>
              <a:t>với</a:t>
            </a:r>
            <a:r>
              <a:rPr lang="en-US" sz="3200" dirty="0"/>
              <a:t> </a:t>
            </a:r>
            <a:r>
              <a:rPr lang="en-US" sz="3200" dirty="0" err="1"/>
              <a:t>bạn</a:t>
            </a:r>
            <a:r>
              <a:rPr lang="en-US" sz="3200" dirty="0"/>
              <a:t> </a:t>
            </a:r>
            <a:r>
              <a:rPr lang="en-US" sz="3200" dirty="0" err="1"/>
              <a:t>những</a:t>
            </a:r>
            <a:r>
              <a:rPr lang="en-US" sz="3200" dirty="0"/>
              <a:t> </a:t>
            </a:r>
            <a:r>
              <a:rPr lang="en-US" sz="3200" dirty="0" err="1"/>
              <a:t>thông</a:t>
            </a:r>
            <a:r>
              <a:rPr lang="en-US" sz="3200" dirty="0"/>
              <a:t> tin </a:t>
            </a:r>
            <a:r>
              <a:rPr lang="en-US" sz="3200" dirty="0" err="1"/>
              <a:t>mà</a:t>
            </a:r>
            <a:r>
              <a:rPr lang="en-US" sz="3200" dirty="0"/>
              <a:t> </a:t>
            </a:r>
            <a:r>
              <a:rPr lang="en-US" sz="3200" dirty="0" err="1"/>
              <a:t>em</a:t>
            </a:r>
            <a:r>
              <a:rPr lang="en-US" sz="3200" dirty="0"/>
              <a:t> </a:t>
            </a:r>
            <a:r>
              <a:rPr lang="en-US" sz="3200" dirty="0" err="1"/>
              <a:t>quan</a:t>
            </a:r>
            <a:r>
              <a:rPr lang="en-US" sz="3200" dirty="0"/>
              <a:t> </a:t>
            </a:r>
            <a:r>
              <a:rPr lang="en-US" sz="3200" dirty="0" err="1"/>
              <a:t>tâm</a:t>
            </a:r>
            <a:r>
              <a:rPr lang="en-US" sz="3200" dirty="0"/>
              <a:t>.</a:t>
            </a:r>
          </a:p>
        </p:txBody>
      </p:sp>
      <p:grpSp>
        <p:nvGrpSpPr>
          <p:cNvPr id="24" name="Group 23">
            <a:extLst>
              <a:ext uri="{FF2B5EF4-FFF2-40B4-BE49-F238E27FC236}">
                <a16:creationId xmlns:a16="http://schemas.microsoft.com/office/drawing/2014/main" xmlns=""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685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473" t="22656" r="11054" b="22134"/>
          <a:stretch/>
        </p:blipFill>
        <p:spPr bwMode="auto">
          <a:xfrm>
            <a:off x="2477690" y="2057400"/>
            <a:ext cx="8760619" cy="6114407"/>
          </a:xfrm>
          <a:prstGeom prst="parallelogram">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382000"/>
            <a:ext cx="13716000" cy="762000"/>
          </a:xfrm>
          <a:prstGeom prst="rect">
            <a:avLst/>
          </a:prstGeom>
        </p:spPr>
      </p:pic>
    </p:spTree>
    <p:extLst>
      <p:ext uri="{BB962C8B-B14F-4D97-AF65-F5344CB8AC3E}">
        <p14:creationId xmlns:p14="http://schemas.microsoft.com/office/powerpoint/2010/main" xmlns="" val="25915236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48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48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hặc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giáo</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xmlns="" id="{6D336546-DCB4-44A1-9408-72467C3E80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xmlns="" id="{BA3AC262-0CFA-437F-8EEC-1E1473D1C8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xmlns="" id="{F0CA763B-28AA-4F2E-B16E-CEE647F245D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xmlns="" id="{88688721-FFAF-4DDA-811B-7DEE30BCC5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xmlns="" id="{47F7FCC9-1039-46C8-BD0B-1FC7198DA85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xmlns=""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xmlns=""/>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xmlns="" id="{C404B79C-321D-4A2D-AC10-89EBCFCF04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xmlns="" id="{0203E267-C0F0-4C4D-B171-ADA7286AE0D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xmlns="" id="{CFBB8685-4316-45F5-9929-8BC6BC049418}"/>
              </a:ext>
            </a:extLst>
          </p:cNvPr>
          <p:cNvSpPr txBox="1"/>
          <p:nvPr/>
        </p:nvSpPr>
        <p:spPr>
          <a:xfrm>
            <a:off x="2447178" y="2462169"/>
            <a:ext cx="9363822" cy="1846824"/>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Times New Roman" pitchFamily="18" charset="0"/>
                <a:cs typeface="Times New Roman" pitchFamily="18" charset="0"/>
              </a:rPr>
              <a:t>Tạm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hẹn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gặp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lại</a:t>
            </a:r>
            <a:r>
              <a:rPr lang="en-US" sz="4000" dirty="0">
                <a:solidFill>
                  <a:srgbClr val="FF0000"/>
                </a:solidFill>
                <a:latin typeface="Times New Roman" pitchFamily="18" charset="0"/>
                <a:cs typeface="Times New Roman" pitchFamily="18" charset="0"/>
              </a:rPr>
              <a:t> </a:t>
            </a:r>
          </a:p>
          <a:p>
            <a:pPr algn="ctr" defTabSz="1096986">
              <a:lnSpc>
                <a:spcPct val="150000"/>
              </a:lnSpc>
            </a:pPr>
            <a:r>
              <a:rPr lang="en-US" sz="4000" dirty="0" err="1">
                <a:solidFill>
                  <a:srgbClr val="FF0000"/>
                </a:solidFill>
                <a:latin typeface="Times New Roman" pitchFamily="18" charset="0"/>
                <a:cs typeface="Times New Roman" pitchFamily="18" charset="0"/>
              </a:rPr>
              <a:t>các</a:t>
            </a:r>
            <a:r>
              <a:rPr lang="en-US" sz="4000" dirty="0">
                <a:solidFill>
                  <a:srgbClr val="FF0000"/>
                </a:solidFill>
                <a:latin typeface="Times New Roman" pitchFamily="18" charset="0"/>
                <a:cs typeface="Times New Roman" pitchFamily="18" charset="0"/>
              </a:rPr>
              <a:t> con </a:t>
            </a:r>
            <a:r>
              <a:rPr lang="en-US" sz="4000" dirty="0" err="1">
                <a:solidFill>
                  <a:srgbClr val="FF0000"/>
                </a:solidFill>
                <a:latin typeface="Times New Roman" pitchFamily="18" charset="0"/>
                <a:cs typeface="Times New Roman" pitchFamily="18" charset="0"/>
              </a:rPr>
              <a:t>vào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học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sau</a:t>
            </a:r>
            <a:r>
              <a:rPr lang="en-US" sz="4000" dirty="0">
                <a:solidFill>
                  <a:srgbClr val="FF0000"/>
                </a:solidFill>
                <a:latin typeface="Times New Roman" pitchFamily="18" charset="0"/>
                <a:cs typeface="Times New Roman" pitchFamily="18"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xmlns=""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TotalTime>
  <Words>300</Words>
  <Application>Microsoft Office PowerPoint</Application>
  <PresentationFormat>Custom</PresentationFormat>
  <Paragraphs>34</Paragraphs>
  <Slides>7</Slides>
  <Notes>3</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Slide 3</vt:lpstr>
      <vt:lpstr>YÊU CẦU CẦN ĐẠT</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7</cp:lastModifiedBy>
  <cp:revision>472</cp:revision>
  <dcterms:created xsi:type="dcterms:W3CDTF">2020-12-08T15:48:47Z</dcterms:created>
  <dcterms:modified xsi:type="dcterms:W3CDTF">2022-10-02T16:19:33Z</dcterms:modified>
</cp:coreProperties>
</file>