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8" r:id="rId4"/>
    <p:sldId id="263" r:id="rId5"/>
    <p:sldId id="259" r:id="rId6"/>
    <p:sldId id="281" r:id="rId7"/>
    <p:sldId id="282" r:id="rId8"/>
    <p:sldId id="275" r:id="rId9"/>
    <p:sldId id="284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Th%E1%BB%9Di_k%E1%BB%B3_c%E1%BB%95_%C4%91%E1%BA%A1i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7416" y="77905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đẹp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trước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0" y="1302278"/>
            <a:ext cx="4387579" cy="2395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02279"/>
            <a:ext cx="4000500" cy="2395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" y="3861048"/>
            <a:ext cx="4330424" cy="216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50105"/>
            <a:ext cx="3990410" cy="20010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9028"/>
            <a:ext cx="2376264" cy="15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808" y="188640"/>
            <a:ext cx="81003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2 NHẠC CỤ: GÕ ĐỆM CHO BÀI HÁT VỚI TIẾT TẤU PHÙ HỢP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071465"/>
            <a:ext cx="360040" cy="1270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15" y="1125916"/>
            <a:ext cx="477457" cy="12095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71" y="994148"/>
            <a:ext cx="360040" cy="1270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84" y="1156824"/>
            <a:ext cx="477457" cy="12095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43" y="1234062"/>
            <a:ext cx="477457" cy="1209558"/>
          </a:xfrm>
          <a:prstGeom prst="rect">
            <a:avLst/>
          </a:prstGeom>
        </p:spPr>
      </p:pic>
      <p:pic>
        <p:nvPicPr>
          <p:cNvPr id="1031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269551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57" y="266222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98" y="269551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78" y="256490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50" y="266222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26" y="1195218"/>
            <a:ext cx="484138" cy="114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53" y="1294634"/>
            <a:ext cx="444373" cy="10196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57" y="1212341"/>
            <a:ext cx="484138" cy="11469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65" y="1364954"/>
            <a:ext cx="444373" cy="10196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90" y="1088588"/>
            <a:ext cx="360040" cy="127072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21596" y="4014356"/>
            <a:ext cx="31728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TÌM HIỂU-KHÁM PHÁ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9392" y="764704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4509120"/>
            <a:ext cx="2197418" cy="16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2" y="1816028"/>
            <a:ext cx="8640960" cy="147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32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69" y="329317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65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30" y="329317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73686" y="188640"/>
            <a:ext cx="36585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THỰC HÀNH-LUYỆN TẬP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04856" cy="4464496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07504" y="3212976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16632"/>
            <a:ext cx="97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TÌM HIỂU-KHÁM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1267730" y="3221234"/>
            <a:ext cx="6608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Hỏi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video </a:t>
            </a:r>
            <a:r>
              <a:rPr lang="en-US" sz="2800" dirty="0" err="1">
                <a:solidFill>
                  <a:srgbClr val="FF0000"/>
                </a:solidFill>
              </a:rPr>
              <a:t>nhắc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cụ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04856" cy="3960440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43508" y="3190274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42879" y="97468"/>
            <a:ext cx="282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Giới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thiệu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cụ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AutoShape 2" descr="Top 6 lời khuyên cho những bạn mới bắt đầu học sáo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AutoShape 4" descr="Top 6 lời khuyên cho những bạn mới bắt đầu học sáo - Toplist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1" y="3227914"/>
            <a:ext cx="2718139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utoShape 7" descr="Đàn Bầu Tạ Thâm BGM1 | Swallow Vietnam | Tik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27" y="3190275"/>
            <a:ext cx="3017513" cy="182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03800"/>
            <a:ext cx="1682247" cy="1795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5575" y="5229200"/>
            <a:ext cx="3406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Sáo</a:t>
            </a:r>
            <a:r>
              <a:rPr lang="vi-VN" dirty="0">
                <a:solidFill>
                  <a:srgbClr val="FF0000"/>
                </a:solidFill>
              </a:rPr>
              <a:t> là nhạc cụ thổi hơi có từ </a:t>
            </a:r>
            <a:r>
              <a:rPr lang="vi-VN" dirty="0">
                <a:solidFill>
                  <a:srgbClr val="FF0000"/>
                </a:solidFill>
                <a:hlinkClick r:id="rId6"/>
              </a:rPr>
              <a:t>thời kỳ cổ đại</a:t>
            </a:r>
            <a:r>
              <a:rPr lang="vi-VN" dirty="0">
                <a:solidFill>
                  <a:srgbClr val="FF0000"/>
                </a:solidFill>
              </a:rPr>
              <a:t>. Ở Việt Nam sáo ngang rất thông dụng và có nhiều loại. Sáo ngang lúc đầu có 6 lỗ bấm cách đều nhau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2327" y="5217369"/>
            <a:ext cx="30258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2060"/>
                </a:solidFill>
              </a:rPr>
              <a:t>Đàn bầu </a:t>
            </a:r>
            <a:r>
              <a:rPr lang="vi-VN" dirty="0">
                <a:solidFill>
                  <a:srgbClr val="FF0000"/>
                </a:solidFill>
              </a:rPr>
              <a:t>còn gọi là độc huyền cầm là loại đàn của người Việt, thanh âm phát ra nhờ việc sử dụng que hay miếng gảy vào dây đàn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07670" y="5216809"/>
            <a:ext cx="21648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/>
              </a:rPr>
              <a:t>Đàn nhị</a:t>
            </a:r>
            <a:r>
              <a:rPr lang="vi-VN" sz="2000" dirty="0">
                <a:solidFill>
                  <a:srgbClr val="FF0000"/>
                </a:solidFill>
                <a:latin typeface="Arial" panose="020B0604020202020204"/>
              </a:rPr>
              <a:t> là 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/>
              </a:rPr>
              <a:t>nhạc cụ</a:t>
            </a:r>
            <a:r>
              <a:rPr lang="vi-VN" sz="2000" dirty="0">
                <a:solidFill>
                  <a:srgbClr val="FF0000"/>
                </a:solidFill>
                <a:latin typeface="Arial" panose="020B0604020202020204"/>
              </a:rPr>
              <a:t> thuộc bộ dây có cung vĩ, do đàn có 2 dây nên gọi là đàn </a:t>
            </a:r>
            <a:r>
              <a:rPr lang="vi-VN" sz="2000" b="1" dirty="0">
                <a:solidFill>
                  <a:srgbClr val="FF0000"/>
                </a:solidFill>
                <a:latin typeface="Arial" panose="020B0604020202020204"/>
              </a:rPr>
              <a:t>nhị</a:t>
            </a:r>
            <a:r>
              <a:rPr lang="vi-VN" sz="2000" dirty="0">
                <a:solidFill>
                  <a:srgbClr val="FF0000"/>
                </a:solidFill>
                <a:latin typeface="Arial" panose="020B0604020202020204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9059" y="97468"/>
            <a:ext cx="5369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THỰC HÀNH-LUYỆN TẬP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04856" cy="4464496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07504" y="3212976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9321" y="3221234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âm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cụ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5623"/>
            <a:ext cx="7776864" cy="288932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8920"/>
            <a:ext cx="1808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KHỞI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358322"/>
            <a:ext cx="5256585" cy="3934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7" y="49931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Câu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điệu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tranh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này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nào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358322"/>
            <a:ext cx="5256585" cy="393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840" y="506525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39" y="33964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20/11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17032"/>
            <a:ext cx="3564396" cy="3113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6566" y="630932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NHỚ ƠN THẦY CÔ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7704" y="-34834"/>
            <a:ext cx="7560840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0032" y="620688"/>
            <a:ext cx="1299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TIẾT 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0090" y="1205463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ÔN BÀI HÁT: NHỮNG BÔNG HOA NHỮNG BÀI CA</a:t>
            </a:r>
            <a:endParaRPr lang="en-US" sz="1600" dirty="0">
              <a:solidFill>
                <a:srgbClr val="FF000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832" y="1544017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CỤ: GÕ ĐỆM CHO BÀI HÁT VỚI TIẾT TẤU PHÙ HỢP</a:t>
            </a:r>
            <a:endParaRPr lang="en-US" sz="1600" dirty="0">
              <a:solidFill>
                <a:srgbClr val="FF000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3808" y="1882571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GIỚI THIỆU NHẠC CỤ DÂN TỘC</a:t>
            </a:r>
            <a:endParaRPr lang="en-US" sz="1600" dirty="0">
              <a:solidFill>
                <a:srgbClr val="FF000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558924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20/11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3821798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nhẩm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sau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lại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đúng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điệu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sắc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thái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sửa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những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chỗ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sai</a:t>
            </a:r>
            <a:r>
              <a:rPr lang="en-US" sz="4000" dirty="0">
                <a:solidFill>
                  <a:srgbClr val="FF0000"/>
                </a:solidFill>
              </a:rPr>
              <a:t>…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58772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2584" y="335699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 ÔN BÀI HÁT</a:t>
            </a: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282205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Tổ</a:t>
            </a:r>
            <a:r>
              <a:rPr lang="en-US" sz="4400" b="1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216" y="282205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Tổ</a:t>
            </a:r>
            <a:r>
              <a:rPr lang="en-US" sz="4400" b="1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2" y="2204864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</a:rPr>
              <a:t>Hát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câu</a:t>
            </a:r>
            <a:r>
              <a:rPr lang="en-US" sz="5400" b="1" dirty="0">
                <a:solidFill>
                  <a:schemeClr val="bg1"/>
                </a:solidFill>
              </a:rPr>
              <a:t>: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6331" y="2160367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</a:rPr>
              <a:t>Hát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câu</a:t>
            </a:r>
            <a:r>
              <a:rPr lang="en-US" sz="5400" b="1" dirty="0">
                <a:solidFill>
                  <a:schemeClr val="bg1"/>
                </a:solidFill>
              </a:rPr>
              <a:t>: 2,4,6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3642" y="0"/>
            <a:ext cx="45446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hợp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đệm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532" y="335699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1515" y="4912106"/>
            <a:ext cx="6280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29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6535" y="3753183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4457" y="3868785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7" y="4537209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4570697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8935" y="453720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0710" y="5571854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2897" y="556708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58437"/>
            <a:ext cx="50641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3309" y="5571854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9254" y="5558437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283" y="-4318"/>
            <a:ext cx="339487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hợp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van dog nhug boh hoa nhug bai 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3391745"/>
            <a:ext cx="5328592" cy="320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0" y="1052736"/>
            <a:ext cx="3851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1: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2: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r>
              <a:rPr lang="en-US" sz="3200" dirty="0">
                <a:solidFill>
                  <a:srgbClr val="FF0000"/>
                </a:solidFill>
              </a:rPr>
              <a:t> dung ý </a:t>
            </a:r>
            <a:r>
              <a:rPr lang="en-US" sz="3200" dirty="0" err="1">
                <a:solidFill>
                  <a:srgbClr val="FF0000"/>
                </a:solidFill>
              </a:rPr>
              <a:t>nghĩa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  <a:p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3:</a:t>
            </a:r>
            <a:r>
              <a:rPr lang="en-US" sz="3200" dirty="0">
                <a:solidFill>
                  <a:srgbClr val="FF0000"/>
                </a:solidFill>
              </a:rPr>
              <a:t> Qua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nhở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cần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8" y="2005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VẬN DỤNG-SÁNG TẠO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376</Words>
  <Application>Microsoft Office PowerPoint</Application>
  <PresentationFormat>On-screen Show (4:3)</PresentationFormat>
  <Paragraphs>47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.VnTime</vt:lpstr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</cp:lastModifiedBy>
  <cp:revision>92</cp:revision>
  <dcterms:created xsi:type="dcterms:W3CDTF">2021-05-09T14:16:00Z</dcterms:created>
  <dcterms:modified xsi:type="dcterms:W3CDTF">2022-11-10T13:09:30Z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DAA0D545CFA04424AA44B1582BD689AA</vt:lpwstr>
  </property>
  <property fmtid="{D5CDD505-2E9C-101B-9397-08002B2CF9AE}" pid="3" name="KSOProductBuildVer">
    <vt:lpwstr>1033-11.2.0.10265</vt:lpwstr>
  </property>
</Properties>
</file>