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94" r:id="rId3"/>
    <p:sldId id="310" r:id="rId4"/>
    <p:sldId id="315" r:id="rId5"/>
    <p:sldId id="316" r:id="rId6"/>
    <p:sldId id="317" r:id="rId7"/>
    <p:sldId id="314" r:id="rId8"/>
    <p:sldId id="312" r:id="rId9"/>
    <p:sldId id="313" r:id="rId10"/>
    <p:sldId id="2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7691" autoAdjust="0"/>
  </p:normalViewPr>
  <p:slideViewPr>
    <p:cSldViewPr snapToGrid="0">
      <p:cViewPr varScale="1">
        <p:scale>
          <a:sx n="64" d="100"/>
          <a:sy n="64" d="100"/>
        </p:scale>
        <p:origin x="55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A2D2D-9BBB-4508-A88F-DA72A7697D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32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0.emf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1.emf"/><Relationship Id="rId12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0.em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3.wdp"/><Relationship Id="rId7" Type="http://schemas.openxmlformats.org/officeDocument/2006/relationships/image" Target="../media/image28.png"/><Relationship Id="rId12" Type="http://schemas.openxmlformats.org/officeDocument/2006/relationships/image" Target="../media/image11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10.emf"/><Relationship Id="rId5" Type="http://schemas.openxmlformats.org/officeDocument/2006/relationships/image" Target="../media/image26.png"/><Relationship Id="rId10" Type="http://schemas.openxmlformats.org/officeDocument/2006/relationships/image" Target="../media/image9.png"/><Relationship Id="rId4" Type="http://schemas.openxmlformats.org/officeDocument/2006/relationships/image" Target="../media/image25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688466" y="980394"/>
            <a:ext cx="20489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 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CHÍNH TẢ: </a:t>
            </a: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Ngày hôm qua đâu rồi?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94031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063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47000" y="654378"/>
            <a:ext cx="7189414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200" dirty="0">
                <a:latin typeface="+mj-lt"/>
              </a:rPr>
              <a:t>Viết chính tả một đoạn ngăn theo hình thức nghe – viết và hoàn thành bài tập chính tả âm vẫn</a:t>
            </a:r>
            <a:endParaRPr lang="en-US" sz="3200" dirty="0">
              <a:solidFill>
                <a:srgbClr val="00206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01271" y="2271579"/>
            <a:ext cx="718941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200" dirty="0">
                <a:latin typeface="+mj-lt"/>
              </a:rPr>
              <a:t>Học thuộc tên các chữ trong bảng chữ cái và sắp xếp thứ tự chữ cái trong bảng.</a:t>
            </a:r>
            <a:endParaRPr lang="en-US" sz="32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06545" y="3970932"/>
            <a:ext cx="7189414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200" dirty="0">
                <a:latin typeface="+mj-lt"/>
              </a:rPr>
              <a:t>Biết quan sát và viết đúng các nét chữ, trình bày đẹp bài chính tả.</a:t>
            </a:r>
            <a:endParaRPr lang="en-US" sz="3200" dirty="0">
              <a:latin typeface="+mj-lt"/>
            </a:endParaRPr>
          </a:p>
          <a:p>
            <a:endParaRPr lang="en-US" sz="3200" dirty="0">
              <a:solidFill>
                <a:srgbClr val="00206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2586" y="5588133"/>
            <a:ext cx="7189414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200" dirty="0">
                <a:latin typeface="+mj-lt"/>
              </a:rPr>
              <a:t>Biết quan sát và viết đúng các nét chữ, trình bày đẹp bài chính tả.</a:t>
            </a:r>
            <a:endParaRPr lang="en-US" sz="3200" dirty="0">
              <a:latin typeface="+mj-lt"/>
            </a:endParaRPr>
          </a:p>
          <a:p>
            <a:endParaRPr lang="en-US" sz="3200" dirty="0">
              <a:solidFill>
                <a:srgbClr val="00206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60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4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151" y="470457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2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412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8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846" y="1145783"/>
            <a:ext cx="10022376" cy="3478523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700" y="295841"/>
            <a:ext cx="2001014" cy="199560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388693" y="2371648"/>
            <a:ext cx="5649415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latin typeface="HP001 4 hàng" pitchFamily="34" charset="0"/>
                <a:cs typeface="Arial" panose="020B0604020202020204" pitchFamily="34" charset="0"/>
              </a:rPr>
              <a:t>-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Ngày hį Ǖίa ở lại</a:t>
            </a:r>
          </a:p>
          <a:p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TǟΪg hạt lúa Ε− ǇrŬg</a:t>
            </a:r>
          </a:p>
          <a:p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Cáζ đŬgεờ gặt hái</a:t>
            </a:r>
          </a:p>
          <a:p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Chín vàng jàu Ŕϐ jΪg.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39580" y="1476888"/>
            <a:ext cx="5968653" cy="123104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Ngày hį Ǖίa đâu ǟē? </a:t>
            </a:r>
          </a:p>
          <a:p>
            <a:endParaRPr lang="vi-VN" sz="3600" b="1" dirty="0">
              <a:solidFill>
                <a:srgbClr val="FF0000"/>
              </a:solidFill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88933" y="2356078"/>
            <a:ext cx="4577831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latin typeface="HP001 4 hàng" pitchFamily="34" charset="0"/>
                <a:cs typeface="Arial" panose="020B0604020202020204" pitchFamily="34" charset="0"/>
              </a:rPr>
              <a:t>-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Ngày hį Ǖίa ở lại</a:t>
            </a:r>
          </a:p>
          <a:p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TǟΪg vở hŬg của cΪ</a:t>
            </a:r>
          </a:p>
          <a:p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CΪ hǌ hàζ εăm εỉ</a:t>
            </a:r>
          </a:p>
          <a:p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Là wgày Ǖίa vẫn cŜ. </a:t>
            </a:r>
            <a:endParaRPr lang="en-US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39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6006" y="1919298"/>
            <a:ext cx="10167720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khổ thơ cuối, bố đã dặn bạn nhỏ làm gì để “ngày hôm qua vẫn còn”?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79312" y="191710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237026" y="3210468"/>
            <a:ext cx="10489755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 đã dặn bạn nhỏ học hành chăm chỉ để “ngày hôm qua vẫn còn”.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70265" y="711073"/>
            <a:ext cx="4443881" cy="967261"/>
            <a:chOff x="3870265" y="711073"/>
            <a:chExt cx="4443881" cy="967261"/>
          </a:xfrm>
        </p:grpSpPr>
        <p:sp>
          <p:nvSpPr>
            <p:cNvPr id="2" name="Cloud Callout 1"/>
            <p:cNvSpPr/>
            <p:nvPr/>
          </p:nvSpPr>
          <p:spPr>
            <a:xfrm>
              <a:off x="3870265" y="711073"/>
              <a:ext cx="4443881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21402" y="886958"/>
              <a:ext cx="389274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 dung bài viết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301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đoạn thơ cần viết như thế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thơ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 </a:t>
            </a:r>
          </a:p>
          <a:p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 lại, trồng, ước mong,...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Viết hoa những chữ cái đầu dòng thơ.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Khi viết chú ý viết đúng chính tả, các dấu ngắt nghỉ câu.</a:t>
            </a:r>
          </a:p>
        </p:txBody>
      </p:sp>
    </p:spTree>
    <p:extLst>
      <p:ext uri="{BB962C8B-B14F-4D97-AF65-F5344CB8AC3E}">
        <p14:creationId xmlns:p14="http://schemas.microsoft.com/office/powerpoint/2010/main" val="63331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88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1469" y="487678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 tả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80012" y="1145143"/>
            <a:ext cx="6672269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Ngày hį Ǖίa đâu ǟē?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9636" y="2510224"/>
            <a:ext cx="467873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latin typeface="HP001 4 hàng" pitchFamily="34" charset="0"/>
                <a:cs typeface="Arial" panose="020B0604020202020204" pitchFamily="34" charset="0"/>
              </a:rPr>
              <a:t>-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Ngày hį Ǖίa ở lại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59161" y="4525626"/>
            <a:ext cx="550841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Chín vàng jàu Ŕϐ jΪg.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49636" y="3192812"/>
            <a:ext cx="496722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TǟΪg hạt lúa Ε− ǇrŬg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41152" y="3833937"/>
            <a:ext cx="467873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Cáζ đŬgεờ gặt hái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84921" y="2526940"/>
            <a:ext cx="603859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latin typeface="HP001 4 hàng" pitchFamily="34" charset="0"/>
                <a:cs typeface="Arial" panose="020B0604020202020204" pitchFamily="34" charset="0"/>
              </a:rPr>
              <a:t>-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Ngày hį Ǖίa ở lại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93406" y="3849602"/>
            <a:ext cx="489859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CΪ hǌ hàζ εăm εỉ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54430" y="3168563"/>
            <a:ext cx="603859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TǟΪg vở hŬg của cΪ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93406" y="4520190"/>
            <a:ext cx="471345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Là wgày Ǖίa vẫn cŜ. </a:t>
            </a:r>
            <a:endParaRPr lang="en-US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1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A76B35-C53E-4365-88B0-78505D3005E0}"/>
              </a:ext>
            </a:extLst>
          </p:cNvPr>
          <p:cNvSpPr txBox="1"/>
          <p:nvPr/>
        </p:nvSpPr>
        <p:spPr>
          <a:xfrm>
            <a:off x="164271" y="569264"/>
            <a:ext cx="114329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2.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cái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còn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thiếu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bảng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Học thuộc tên các chữ cái.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1489B9A-25A7-4D92-8A21-5F251666A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560502"/>
              </p:ext>
            </p:extLst>
          </p:nvPr>
        </p:nvGraphicFramePr>
        <p:xfrm>
          <a:off x="1269144" y="1358277"/>
          <a:ext cx="4611603" cy="4878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201">
                  <a:extLst>
                    <a:ext uri="{9D8B030D-6E8A-4147-A177-3AD203B41FA5}">
                      <a16:colId xmlns:a16="http://schemas.microsoft.com/office/drawing/2014/main" val="135133656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val="2663930103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val="959943400"/>
                    </a:ext>
                  </a:extLst>
                </a:gridCol>
              </a:tblGrid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Số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thứ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tự</a:t>
                      </a:r>
                      <a:endParaRPr lang="en-US" sz="2400" spc="-150" dirty="0">
                        <a:solidFill>
                          <a:schemeClr val="bg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Chữ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cái</a:t>
                      </a:r>
                      <a:endParaRPr lang="en-US" sz="2400" spc="-150" dirty="0">
                        <a:solidFill>
                          <a:schemeClr val="bg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Tên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chữ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cái</a:t>
                      </a:r>
                      <a:endParaRPr lang="en-US" sz="2400" spc="-150" dirty="0">
                        <a:solidFill>
                          <a:schemeClr val="bg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16786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97545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á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013511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ớ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252446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err="1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bờ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182331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cờ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33529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F6DDEDE-BF00-48BA-A1F0-F12C707DD2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209953"/>
              </p:ext>
            </p:extLst>
          </p:nvPr>
        </p:nvGraphicFramePr>
        <p:xfrm>
          <a:off x="6400362" y="1573607"/>
          <a:ext cx="4611603" cy="381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201">
                  <a:extLst>
                    <a:ext uri="{9D8B030D-6E8A-4147-A177-3AD203B41FA5}">
                      <a16:colId xmlns:a16="http://schemas.microsoft.com/office/drawing/2014/main" val="245313428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val="2687566283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val="1615209565"/>
                    </a:ext>
                  </a:extLst>
                </a:gridCol>
              </a:tblGrid>
              <a:tr h="763460">
                <a:tc>
                  <a:txBody>
                    <a:bodyPr/>
                    <a:lstStyle/>
                    <a:p>
                      <a:pPr algn="ctr"/>
                      <a:r>
                        <a:rPr lang="en-US" sz="2400" spc="-150" dirty="0" err="1"/>
                        <a:t>Số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thứ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tự</a:t>
                      </a:r>
                      <a:endParaRPr lang="en-US" sz="2400" spc="-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pc="-150" dirty="0" err="1"/>
                        <a:t>Chữ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cái</a:t>
                      </a:r>
                      <a:endParaRPr lang="en-US" sz="2400" spc="-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pc="-150" dirty="0" err="1"/>
                        <a:t>Tên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chữ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cái</a:t>
                      </a:r>
                      <a:endParaRPr lang="en-US" sz="2400" spc="-1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319990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dê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440451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đê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871777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e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462052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9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ê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ê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894435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4B8590E9-AACB-4AA7-BF01-493B277D58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6D9AEB-1365-44A3-8829-9B5C294A14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14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7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8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23754" y="6298673"/>
            <a:ext cx="12211050" cy="1104900"/>
          </a:xfrm>
          <a:prstGeom prst="rect">
            <a:avLst/>
          </a:prstGeom>
        </p:spPr>
      </p:pic>
      <p:pic>
        <p:nvPicPr>
          <p:cNvPr id="20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319" y="5198259"/>
            <a:ext cx="1292858" cy="16882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2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Rectangle: Rounded Corners 20"/>
          <p:cNvSpPr/>
          <p:nvPr/>
        </p:nvSpPr>
        <p:spPr>
          <a:xfrm>
            <a:off x="3334953" y="3801468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4" name="Rectangle: Rounded Corners 20"/>
          <p:cNvSpPr/>
          <p:nvPr/>
        </p:nvSpPr>
        <p:spPr>
          <a:xfrm>
            <a:off x="3334953" y="5427997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5" name="Rectangle: Rounded Corners 20"/>
          <p:cNvSpPr/>
          <p:nvPr/>
        </p:nvSpPr>
        <p:spPr>
          <a:xfrm>
            <a:off x="8450650" y="2412949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6" name="Rectangle: Rounded Corners 20"/>
          <p:cNvSpPr/>
          <p:nvPr/>
        </p:nvSpPr>
        <p:spPr>
          <a:xfrm>
            <a:off x="8450650" y="402450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7" name="Rectangle: Rounded Corners 20"/>
          <p:cNvSpPr/>
          <p:nvPr/>
        </p:nvSpPr>
        <p:spPr>
          <a:xfrm>
            <a:off x="3334953" y="3801468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â</a:t>
            </a:r>
          </a:p>
        </p:txBody>
      </p:sp>
      <p:sp>
        <p:nvSpPr>
          <p:cNvPr id="28" name="Rectangle: Rounded Corners 20"/>
          <p:cNvSpPr/>
          <p:nvPr/>
        </p:nvSpPr>
        <p:spPr>
          <a:xfrm>
            <a:off x="8450650" y="402450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9" name="Rectangle: Rounded Corners 20"/>
          <p:cNvSpPr/>
          <p:nvPr/>
        </p:nvSpPr>
        <p:spPr>
          <a:xfrm>
            <a:off x="3334953" y="5454849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0" name="Rectangle: Rounded Corners 20"/>
          <p:cNvSpPr/>
          <p:nvPr/>
        </p:nvSpPr>
        <p:spPr>
          <a:xfrm>
            <a:off x="8476052" y="2425413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83402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194252" y="626914"/>
            <a:ext cx="114329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3. Sắp xếp các chữ cái dưới đây theo đúng thứ tự trong bảng chữ cái.</a:t>
            </a:r>
            <a:endParaRPr lang="en-US" sz="30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BD6566-7495-4508-922D-F832A7CE5D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0" b="68750" l="70498" r="88946"/>
                    </a14:imgEffect>
                  </a14:imgLayer>
                </a14:imgProps>
              </a:ext>
            </a:extLst>
          </a:blip>
          <a:srcRect l="77024" t="52065" r="13333" b="34236"/>
          <a:stretch/>
        </p:blipFill>
        <p:spPr>
          <a:xfrm>
            <a:off x="9243621" y="2027648"/>
            <a:ext cx="1175658" cy="9390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D89BAB-33FC-4364-A1D0-80F0CD5543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0" b="66146" l="52928" r="60981"/>
                    </a14:imgEffect>
                  </a14:imgLayer>
                </a14:imgProps>
              </a:ext>
            </a:extLst>
          </a:blip>
          <a:srcRect l="52797" t="48253" r="38393" b="34236"/>
          <a:stretch/>
        </p:blipFill>
        <p:spPr>
          <a:xfrm>
            <a:off x="5489697" y="1817192"/>
            <a:ext cx="1074058" cy="12003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1CEB73-A4B1-4EBE-BAED-C21E90931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823" b="66667" l="40264" r="48975"/>
                    </a14:imgEffect>
                  </a14:imgLayer>
                </a14:imgProps>
              </a:ext>
            </a:extLst>
          </a:blip>
          <a:srcRect l="40832" t="50370" r="50001" b="34236"/>
          <a:stretch/>
        </p:blipFill>
        <p:spPr>
          <a:xfrm>
            <a:off x="3775692" y="1962334"/>
            <a:ext cx="1117601" cy="10551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25A11C-F9F9-4A70-AA46-D55EB4C1DE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4" b="64013" l="23988" r="79702"/>
                    </a14:imgEffect>
                  </a14:imgLayer>
                </a14:imgProps>
              </a:ext>
            </a:extLst>
          </a:blip>
          <a:srcRect l="29225" t="48253" r="61965" b="34236"/>
          <a:stretch/>
        </p:blipFill>
        <p:spPr>
          <a:xfrm>
            <a:off x="2177140" y="1889763"/>
            <a:ext cx="1074059" cy="12003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BD74A1-188D-46C6-B73D-ADBACC8D309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0" b="63932" l="17496" r="27086"/>
                    </a14:imgEffect>
                  </a14:imgLayer>
                </a14:imgProps>
              </a:ext>
            </a:extLst>
          </a:blip>
          <a:srcRect l="17023" t="48253" r="71786" b="34236"/>
          <a:stretch/>
        </p:blipFill>
        <p:spPr>
          <a:xfrm>
            <a:off x="486228" y="1889763"/>
            <a:ext cx="1364343" cy="12003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4641C4-6EB8-4F18-921A-7696C2694A8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474" b="65885" l="63470" r="73353"/>
                    </a14:imgEffect>
                  </a14:imgLayer>
                </a14:imgProps>
              </a:ext>
            </a:extLst>
          </a:blip>
          <a:srcRect l="64583" t="51111" r="26726" b="34236"/>
          <a:stretch/>
        </p:blipFill>
        <p:spPr>
          <a:xfrm>
            <a:off x="7368639" y="1962334"/>
            <a:ext cx="1059544" cy="10043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B7E4BB-F31A-481F-B44D-9959BB24019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D02EE55-99A8-4D15-928F-C390CD3669E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15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7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8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9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21" name="图片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4481" y="5100925"/>
            <a:ext cx="1303468" cy="170207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3" name="图片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2518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-0.53073 0.412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36" y="2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96296E-6 L -0.0875 0.4247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0.2056 0.4247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3" y="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07396 0.4349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63412 0.4270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06" y="2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0.06927 0.4349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4" y="2173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567</Words>
  <Application>Microsoft Office PowerPoint</Application>
  <PresentationFormat>Widescreen</PresentationFormat>
  <Paragraphs>99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Rounded MT Bold</vt:lpstr>
      <vt:lpstr>Arial-Rounded</vt:lpstr>
      <vt:lpstr>Calibri</vt:lpstr>
      <vt:lpstr>Calibri Light</vt:lpstr>
      <vt:lpstr>HP001 4 hàng</vt:lpstr>
      <vt:lpstr>iCiel Cadena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HồngAnh Phạm</cp:lastModifiedBy>
  <cp:revision>164</cp:revision>
  <dcterms:created xsi:type="dcterms:W3CDTF">2021-06-02T14:23:54Z</dcterms:created>
  <dcterms:modified xsi:type="dcterms:W3CDTF">2022-09-17T09:19:32Z</dcterms:modified>
</cp:coreProperties>
</file>