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84" r:id="rId4"/>
    <p:sldId id="296" r:id="rId5"/>
    <p:sldId id="291" r:id="rId6"/>
    <p:sldId id="290" r:id="rId7"/>
    <p:sldId id="288" r:id="rId8"/>
    <p:sldId id="292" r:id="rId9"/>
    <p:sldId id="295" r:id="rId10"/>
    <p:sldId id="289" r:id="rId11"/>
    <p:sldId id="272" r:id="rId12"/>
    <p:sldId id="294" r:id="rId13"/>
  </p:sldIdLst>
  <p:sldSz cx="15636875" cy="9418638"/>
  <p:notesSz cx="6858000" cy="9144000"/>
  <p:defaultTextStyle>
    <a:defPPr>
      <a:defRPr lang="en-US"/>
    </a:defPPr>
    <a:lvl1pPr marL="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274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548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82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509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636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7643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891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1018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6F9"/>
    <a:srgbClr val="50AEC8"/>
    <a:srgbClr val="93CDDD"/>
    <a:srgbClr val="FCEC8E"/>
    <a:srgbClr val="00863D"/>
    <a:srgbClr val="F68426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55" autoAdjust="0"/>
  </p:normalViewPr>
  <p:slideViewPr>
    <p:cSldViewPr>
      <p:cViewPr varScale="1">
        <p:scale>
          <a:sx n="46" d="100"/>
          <a:sy n="46" d="100"/>
        </p:scale>
        <p:origin x="-618" y="-174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382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76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4146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552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913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829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9678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105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8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5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4"/>
            <a:ext cx="3518297" cy="80363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4"/>
            <a:ext cx="10294276" cy="8036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09" indent="0" algn="ctr">
              <a:buNone/>
              <a:defRPr sz="2600"/>
            </a:lvl2pPr>
            <a:lvl3pPr marL="1202619" indent="0" algn="ctr">
              <a:buNone/>
              <a:defRPr sz="2400"/>
            </a:lvl3pPr>
            <a:lvl4pPr marL="1803928" indent="0" algn="ctr">
              <a:buNone/>
              <a:defRPr sz="2100"/>
            </a:lvl4pPr>
            <a:lvl5pPr marL="2405238" indent="0" algn="ctr">
              <a:buNone/>
              <a:defRPr sz="2100"/>
            </a:lvl5pPr>
            <a:lvl6pPr marL="3006547" indent="0" algn="ctr">
              <a:buNone/>
              <a:defRPr sz="2100"/>
            </a:lvl6pPr>
            <a:lvl7pPr marL="3607857" indent="0" algn="ctr">
              <a:buNone/>
              <a:defRPr sz="2100"/>
            </a:lvl7pPr>
            <a:lvl8pPr marL="4209166" indent="0" algn="ctr">
              <a:buNone/>
              <a:defRPr sz="2100"/>
            </a:lvl8pPr>
            <a:lvl9pPr marL="481047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4812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6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9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2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5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1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4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440419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309" indent="0">
              <a:buNone/>
              <a:defRPr sz="3700"/>
            </a:lvl2pPr>
            <a:lvl3pPr marL="1202619" indent="0">
              <a:buNone/>
              <a:defRPr sz="3200"/>
            </a:lvl3pPr>
            <a:lvl4pPr marL="1803928" indent="0">
              <a:buNone/>
              <a:defRPr sz="2600"/>
            </a:lvl4pPr>
            <a:lvl5pPr marL="2405238" indent="0">
              <a:buNone/>
              <a:defRPr sz="2600"/>
            </a:lvl5pPr>
            <a:lvl6pPr marL="3006547" indent="0">
              <a:buNone/>
              <a:defRPr sz="2600"/>
            </a:lvl6pPr>
            <a:lvl7pPr marL="3607857" indent="0">
              <a:buNone/>
              <a:defRPr sz="2600"/>
            </a:lvl7pPr>
            <a:lvl8pPr marL="4209166" indent="0">
              <a:buNone/>
              <a:defRPr sz="2600"/>
            </a:lvl8pPr>
            <a:lvl9pPr marL="48104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49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2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5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8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50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63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76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891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1018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29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29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8" y="375001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8" y="1970943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8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3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274" indent="0">
              <a:buNone/>
              <a:defRPr sz="4900"/>
            </a:lvl2pPr>
            <a:lvl3pPr marL="1602548" indent="0">
              <a:buNone/>
              <a:defRPr sz="4200"/>
            </a:lvl3pPr>
            <a:lvl4pPr marL="2403820" indent="0">
              <a:buNone/>
              <a:defRPr sz="3600"/>
            </a:lvl4pPr>
            <a:lvl5pPr marL="3205096" indent="0">
              <a:buNone/>
              <a:defRPr sz="3600"/>
            </a:lvl5pPr>
            <a:lvl6pPr marL="4006369" indent="0">
              <a:buNone/>
              <a:defRPr sz="3600"/>
            </a:lvl6pPr>
            <a:lvl7pPr marL="4807643" indent="0">
              <a:buNone/>
              <a:defRPr sz="3600"/>
            </a:lvl7pPr>
            <a:lvl8pPr marL="5608916" indent="0">
              <a:buNone/>
              <a:defRPr sz="3600"/>
            </a:lvl8pPr>
            <a:lvl9pPr marL="641018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5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4"/>
            <a:ext cx="14073188" cy="1569773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2"/>
            <a:ext cx="4951677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5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954" indent="-600954" algn="l" defTabSz="160254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2069" indent="-500797" algn="l" defTabSz="1602548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318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4458" indent="-400638" algn="l" defTabSz="160254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731" indent="-400638" algn="l" defTabSz="160254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700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8279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9554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10828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274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548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82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509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636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7643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891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1018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62" tIns="60131" rIns="120262" bIns="601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62" tIns="60131" rIns="120262" bIns="601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619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55" indent="-300655" algn="l" defTabSz="1202619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6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27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83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9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20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51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82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130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0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1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92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23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54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85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16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47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4.xml"/><Relationship Id="rId7" Type="http://schemas.microsoft.com/office/2007/relationships/hdphoto" Target="../media/hdphoto8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73872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943954" y="3940896"/>
            <a:ext cx="11911078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27588" y="3862896"/>
            <a:ext cx="1696957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28021" y="-1554196"/>
            <a:ext cx="4223244" cy="42057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719" y="326673"/>
            <a:ext cx="2294109" cy="194692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11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6762" y="886098"/>
            <a:ext cx="12248885" cy="123904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7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3074" y="3960167"/>
            <a:ext cx="1693995" cy="1732948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49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9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15121" y="4191718"/>
            <a:ext cx="11044338" cy="113131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VIỆC THẬT LÀ VUI</a:t>
            </a:r>
          </a:p>
        </p:txBody>
      </p:sp>
      <p:sp>
        <p:nvSpPr>
          <p:cNvPr id="34" name="Rectangle 10"/>
          <p:cNvSpPr/>
          <p:nvPr/>
        </p:nvSpPr>
        <p:spPr>
          <a:xfrm>
            <a:off x="5837237" y="6019113"/>
            <a:ext cx="4419600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Luyện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tập</a:t>
            </a:r>
            <a:endParaRPr lang="en-US" sz="6600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40" y="1432310"/>
            <a:ext cx="10424583" cy="4686223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9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23.</a:t>
            </a:r>
            <a:endParaRPr lang="en-US" sz="49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163" y="4556919"/>
            <a:ext cx="3989640" cy="3883444"/>
          </a:xfrm>
          <a:prstGeom prst="rect">
            <a:avLst/>
          </a:prstGeom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=""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6919118"/>
            <a:ext cx="15754152" cy="2499519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19" y="265232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=""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5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=""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=""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=""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=""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=""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3077847" y="2640056"/>
            <a:ext cx="9789907" cy="1783424"/>
          </a:xfrm>
          <a:prstGeom prst="rect">
            <a:avLst/>
          </a:prstGeom>
          <a:noFill/>
        </p:spPr>
        <p:txBody>
          <a:bodyPr wrap="square" lIns="120255" tIns="60128" rIns="120255" bIns="60128" rtlCol="0">
            <a:spAutoFit/>
          </a:bodyPr>
          <a:lstStyle/>
          <a:p>
            <a:pPr algn="ctr" defTabSz="1202554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1202554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solidFill>
                <a:srgbClr val="92D050"/>
              </a:solidFill>
              <a:latin typeface="iCiel Nabila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solidFill>
                <a:srgbClr val="FFC000"/>
              </a:solidFill>
              <a:latin typeface="iCiel Nabila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41601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Mục</a:t>
            </a:r>
            <a:r>
              <a:rPr lang="en-US" sz="7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tiêu</a:t>
            </a:r>
            <a:endParaRPr lang="en-US" sz="7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961" y="-6246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64" y="57892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117012" y="699824"/>
            <a:ext cx="6572031" cy="8570382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790237" y="3100189"/>
              <a:ext cx="360098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0070C0"/>
                  </a:solidFill>
                  <a:latin typeface="iCiel Cadena" panose="02000503000000020004" pitchFamily="2" charset="0"/>
                </a:rPr>
                <a:t>ÔN BÀI CŨ</a:t>
              </a:r>
              <a:endParaRPr lang="en-US" sz="60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3237" y="594519"/>
            <a:ext cx="589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Câu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1.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Nêu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từ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chỉ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sự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vật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. </a:t>
            </a:r>
            <a:endParaRPr lang="en-US" dirty="0">
              <a:solidFill>
                <a:srgbClr val="7030A0"/>
              </a:solidFill>
              <a:latin typeface="iCiel Cadena" panose="02000503000000020004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2837" y="1585119"/>
            <a:ext cx="7749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giáo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viên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bàn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bút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mực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,… </a:t>
            </a:r>
            <a:endParaRPr lang="en-US" dirty="0">
              <a:solidFill>
                <a:srgbClr val="FF0000"/>
              </a:solidFill>
              <a:latin typeface="iCiel Cadena" panose="02000503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773" y="3087992"/>
            <a:ext cx="8133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Câu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2.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Đặt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câu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giới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thiệu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về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bản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thân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. </a:t>
            </a:r>
            <a:endParaRPr lang="en-US" dirty="0">
              <a:solidFill>
                <a:srgbClr val="7030A0"/>
              </a:solidFill>
              <a:latin typeface="iCiel Cadena" panose="02000503000000020004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6637" y="4078592"/>
            <a:ext cx="4465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lớp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2A. </a:t>
            </a:r>
            <a:endParaRPr lang="en-US" dirty="0">
              <a:solidFill>
                <a:srgbClr val="FF0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" y="379553"/>
            <a:ext cx="1585862" cy="143416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722436" y="670720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41637" y="793091"/>
            <a:ext cx="12639807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0161" r="20644" b="16406"/>
          <a:stretch/>
        </p:blipFill>
        <p:spPr bwMode="auto">
          <a:xfrm>
            <a:off x="3170239" y="2011183"/>
            <a:ext cx="9448798" cy="70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99237" y="6197177"/>
            <a:ext cx="598488" cy="5846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7132637" y="6781800"/>
            <a:ext cx="598488" cy="584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80237" y="7681119"/>
            <a:ext cx="598488" cy="5846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409237" y="5537368"/>
            <a:ext cx="598488" cy="5846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571037" y="6121991"/>
            <a:ext cx="598488" cy="584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89978" y="4023519"/>
            <a:ext cx="598488" cy="584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708480" y="2728120"/>
            <a:ext cx="598488" cy="584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34512" y="3591296"/>
            <a:ext cx="598488" cy="584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31234" y="2725527"/>
            <a:ext cx="598488" cy="5846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770437" y="7017325"/>
            <a:ext cx="598488" cy="58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100000" l="357" r="98214">
                        <a14:foregroundMark x1="48929" y1="61834" x2="53571" y2="76036"/>
                        <a14:foregroundMark x1="43571" y1="76627" x2="42143" y2="86982"/>
                        <a14:foregroundMark x1="40357" y1="33432" x2="57500" y2="34615"/>
                        <a14:foregroundMark x1="75714" y1="12130" x2="78571" y2="18047"/>
                        <a14:foregroundMark x1="67857" y1="23669" x2="62143" y2="26331"/>
                        <a14:foregroundMark x1="57500" y1="7692" x2="58571" y2="18047"/>
                        <a14:foregroundMark x1="62143" y1="19231" x2="56786" y2="1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982" y="6459180"/>
            <a:ext cx="2442894" cy="2948922"/>
          </a:xfrm>
          <a:prstGeom prst="rect">
            <a:avLst/>
          </a:prstGeom>
        </p:spPr>
      </p:pic>
      <p:pic>
        <p:nvPicPr>
          <p:cNvPr id="31" name="图片 33">
            <a:extLst>
              <a:ext uri="{FF2B5EF4-FFF2-40B4-BE49-F238E27FC236}">
                <a16:creationId xmlns:a16="http://schemas.microsoft.com/office/drawing/2014/main" xmlns="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587" y="708222"/>
            <a:ext cx="1242640" cy="902018"/>
          </a:xfrm>
          <a:prstGeom prst="rect">
            <a:avLst/>
          </a:prstGeom>
        </p:spPr>
      </p:pic>
      <p:pic>
        <p:nvPicPr>
          <p:cNvPr id="32" name="图片 35">
            <a:extLst>
              <a:ext uri="{FF2B5EF4-FFF2-40B4-BE49-F238E27FC236}">
                <a16:creationId xmlns:a16="http://schemas.microsoft.com/office/drawing/2014/main" xmlns="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018" y="1074732"/>
            <a:ext cx="1331921" cy="1020785"/>
          </a:xfrm>
          <a:prstGeom prst="rect">
            <a:avLst/>
          </a:prstGeom>
        </p:spPr>
      </p:pic>
      <p:sp>
        <p:nvSpPr>
          <p:cNvPr id="33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13364990" y="240476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4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717" y="289719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2" b="100000" l="0" r="100000">
                        <a14:foregroundMark x1="44611" y1="40533" x2="60479" y2="39941"/>
                        <a14:foregroundMark x1="52395" y1="7101" x2="55689" y2="17160"/>
                        <a14:foregroundMark x1="26347" y1="21006" x2="34132" y2="28994"/>
                        <a14:foregroundMark x1="54491" y1="13905" x2="51198" y2="17456"/>
                        <a14:foregroundMark x1="75449" y1="21006" x2="69461" y2="32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" y="6197177"/>
            <a:ext cx="3138563" cy="3176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109994" y="6414301"/>
            <a:ext cx="598488" cy="5846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2783" y="3185319"/>
            <a:ext cx="3763255" cy="2806592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</a:rPr>
              <a:t>Từ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ngữ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chỉ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sự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vật</a:t>
            </a:r>
            <a:r>
              <a:rPr lang="en-US" sz="3200" dirty="0">
                <a:solidFill>
                  <a:srgbClr val="7030A0"/>
                </a:solidFill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</a:rPr>
              <a:t>Tivi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quạt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trần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</a:rPr>
              <a:t>giường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chăn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</a:rPr>
              <a:t>gối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móc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áo</a:t>
            </a:r>
            <a:r>
              <a:rPr lang="en-US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504237" y="6459179"/>
            <a:ext cx="598488" cy="58462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2437183" y="3185319"/>
            <a:ext cx="3763255" cy="2806592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</a:rPr>
              <a:t>Từ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ngữ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chỉ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sự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vật</a:t>
            </a:r>
            <a:r>
              <a:rPr lang="en-US" sz="3200" dirty="0">
                <a:solidFill>
                  <a:srgbClr val="7030A0"/>
                </a:solidFill>
              </a:rPr>
              <a:t>: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</a:rPr>
              <a:t>Quạt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điện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ghế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</a:rPr>
              <a:t>ấm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chén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nồi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</a:rPr>
              <a:t>bát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đĩa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chổi</a:t>
            </a:r>
            <a:r>
              <a:rPr lang="en-US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97989" y="3247664"/>
            <a:ext cx="598488" cy="5846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755276" y="3591296"/>
            <a:ext cx="598488" cy="5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3" grpId="0" animBg="1"/>
      <p:bldP spid="30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7037" y="594519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6238" y="716891"/>
            <a:ext cx="13487400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3 – 5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gắn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22567" y="8434294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00B050"/>
                </a:solidFill>
              </a:rPr>
              <a:t>Mẫu</a:t>
            </a:r>
            <a:r>
              <a:rPr lang="en-US" dirty="0">
                <a:solidFill>
                  <a:srgbClr val="00B050"/>
                </a:solidFill>
              </a:rPr>
              <a:t>: </a:t>
            </a:r>
            <a:r>
              <a:rPr lang="en-US" dirty="0" err="1">
                <a:solidFill>
                  <a:srgbClr val="00B050"/>
                </a:solidFill>
              </a:rPr>
              <a:t>chổi</a:t>
            </a:r>
            <a:r>
              <a:rPr lang="en-US" dirty="0">
                <a:solidFill>
                  <a:srgbClr val="00B050"/>
                </a:solidFill>
              </a:rPr>
              <a:t> – </a:t>
            </a:r>
            <a:r>
              <a:rPr lang="en-US" dirty="0" err="1">
                <a:solidFill>
                  <a:srgbClr val="00B050"/>
                </a:solidFill>
              </a:rPr>
              <a:t>quét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nhà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8" y="2118518"/>
            <a:ext cx="11049000" cy="62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4" y="4370677"/>
            <a:ext cx="497840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979E-6 -3.23777E-6 L 0.40827 0.00776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8" y="3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6" y="365919"/>
            <a:ext cx="12587572" cy="80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6095" y="864169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nồi</a:t>
            </a:r>
            <a:r>
              <a:rPr lang="en-US" dirty="0" smtClean="0">
                <a:solidFill>
                  <a:srgbClr val="00B050"/>
                </a:solidFill>
              </a:rPr>
              <a:t> – </a:t>
            </a:r>
            <a:r>
              <a:rPr lang="en-US" dirty="0" err="1" smtClean="0">
                <a:solidFill>
                  <a:srgbClr val="00B050"/>
                </a:solidFill>
              </a:rPr>
              <a:t>nấu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thức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ăn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0"/>
            <a:ext cx="16429037" cy="935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8" y="3097261"/>
            <a:ext cx="4214529" cy="50202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74966" y="8595519"/>
            <a:ext cx="5591742" cy="762000"/>
            <a:chOff x="5198495" y="8595512"/>
            <a:chExt cx="5591742" cy="762000"/>
          </a:xfrm>
        </p:grpSpPr>
        <p:sp>
          <p:nvSpPr>
            <p:cNvPr id="2" name="Rounded Rectangle 1"/>
            <p:cNvSpPr/>
            <p:nvPr/>
          </p:nvSpPr>
          <p:spPr>
            <a:xfrm>
              <a:off x="6470366" y="8641691"/>
              <a:ext cx="3048000" cy="715821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98495" y="8595512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 smtClean="0">
                  <a:solidFill>
                    <a:srgbClr val="00B050"/>
                  </a:solidFill>
                </a:rPr>
                <a:t>ghế</a:t>
              </a:r>
              <a:r>
                <a:rPr lang="en-US" dirty="0" smtClean="0">
                  <a:solidFill>
                    <a:srgbClr val="00B050"/>
                  </a:solidFill>
                </a:rPr>
                <a:t> - </a:t>
              </a:r>
              <a:r>
                <a:rPr lang="en-US" dirty="0" err="1" smtClean="0">
                  <a:solidFill>
                    <a:srgbClr val="00B050"/>
                  </a:solidFill>
                </a:rPr>
                <a:t>ngồi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>
          <a:xfrm>
            <a:off x="11552237" y="3882501"/>
            <a:ext cx="3890536" cy="5536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9037" y="0"/>
            <a:ext cx="9243436" cy="7024255"/>
            <a:chOff x="1189037" y="0"/>
            <a:chExt cx="8763000" cy="6578843"/>
          </a:xfrm>
        </p:grpSpPr>
        <p:sp>
          <p:nvSpPr>
            <p:cNvPr id="3" name="Cloud Callout 2"/>
            <p:cNvSpPr/>
            <p:nvPr/>
          </p:nvSpPr>
          <p:spPr>
            <a:xfrm>
              <a:off x="1189037" y="0"/>
              <a:ext cx="8763000" cy="6578843"/>
            </a:xfrm>
            <a:prstGeom prst="cloudCallout">
              <a:avLst>
                <a:gd name="adj1" fmla="val 67077"/>
                <a:gd name="adj2" fmla="val 16536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01" y="704918"/>
              <a:ext cx="6787257" cy="499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3664"/>
          <a:stretch>
            <a:fillRect/>
          </a:stretch>
        </p:blipFill>
        <p:spPr>
          <a:xfrm>
            <a:off x="350837" y="6758565"/>
            <a:ext cx="2583667" cy="265191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3497505" y="0"/>
            <a:ext cx="2302116" cy="2158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7295" y="5928519"/>
            <a:ext cx="5591742" cy="715821"/>
            <a:chOff x="5198495" y="8641693"/>
            <a:chExt cx="5591742" cy="715821"/>
          </a:xfrm>
        </p:grpSpPr>
        <p:sp>
          <p:nvSpPr>
            <p:cNvPr id="10" name="Rounded Rectangle 9"/>
            <p:cNvSpPr/>
            <p:nvPr/>
          </p:nvSpPr>
          <p:spPr>
            <a:xfrm>
              <a:off x="6622766" y="8687872"/>
              <a:ext cx="2766729" cy="6696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98495" y="8641693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</a:rPr>
                <a:t>g</a:t>
              </a:r>
              <a:r>
                <a:rPr lang="en-US" dirty="0" err="1" smtClean="0">
                  <a:solidFill>
                    <a:srgbClr val="00B050"/>
                  </a:solidFill>
                </a:rPr>
                <a:t>ối</a:t>
              </a:r>
              <a:r>
                <a:rPr lang="en-US" dirty="0" smtClean="0">
                  <a:solidFill>
                    <a:srgbClr val="00B050"/>
                  </a:solidFill>
                </a:rPr>
                <a:t> – </a:t>
              </a:r>
              <a:r>
                <a:rPr lang="en-US" dirty="0" err="1" smtClean="0">
                  <a:solidFill>
                    <a:srgbClr val="00B050"/>
                  </a:solidFill>
                </a:rPr>
                <a:t>gối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</a:rPr>
                <a:t>đầu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127" y="662793"/>
            <a:ext cx="1067852" cy="1116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302" y="826311"/>
            <a:ext cx="12947697" cy="80815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just"/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72" y="975331"/>
            <a:ext cx="7247761" cy="7770733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6825174" y="5290249"/>
            <a:ext cx="1710668" cy="179117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9146423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34882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0" y="2166262"/>
            <a:ext cx="9389951" cy="6505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8243" y="2058235"/>
            <a:ext cx="5005667" cy="2041485"/>
            <a:chOff x="8148243" y="2058234"/>
            <a:chExt cx="5005667" cy="204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8148243" y="2058234"/>
              <a:ext cx="4701888" cy="20414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809037" y="2643733"/>
              <a:ext cx="43448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247</Words>
  <Application>Microsoft Office PowerPoint</Application>
  <PresentationFormat>Custom</PresentationFormat>
  <Paragraphs>43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415</cp:revision>
  <dcterms:created xsi:type="dcterms:W3CDTF">2020-12-08T15:48:47Z</dcterms:created>
  <dcterms:modified xsi:type="dcterms:W3CDTF">2021-06-22T16:12:16Z</dcterms:modified>
</cp:coreProperties>
</file>