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6" r:id="rId4"/>
    <p:sldId id="264" r:id="rId5"/>
    <p:sldId id="257" r:id="rId6"/>
    <p:sldId id="274" r:id="rId7"/>
    <p:sldId id="275" r:id="rId8"/>
    <p:sldId id="276" r:id="rId9"/>
    <p:sldId id="277" r:id="rId10"/>
    <p:sldId id="272" r:id="rId11"/>
    <p:sldId id="281" r:id="rId12"/>
    <p:sldId id="260" r:id="rId13"/>
    <p:sldId id="278" r:id="rId14"/>
    <p:sldId id="280" r:id="rId15"/>
    <p:sldId id="266"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86" d="100"/>
          <a:sy n="86" d="100"/>
        </p:scale>
        <p:origin x="96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9/23/2022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9/23/2022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497843" y="3202559"/>
            <a:ext cx="3196314"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3</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smtClean="0">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Viết 3 – 4 câu kể về những việc em thường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2</a:t>
              </a:r>
              <a:endParaRPr lang="en-US" sz="3600" b="1" dirty="0">
                <a:latin typeface="Arial-Rounded" pitchFamily="34" charset="0"/>
                <a:ea typeface="Arial-Rounded" pitchFamily="34" charset="0"/>
                <a:cs typeface="Arial-Rounded" pitchFamily="34" charset="0"/>
              </a:endParaRP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595806"/>
            <a:ext cx="10573497" cy="4152868"/>
          </a:xfrm>
          <a:prstGeom prst="rect">
            <a:avLst/>
          </a:prstGeom>
        </p:spPr>
        <p:txBody>
          <a:bodyPr wrap="square">
            <a:spAutoFit/>
          </a:bodyPr>
          <a:lstStyle/>
          <a:p>
            <a:pPr algn="just">
              <a:lnSpc>
                <a:spcPct val="150000"/>
              </a:lnSpc>
            </a:pPr>
            <a:r>
              <a:rPr lang="en-US" sz="3000" b="1" dirty="0" smtClean="0">
                <a:solidFill>
                  <a:srgbClr val="002060"/>
                </a:solidFill>
                <a:latin typeface="Arial-Rounded" pitchFamily="34" charset="0"/>
                <a:ea typeface="Arial-Rounded" pitchFamily="34" charset="0"/>
                <a:cs typeface="Arial-Rounded" pitchFamily="34" charset="0"/>
              </a:rPr>
              <a:t>Viết những việc em thường làm trước khi đi học vào</a:t>
            </a:r>
            <a:r>
              <a:rPr lang="en-US" sz="3000" b="1" dirty="0" smtClean="0">
                <a:solidFill>
                  <a:srgbClr val="FF0000"/>
                </a:solidFill>
                <a:latin typeface="Arial-Rounded" pitchFamily="34" charset="0"/>
                <a:ea typeface="Arial-Rounded" pitchFamily="34" charset="0"/>
                <a:cs typeface="Arial-Rounded" pitchFamily="34" charset="0"/>
              </a:rPr>
              <a:t> vở</a:t>
            </a:r>
            <a:endParaRPr lang="en-US" sz="3000" b="1" dirty="0">
              <a:solidFill>
                <a:srgbClr val="002060"/>
              </a:solidFill>
              <a:latin typeface="Arial-Rounded" pitchFamily="34" charset="0"/>
              <a:ea typeface="Arial-Rounded" pitchFamily="34" charset="0"/>
              <a:cs typeface="Arial-Rounded" pitchFamily="34" charset="0"/>
            </a:endParaRPr>
          </a:p>
          <a:p>
            <a:pPr algn="just">
              <a:lnSpc>
                <a:spcPct val="150000"/>
              </a:lnSpc>
            </a:pPr>
            <a:r>
              <a:rPr lang="en-US" sz="3000" b="1" dirty="0" smtClean="0">
                <a:solidFill>
                  <a:srgbClr val="002060"/>
                </a:solidFill>
                <a:latin typeface="Arial-Rounded" pitchFamily="34" charset="0"/>
                <a:ea typeface="Arial-Rounded" pitchFamily="34" charset="0"/>
                <a:cs typeface="Arial-Rounded" pitchFamily="34" charset="0"/>
              </a:rPr>
              <a:t>với yêu cầu:</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Độ dài từ 3 – 4 câu.</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Đầu câu viết hoa, cuối câu sử dụng dấu câu phù hợp.</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Câu đầu tiên viết lùi 1 ô.</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1000"/>
                                        <p:tgtEl>
                                          <p:spTgt spid="12">
                                            <p:txEl>
                                              <p:pRg st="4" end="4"/>
                                            </p:txEl>
                                          </p:spTgt>
                                        </p:tgtEl>
                                      </p:cBhvr>
                                    </p:animEffect>
                                    <p:anim calcmode="lin" valueType="num">
                                      <p:cBhvr>
                                        <p:cTn id="5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Effect transition="in" filter="fade">
                                      <p:cBhvr>
                                        <p:cTn id="63" dur="1000"/>
                                        <p:tgtEl>
                                          <p:spTgt spid="12">
                                            <p:txEl>
                                              <p:pRg st="5" end="5"/>
                                            </p:txEl>
                                          </p:spTgt>
                                        </p:tgtEl>
                                      </p:cBhvr>
                                    </p:animEffect>
                                    <p:anim calcmode="lin" valueType="num">
                                      <p:cBhvr>
                                        <p:cTn id="64"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166" y="1143111"/>
            <a:ext cx="7362496" cy="5262979"/>
          </a:xfrm>
          <a:prstGeom prst="rect">
            <a:avLst/>
          </a:prstGeom>
        </p:spPr>
        <p:txBody>
          <a:bodyPr wrap="square">
            <a:spAutoFit/>
          </a:bodyPr>
          <a:lstStyle/>
          <a:p>
            <a:pPr algn="just">
              <a:lnSpc>
                <a:spcPct val="150000"/>
              </a:lnSpc>
            </a:pPr>
            <a:r>
              <a:rPr lang="en-US"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Chào các bạn, mình </a:t>
            </a:r>
            <a:r>
              <a:rPr lang="en-US" sz="2800" b="1" dirty="0" err="1" smtClean="0">
                <a:solidFill>
                  <a:srgbClr val="002060"/>
                </a:solidFill>
                <a:latin typeface="Arial-Rounded" pitchFamily="34" charset="0"/>
                <a:ea typeface="Arial-Rounded" pitchFamily="34" charset="0"/>
                <a:cs typeface="Arial-Rounded" pitchFamily="34" charset="0"/>
              </a:rPr>
              <a:t>là</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Hoàng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học sinh </a:t>
            </a:r>
            <a:r>
              <a:rPr lang="en-US" sz="2800" b="1" dirty="0" err="1" smtClean="0">
                <a:solidFill>
                  <a:srgbClr val="002060"/>
                </a:solidFill>
                <a:latin typeface="Arial-Rounded" pitchFamily="34" charset="0"/>
                <a:ea typeface="Arial-Rounded" pitchFamily="34" charset="0"/>
                <a:cs typeface="Arial-Rounded" pitchFamily="34" charset="0"/>
              </a:rPr>
              <a:t>lớp</a:t>
            </a:r>
            <a:r>
              <a:rPr lang="en-US" sz="2800" b="1" dirty="0" smtClean="0">
                <a:solidFill>
                  <a:srgbClr val="002060"/>
                </a:solidFill>
                <a:latin typeface="Arial-Rounded" pitchFamily="34" charset="0"/>
                <a:ea typeface="Arial-Rounded" pitchFamily="34" charset="0"/>
                <a:cs typeface="Arial-Rounded" pitchFamily="34" charset="0"/>
              </a:rPr>
              <a:t> 2A6 trường Tiểu </a:t>
            </a:r>
            <a:r>
              <a:rPr lang="en-US" sz="2800" b="1" dirty="0" err="1" smtClean="0">
                <a:solidFill>
                  <a:srgbClr val="002060"/>
                </a:solidFill>
                <a:latin typeface="Arial-Rounded" pitchFamily="34" charset="0"/>
                <a:ea typeface="Arial-Rounded" pitchFamily="34" charset="0"/>
                <a:cs typeface="Arial-Rounded" pitchFamily="34" charset="0"/>
              </a:rPr>
              <a:t>học</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Lê</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Qúy</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Đôn</a:t>
            </a:r>
            <a:r>
              <a:rPr lang="en-US" sz="2800" b="1" dirty="0" smtClean="0">
                <a:solidFill>
                  <a:srgbClr val="002060"/>
                </a:solidFill>
                <a:latin typeface="Arial-Rounded" pitchFamily="34" charset="0"/>
                <a:ea typeface="Arial-Rounded" pitchFamily="34" charset="0"/>
                <a:cs typeface="Arial-Rounded" pitchFamily="34" charset="0"/>
              </a:rPr>
              <a:t>. Hằng ngày, sau khi thức dậy, mình sẽ </a:t>
            </a:r>
            <a:r>
              <a:rPr lang="en-US" sz="2800" b="1" dirty="0" err="1" smtClean="0">
                <a:solidFill>
                  <a:srgbClr val="002060"/>
                </a:solidFill>
                <a:latin typeface="Arial-Rounded" pitchFamily="34" charset="0"/>
                <a:ea typeface="Arial-Rounded" pitchFamily="34" charset="0"/>
                <a:cs typeface="Arial-Rounded" pitchFamily="34" charset="0"/>
              </a:rPr>
              <a:t>vào</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nhà</a:t>
            </a:r>
            <a:r>
              <a:rPr lang="en-US" sz="2800" b="1" dirty="0" smtClean="0">
                <a:solidFill>
                  <a:srgbClr val="002060"/>
                </a:solidFill>
                <a:latin typeface="Arial-Rounded" pitchFamily="34" charset="0"/>
                <a:ea typeface="Arial-Rounded" pitchFamily="34" charset="0"/>
                <a:cs typeface="Arial-Rounded" pitchFamily="34" charset="0"/>
              </a:rPr>
              <a:t> vệ sinh để đánh răng rửa mặt. Sau đó mình xuống bếp ăn sáng cùng chị gái. Ăn xong mình thay quần áo và cùng chị tới trường. Một buổi sáng trước khi đi học của mình là vậy đó.</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7" name="Rounded Rectangle 6"/>
          <p:cNvSpPr/>
          <p:nvPr/>
        </p:nvSpPr>
        <p:spPr>
          <a:xfrm>
            <a:off x="779719" y="1143111"/>
            <a:ext cx="7973988" cy="5246538"/>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4609"/>
          <a:stretch/>
        </p:blipFill>
        <p:spPr>
          <a:xfrm>
            <a:off x="9025761" y="1813117"/>
            <a:ext cx="2664372" cy="3749601"/>
          </a:xfrm>
          <a:prstGeom prst="rect">
            <a:avLst/>
          </a:prstGeom>
        </p:spPr>
      </p:pic>
    </p:spTree>
    <p:extLst>
      <p:ext uri="{BB962C8B-B14F-4D97-AF65-F5344CB8AC3E}">
        <p14:creationId xmlns:p14="http://schemas.microsoft.com/office/powerpoint/2010/main" val="8093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20679" y="589092"/>
            <a:ext cx="7362496" cy="5909310"/>
          </a:xfrm>
          <a:prstGeom prst="rect">
            <a:avLst/>
          </a:prstGeom>
        </p:spPr>
        <p:txBody>
          <a:bodyPr wrap="square">
            <a:spAutoFit/>
          </a:bodyPr>
          <a:lstStyle/>
          <a:p>
            <a:pPr algn="just">
              <a:lnSpc>
                <a:spcPct val="150000"/>
              </a:lnSpc>
            </a:pPr>
            <a:r>
              <a:rPr lang="en-US"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Mình là Hoa , học sinh lớp 2 trường Tiểu </a:t>
            </a:r>
            <a:r>
              <a:rPr lang="en-US" sz="2800" b="1" dirty="0" err="1" smtClean="0">
                <a:solidFill>
                  <a:srgbClr val="002060"/>
                </a:solidFill>
                <a:latin typeface="Arial-Rounded" pitchFamily="34" charset="0"/>
                <a:ea typeface="Arial-Rounded" pitchFamily="34" charset="0"/>
                <a:cs typeface="Arial-Rounded" pitchFamily="34" charset="0"/>
              </a:rPr>
              <a:t>học</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Lê</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Qúy</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Đôn</a:t>
            </a:r>
            <a:r>
              <a:rPr lang="en-US" sz="2800" b="1" dirty="0" smtClean="0">
                <a:solidFill>
                  <a:srgbClr val="002060"/>
                </a:solidFill>
                <a:latin typeface="Arial-Rounded" pitchFamily="34" charset="0"/>
                <a:ea typeface="Arial-Rounded" pitchFamily="34" charset="0"/>
                <a:cs typeface="Arial-Rounded" pitchFamily="34" charset="0"/>
              </a:rPr>
              <a:t>.  Hằng ngày, mình thường thức dậy từ 6 giờ để vệ sinh cá nhân và tập thể dục với </a:t>
            </a:r>
            <a:r>
              <a:rPr lang="en-US" sz="2800" b="1" dirty="0" err="1" smtClean="0">
                <a:solidFill>
                  <a:srgbClr val="002060"/>
                </a:solidFill>
                <a:latin typeface="Arial-Rounded" pitchFamily="34" charset="0"/>
                <a:ea typeface="Arial-Rounded" pitchFamily="34" charset="0"/>
                <a:cs typeface="Arial-Rounded" pitchFamily="34" charset="0"/>
              </a:rPr>
              <a:t>mẹ</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trên</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sân</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thượng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Sau đó, mình thay quần áo đồng phục và ăn sáng cùng cả nhà. Trước khi đi học, mình thường kiểm tra cặp sách xem đã đủ sách vở chưa. Và rồi, mình được bố đưa tới trường.</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7" name="Rounded Rectangle 6"/>
          <p:cNvSpPr/>
          <p:nvPr/>
        </p:nvSpPr>
        <p:spPr>
          <a:xfrm>
            <a:off x="3696340" y="589092"/>
            <a:ext cx="7811174" cy="529473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928" t="5051" r="5978" b="8133"/>
          <a:stretch/>
        </p:blipFill>
        <p:spPr>
          <a:xfrm>
            <a:off x="646387" y="1491847"/>
            <a:ext cx="2427890" cy="4202899"/>
          </a:xfrm>
          <a:prstGeom prst="rect">
            <a:avLst/>
          </a:prstGeom>
        </p:spPr>
      </p:pic>
    </p:spTree>
    <p:extLst>
      <p:ext uri="{BB962C8B-B14F-4D97-AF65-F5344CB8AC3E}">
        <p14:creationId xmlns:p14="http://schemas.microsoft.com/office/powerpoint/2010/main" val="22271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986971" y="2356899"/>
            <a:ext cx="11205029" cy="1569660"/>
          </a:xfrm>
          <a:prstGeom prst="rect">
            <a:avLst/>
          </a:prstGeom>
          <a:noFill/>
        </p:spPr>
        <p:txBody>
          <a:bodyPr wrap="square">
            <a:spAutoFit/>
          </a:bodyPr>
          <a:lstStyle/>
          <a:p>
            <a:pPr marL="457200" indent="-457200">
              <a:lnSpc>
                <a:spcPct val="150000"/>
              </a:lnSpc>
              <a:buFontTx/>
              <a:buChar char="-"/>
            </a:pPr>
            <a:r>
              <a:rPr lang="en-US" sz="3200" b="1" dirty="0" smtClean="0">
                <a:solidFill>
                  <a:srgbClr val="002060"/>
                </a:solidFill>
                <a:latin typeface="Arial-Rounded" pitchFamily="34" charset="0"/>
                <a:ea typeface="Arial-Rounded" pitchFamily="34" charset="0"/>
                <a:cs typeface="Arial-Rounded" pitchFamily="34" charset="0"/>
              </a:rPr>
              <a:t>Rèn kĩ năng viết đoạn văn kể về những việc em thường làm trước khi đi học.</a:t>
            </a:r>
          </a:p>
        </p:txBody>
      </p:sp>
      <p:sp>
        <p:nvSpPr>
          <p:cNvPr id="4"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132318"/>
            <a:ext cx="10187293" cy="851179"/>
            <a:chOff x="774356" y="888444"/>
            <a:chExt cx="10187293" cy="851179"/>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646331"/>
            </a:xfrm>
            <a:prstGeom prst="rect">
              <a:avLst/>
            </a:prstGeom>
            <a:noFill/>
          </p:spPr>
          <p:txBody>
            <a:bodyPr wrap="square" rtlCol="0">
              <a:spAutoFit/>
            </a:bodyPr>
            <a:lstStyle/>
            <a:p>
              <a:r>
                <a:rPr lang="vi-VN" b="1" dirty="0">
                  <a:latin typeface="+mj-lt"/>
                </a:rPr>
                <a:t>Nói về các hoạt động theo tranh và câu hỏi gợi ý. Phát triển kĩ năng đặt câu giới thiệu bản thân.</a:t>
              </a:r>
              <a:endParaRPr lang="en-US" sz="2800" b="1" dirty="0">
                <a:solidFill>
                  <a:srgbClr val="002060"/>
                </a:solidFill>
                <a:latin typeface="+mj-lt"/>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1" y="2425210"/>
            <a:ext cx="8616993" cy="1309484"/>
            <a:chOff x="752655" y="2065203"/>
            <a:chExt cx="8616993" cy="1309484"/>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7313072" cy="1077218"/>
            </a:xfrm>
            <a:prstGeom prst="rect">
              <a:avLst/>
            </a:prstGeom>
            <a:noFill/>
          </p:spPr>
          <p:txBody>
            <a:bodyPr wrap="square" rtlCol="0">
              <a:spAutoFit/>
            </a:bodyPr>
            <a:lstStyle/>
            <a:p>
              <a:r>
                <a:rPr lang="vi-VN" b="1" dirty="0">
                  <a:latin typeface="+mj-lt"/>
                </a:rPr>
                <a:t>Viết 3 - 4 câu kể về những việc em thường làm trước khi đi học. Biết tự giác vệ sinh cá nhân và chuẩn bị đồ dùng học tập.</a:t>
              </a:r>
              <a:endParaRPr lang="en-US" b="1" dirty="0">
                <a:latin typeface="+mj-lt"/>
              </a:endParaRPr>
            </a:p>
            <a:p>
              <a:endParaRPr lang="en-US" sz="2800" b="1" dirty="0">
                <a:solidFill>
                  <a:srgbClr val="002060"/>
                </a:solidFill>
                <a:latin typeface="+mj-lt"/>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3" y="3949121"/>
            <a:ext cx="7129770" cy="1817609"/>
            <a:chOff x="778314" y="3315253"/>
            <a:chExt cx="7129770" cy="1817609"/>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5824479" cy="1631216"/>
            </a:xfrm>
            <a:prstGeom prst="rect">
              <a:avLst/>
            </a:prstGeom>
            <a:noFill/>
          </p:spPr>
          <p:txBody>
            <a:bodyPr wrap="square" rtlCol="0">
              <a:spAutoFit/>
            </a:bodyPr>
            <a:lstStyle/>
            <a:p>
              <a:r>
                <a:rPr lang="pl-PL" b="1" dirty="0">
                  <a:latin typeface="Times New Roman" panose="02020603050405020304" pitchFamily="18" charset="0"/>
                  <a:cs typeface="Times New Roman" panose="02020603050405020304" pitchFamily="18" charset="0"/>
                </a:rPr>
                <a:t>Thông qua các hoạt động học, HS phát triển năng lực tự chủ và tự học; năng lực giao tiếp hợp tác; năng lực giải quyết vấn đề và sáng tạo; năng lực ngôn ngữ; có tinh thần hợp tác trong khi làm việc nhóm</a:t>
              </a:r>
              <a:endParaRPr lang="en-US" b="1" dirty="0">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9" y="3857440"/>
            <a:ext cx="9037504"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149220" y="3818494"/>
            <a:ext cx="10966893" cy="1943161"/>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Bạn nhỏ làm những việc gì?</a:t>
            </a:r>
          </a:p>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Theo em, bạn nhỏ làm những việc đó trong thời gian nào?</a:t>
            </a:r>
          </a:p>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Còn em, trước khi đi học, em thường tự làm những việc gì?</a:t>
            </a:r>
            <a:endParaRPr lang="en-US" sz="2800" b="1" dirty="0">
              <a:solidFill>
                <a:srgbClr val="002060"/>
              </a:solidFill>
              <a:latin typeface="Arial-Rounded" pitchFamily="34" charset="0"/>
              <a:ea typeface="Arial-Rounded" pitchFamily="34" charset="0"/>
              <a:cs typeface="Arial-Rounded" pitchFamily="34" charset="0"/>
            </a:endParaRP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pitchFamily="34" charset="0"/>
                <a:ea typeface="Arial-Rounded" pitchFamily="34" charset="0"/>
                <a:cs typeface="Arial-Rounded" pitchFamily="34"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smtClean="0">
                  <a:solidFill>
                    <a:srgbClr val="002060"/>
                  </a:solidFill>
                  <a:latin typeface="Arial-Rounded" pitchFamily="34" charset="0"/>
                  <a:ea typeface="Arial-Rounded" pitchFamily="34" charset="0"/>
                  <a:cs typeface="Arial-Rounded" pitchFamily="34"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161522" y="2792304"/>
            <a:ext cx="2716751" cy="1557373"/>
          </a:xfrm>
          <a:prstGeom prst="rect">
            <a:avLst/>
          </a:prstGeom>
        </p:spPr>
      </p:pic>
      <p:sp>
        <p:nvSpPr>
          <p:cNvPr id="17" name="TextBox 16"/>
          <p:cNvSpPr txBox="1"/>
          <p:nvPr/>
        </p:nvSpPr>
        <p:spPr>
          <a:xfrm>
            <a:off x="2209939" y="290457"/>
            <a:ext cx="6722857"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Quan sát tranh và trả lời câu hỏi. </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8" name="Oval 17"/>
          <p:cNvSpPr/>
          <p:nvPr/>
        </p:nvSpPr>
        <p:spPr>
          <a:xfrm>
            <a:off x="1602483" y="30351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1</a:t>
            </a:r>
            <a:endParaRPr lang="en-US" sz="36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3426933" y="568869"/>
            <a:ext cx="5442858" cy="306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Tranh vẽ gì?</a:t>
            </a:r>
          </a:p>
        </p:txBody>
      </p:sp>
      <p:sp>
        <p:nvSpPr>
          <p:cNvPr id="14" name="Rectangle 13"/>
          <p:cNvSpPr/>
          <p:nvPr/>
        </p:nvSpPr>
        <p:spPr>
          <a:xfrm>
            <a:off x="949335" y="4218652"/>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Tranh vẽ bạn nhỏ </a:t>
            </a:r>
            <a:r>
              <a:rPr lang="en-US" sz="2800" b="1" dirty="0" smtClean="0">
                <a:solidFill>
                  <a:srgbClr val="FF0000"/>
                </a:solidFill>
                <a:latin typeface="Arial-Rounded" pitchFamily="34" charset="0"/>
                <a:ea typeface="Arial-Rounded" pitchFamily="34" charset="0"/>
                <a:cs typeface="Arial-Rounded" pitchFamily="34" charset="0"/>
              </a:rPr>
              <a:t>ngủ dậy.</a:t>
            </a:r>
          </a:p>
        </p:txBody>
      </p:sp>
      <p:sp>
        <p:nvSpPr>
          <p:cNvPr id="16" name="Rectangle 15"/>
          <p:cNvSpPr/>
          <p:nvPr/>
        </p:nvSpPr>
        <p:spPr>
          <a:xfrm>
            <a:off x="952286" y="4226596"/>
            <a:ext cx="6348561"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thức dậy vào </a:t>
            </a:r>
            <a:r>
              <a:rPr lang="en-US" sz="2800" b="1" dirty="0" smtClean="0">
                <a:solidFill>
                  <a:srgbClr val="FF0000"/>
                </a:solidFill>
                <a:latin typeface="Arial-Rounded" pitchFamily="34" charset="0"/>
                <a:ea typeface="Arial-Rounded" pitchFamily="34" charset="0"/>
                <a:cs typeface="Arial-Rounded" pitchFamily="34" charset="0"/>
              </a:rPr>
              <a:t>buổi sáng.</a:t>
            </a:r>
          </a:p>
        </p:txBody>
      </p:sp>
      <p:sp>
        <p:nvSpPr>
          <p:cNvPr id="17" name="Rectangle 16"/>
          <p:cNvSpPr/>
          <p:nvPr/>
        </p:nvSpPr>
        <p:spPr>
          <a:xfrm>
            <a:off x="931916" y="4878174"/>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Khi thức dậy, bạn nhỏ cảm thấy thế nào?</a:t>
            </a:r>
          </a:p>
        </p:txBody>
      </p:sp>
      <p:sp>
        <p:nvSpPr>
          <p:cNvPr id="18" name="Rectangle 17"/>
          <p:cNvSpPr/>
          <p:nvPr/>
        </p:nvSpPr>
        <p:spPr>
          <a:xfrm>
            <a:off x="939124" y="4881758"/>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Khi thức dậy, bạn nhỏ cảm thấy </a:t>
            </a:r>
            <a:r>
              <a:rPr lang="en-US" sz="2800" b="1" dirty="0" smtClean="0">
                <a:solidFill>
                  <a:srgbClr val="FF0000"/>
                </a:solidFill>
                <a:latin typeface="Arial-Rounded" pitchFamily="34" charset="0"/>
                <a:ea typeface="Arial-Rounded" pitchFamily="34" charset="0"/>
                <a:cs typeface="Arial-Rounded" pitchFamily="34" charset="0"/>
              </a:rPr>
              <a:t>rất vui vẻ và thoải mái.</a:t>
            </a:r>
          </a:p>
        </p:txBody>
      </p:sp>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endParaRPr lang="en-US" sz="2800" b="1" dirty="0" smtClean="0">
              <a:solidFill>
                <a:srgbClr val="FF0000"/>
              </a:solidFill>
              <a:latin typeface="Arial-Rounded" pitchFamily="34" charset="0"/>
              <a:ea typeface="Arial-Rounded" pitchFamily="34" charset="0"/>
              <a:cs typeface="Arial-Rounded" pitchFamily="34"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làm việc đó lúc nào?</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làm việc đó vào </a:t>
            </a:r>
            <a:r>
              <a:rPr lang="en-US" sz="2800" b="1" dirty="0" smtClean="0">
                <a:solidFill>
                  <a:srgbClr val="FF0000"/>
                </a:solidFill>
                <a:latin typeface="Arial-Rounded" pitchFamily="34" charset="0"/>
                <a:ea typeface="Arial-Rounded" pitchFamily="34" charset="0"/>
                <a:cs typeface="Arial-Rounded" pitchFamily="34"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Việc làm đó cho thấy bạn nhỏ là người </a:t>
            </a:r>
            <a:r>
              <a:rPr lang="en-US" sz="2800" b="1" dirty="0" smtClean="0">
                <a:solidFill>
                  <a:srgbClr val="FF0000"/>
                </a:solidFill>
                <a:latin typeface="Arial-Rounded" pitchFamily="34" charset="0"/>
                <a:ea typeface="Arial-Rounded" pitchFamily="34" charset="0"/>
                <a:cs typeface="Arial-Rounded" pitchFamily="34"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Việc làm đó cho thấy bạn nhỏ là người thế nào?</a:t>
            </a:r>
            <a:endParaRPr lang="en-US" sz="2800" b="1" dirty="0" smtClean="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2587179"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p>
        </p:txBody>
      </p:sp>
      <p:sp>
        <p:nvSpPr>
          <p:cNvPr id="14" name="Rectangle 13"/>
          <p:cNvSpPr/>
          <p:nvPr/>
        </p:nvSpPr>
        <p:spPr>
          <a:xfrm>
            <a:off x="354261" y="4218652"/>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ăn sáng.</a:t>
            </a:r>
          </a:p>
        </p:txBody>
      </p:sp>
      <p:sp>
        <p:nvSpPr>
          <p:cNvPr id="16" name="Rectangle 15"/>
          <p:cNvSpPr/>
          <p:nvPr/>
        </p:nvSpPr>
        <p:spPr>
          <a:xfrm>
            <a:off x="362988" y="4233078"/>
            <a:ext cx="11959647"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làm việc đó vào </a:t>
            </a:r>
            <a:r>
              <a:rPr lang="en-US" sz="2800" b="1" dirty="0" smtClean="0">
                <a:solidFill>
                  <a:srgbClr val="FF0000"/>
                </a:solidFill>
                <a:latin typeface="Arial-Rounded" pitchFamily="34" charset="0"/>
                <a:ea typeface="Arial-Rounded" pitchFamily="34" charset="0"/>
                <a:cs typeface="Arial-Rounded" pitchFamily="34" charset="0"/>
              </a:rPr>
              <a:t>buổi sáng, sau khi đánh răng, rửa mặt.</a:t>
            </a:r>
          </a:p>
        </p:txBody>
      </p:sp>
      <p:sp>
        <p:nvSpPr>
          <p:cNvPr id="17" name="Rectangle 16"/>
          <p:cNvSpPr/>
          <p:nvPr/>
        </p:nvSpPr>
        <p:spPr>
          <a:xfrm>
            <a:off x="351356" y="4892688"/>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Theo em, bạn nhỏ ăn sáng có ngon miệng không?</a:t>
            </a:r>
          </a:p>
        </p:txBody>
      </p:sp>
      <p:sp>
        <p:nvSpPr>
          <p:cNvPr id="18" name="Rectangle 17"/>
          <p:cNvSpPr/>
          <p:nvPr/>
        </p:nvSpPr>
        <p:spPr>
          <a:xfrm>
            <a:off x="371563" y="4893931"/>
            <a:ext cx="11660790"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Bạn nhỏ ăn sáng rất </a:t>
            </a:r>
            <a:r>
              <a:rPr lang="en-US" sz="2800" b="1" dirty="0" smtClean="0">
                <a:solidFill>
                  <a:srgbClr val="FF0000"/>
                </a:solidFill>
                <a:latin typeface="Arial-Rounded" pitchFamily="34" charset="0"/>
                <a:ea typeface="Arial-Rounded" pitchFamily="34" charset="0"/>
                <a:cs typeface="Arial-Rounded" pitchFamily="34"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
          <p:cNvSpPr txBox="1"/>
          <p:nvPr/>
        </p:nvSpPr>
        <p:spPr>
          <a:xfrm>
            <a:off x="4355976" y="6481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Vì sao em biết bạn nhỏ đang đi học?</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đi học vì bạn nhỏ </a:t>
            </a:r>
            <a:r>
              <a:rPr lang="en-US" sz="2800" b="1" dirty="0" smtClean="0">
                <a:solidFill>
                  <a:srgbClr val="FF0000"/>
                </a:solidFill>
                <a:latin typeface="Arial-Rounded" pitchFamily="34" charset="0"/>
                <a:ea typeface="Arial-Rounded" pitchFamily="34" charset="0"/>
                <a:cs typeface="Arial-Rounded" pitchFamily="34"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Bạn nhỏ đang </a:t>
            </a:r>
            <a:r>
              <a:rPr lang="en-US" sz="2800" b="1" dirty="0" smtClean="0">
                <a:solidFill>
                  <a:srgbClr val="FF0000"/>
                </a:solidFill>
                <a:latin typeface="Arial-Rounded" pitchFamily="34" charset="0"/>
                <a:ea typeface="Arial-Rounded" pitchFamily="34" charset="0"/>
                <a:cs typeface="Arial-Rounded" pitchFamily="34"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Em đoán xem, bạn nhỏ có vui không? </a:t>
            </a:r>
          </a:p>
          <a:p>
            <a:pPr algn="just"/>
            <a:r>
              <a:rPr lang="en-US" sz="2800" b="1" dirty="0" smtClean="0">
                <a:solidFill>
                  <a:srgbClr val="002060"/>
                </a:solidFill>
                <a:latin typeface="Arial-Rounded" pitchFamily="34" charset="0"/>
                <a:ea typeface="Arial-Rounded" pitchFamily="34" charset="0"/>
                <a:cs typeface="Arial-Rounded" pitchFamily="34" charset="0"/>
              </a:rPr>
              <a:t>Vì sao em biết?</a:t>
            </a:r>
            <a:endParaRPr lang="en-US" sz="2800" b="1" dirty="0" smtClean="0">
              <a:solidFill>
                <a:srgbClr val="FF0000"/>
              </a:solidFill>
              <a:latin typeface="Arial-Rounded" pitchFamily="34" charset="0"/>
              <a:ea typeface="Arial-Rounded" pitchFamily="34" charset="0"/>
              <a:cs typeface="Arial-Rounded" pitchFamily="34"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Nội dung 4 bức tranh.</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1</a:t>
              </a:r>
              <a:endParaRPr lang="en-US" sz="3600" b="1" dirty="0">
                <a:latin typeface="Arial-Rounded" pitchFamily="34" charset="0"/>
                <a:ea typeface="Arial-Rounded" pitchFamily="34" charset="0"/>
                <a:cs typeface="Arial-Rounded" pitchFamily="34" charset="0"/>
              </a:endParaRP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564" y="1451420"/>
            <a:ext cx="7351271" cy="4122057"/>
          </a:xfrm>
          <a:prstGeom prst="rect">
            <a:avLst/>
          </a:prstGeom>
        </p:spPr>
      </p:pic>
      <p:sp>
        <p:nvSpPr>
          <p:cNvPr id="18" name="Rectangle 17"/>
          <p:cNvSpPr/>
          <p:nvPr/>
        </p:nvSpPr>
        <p:spPr>
          <a:xfrm>
            <a:off x="4637480" y="2447319"/>
            <a:ext cx="6291783" cy="2677656"/>
          </a:xfrm>
          <a:prstGeom prst="rect">
            <a:avLst/>
          </a:prstGeom>
        </p:spPr>
        <p:txBody>
          <a:bodyPr wrap="square">
            <a:spAutoFit/>
          </a:bodyPr>
          <a:lstStyle/>
          <a:p>
            <a:pPr algn="just">
              <a:lnSpc>
                <a:spcPct val="200000"/>
              </a:lnSpc>
            </a:pPr>
            <a:r>
              <a:rPr lang="en-US" sz="2800" b="1" dirty="0" smtClean="0">
                <a:solidFill>
                  <a:srgbClr val="002060"/>
                </a:solidFill>
                <a:latin typeface="Arial-Rounded" pitchFamily="34" charset="0"/>
                <a:ea typeface="Arial-Rounded" pitchFamily="34" charset="0"/>
                <a:cs typeface="Arial-Rounded" pitchFamily="34" charset="0"/>
              </a:rPr>
              <a:t>       Bạn nhỏ vươn vai thức dậy. Sau đó, bạn ấy đánh răng. Tiếp đó, bạn ăn sáng. Cuối cùng bạn đi học.</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1030513" y="17417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Bản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quyền</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FB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Đặng</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Nhật</a:t>
            </a:r>
            <a:r>
              <a:rPr lang="en-US" dirty="0"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a:t>
            </a:r>
            <a:r>
              <a:rPr lang="en-US" dirty="0" err="1" smtClean="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Linh</a:t>
            </a:r>
            <a:r>
              <a:rPr lang="en-US" dirty="0">
                <a:ln w="9525" cmpd="sng">
                  <a:noFill/>
                  <a:prstDash val="solid"/>
                </a:ln>
                <a:solidFill>
                  <a:srgbClr val="002060"/>
                </a:solidFill>
                <a:effectLst>
                  <a:glow rad="38100">
                    <a:srgbClr val="5B9BD5">
                      <a:alpha val="40000"/>
                    </a:srgbClr>
                  </a:glow>
                </a:effectLst>
                <a:latin typeface="Arial-Rounded" pitchFamily="34" charset="0"/>
                <a:ea typeface="Arial-Rounded" pitchFamily="34" charset="0"/>
                <a:cs typeface="Arial-Rounded" pitchFamily="34" charset="0"/>
              </a:rPr>
              <a:t>- https://www.facebook.com/nhat.linh.3557440</a:t>
            </a: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1476" y="0"/>
            <a:ext cx="9104475" cy="6858000"/>
          </a:xfrm>
          <a:prstGeom prst="rect">
            <a:avLst/>
          </a:prstGeom>
        </p:spPr>
      </p:pic>
      <p:sp>
        <p:nvSpPr>
          <p:cNvPr id="18" name="Rectangle 17"/>
          <p:cNvSpPr/>
          <p:nvPr/>
        </p:nvSpPr>
        <p:spPr>
          <a:xfrm>
            <a:off x="3176670" y="1510616"/>
            <a:ext cx="7580355" cy="4401205"/>
          </a:xfrm>
          <a:prstGeom prst="rect">
            <a:avLst/>
          </a:prstGeom>
        </p:spPr>
        <p:txBody>
          <a:bodyPr wrap="square">
            <a:spAutoFit/>
          </a:bodyPr>
          <a:lstStyle/>
          <a:p>
            <a:pPr algn="just">
              <a:lnSpc>
                <a:spcPct val="200000"/>
              </a:lnSpc>
            </a:pP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Hằng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ngày</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em</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thường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thức</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dậy</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lúc</a:t>
            </a:r>
            <a:r>
              <a:rPr lang="en-US" sz="2800" b="1" dirty="0" smtClean="0">
                <a:solidFill>
                  <a:srgbClr val="002060"/>
                </a:solidFill>
                <a:latin typeface="Arial-Rounded" pitchFamily="34" charset="0"/>
                <a:ea typeface="Arial-Rounded" pitchFamily="34" charset="0"/>
                <a:cs typeface="Arial-Rounded" pitchFamily="34" charset="0"/>
              </a:rPr>
              <a:t> 6 </a:t>
            </a:r>
            <a:r>
              <a:rPr lang="en-US" sz="2800" b="1" dirty="0" err="1" smtClean="0">
                <a:solidFill>
                  <a:srgbClr val="002060"/>
                </a:solidFill>
                <a:latin typeface="Arial-Rounded" pitchFamily="34" charset="0"/>
                <a:ea typeface="Arial-Rounded" pitchFamily="34" charset="0"/>
                <a:cs typeface="Arial-Rounded" pitchFamily="34" charset="0"/>
              </a:rPr>
              <a:t>giờ</a:t>
            </a:r>
            <a:r>
              <a:rPr lang="en-US" sz="2800" b="1" dirty="0" smtClean="0">
                <a:solidFill>
                  <a:srgbClr val="002060"/>
                </a:solidFill>
                <a:latin typeface="Arial-Rounded" pitchFamily="34" charset="0"/>
                <a:ea typeface="Arial-Rounded" pitchFamily="34" charset="0"/>
                <a:cs typeface="Arial-Rounded" pitchFamily="34" charset="0"/>
              </a:rPr>
              <a:t> 30 </a:t>
            </a:r>
            <a:r>
              <a:rPr lang="en-US" sz="2800" b="1" dirty="0" err="1" smtClean="0">
                <a:solidFill>
                  <a:srgbClr val="002060"/>
                </a:solidFill>
                <a:latin typeface="Arial-Rounded" pitchFamily="34" charset="0"/>
                <a:ea typeface="Arial-Rounded" pitchFamily="34" charset="0"/>
                <a:cs typeface="Arial-Rounded" pitchFamily="34" charset="0"/>
              </a:rPr>
              <a:t>phút</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Sau đó, </a:t>
            </a:r>
            <a:r>
              <a:rPr lang="en-US" sz="2800" b="1" dirty="0" err="1" smtClean="0">
                <a:solidFill>
                  <a:srgbClr val="002060"/>
                </a:solidFill>
                <a:latin typeface="Arial-Rounded" pitchFamily="34" charset="0"/>
                <a:ea typeface="Arial-Rounded" pitchFamily="34" charset="0"/>
                <a:cs typeface="Arial-Rounded" pitchFamily="34" charset="0"/>
              </a:rPr>
              <a:t>em</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đánh</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răng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và</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ăn</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sáng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cùng</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bố</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mẹ</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Trước</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khi</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đi</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học</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em</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kiểm</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tra</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lại</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sách</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vở</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thay</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quần</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áo</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và</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được</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bố</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mẹ</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đưa</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tới</a:t>
            </a:r>
            <a:r>
              <a:rPr lang="en-US" sz="2800" b="1" dirty="0" smtClean="0">
                <a:solidFill>
                  <a:srgbClr val="002060"/>
                </a:solidFill>
                <a:latin typeface="Arial-Rounded" pitchFamily="34" charset="0"/>
                <a:ea typeface="Arial-Rounded" pitchFamily="34" charset="0"/>
                <a:cs typeface="Arial-Rounded" pitchFamily="34" charset="0"/>
              </a:rPr>
              <a:t> </a:t>
            </a:r>
            <a:r>
              <a:rPr lang="en-US" sz="2800" b="1" dirty="0" err="1" smtClean="0">
                <a:solidFill>
                  <a:srgbClr val="002060"/>
                </a:solidFill>
                <a:latin typeface="Arial-Rounded" pitchFamily="34" charset="0"/>
                <a:ea typeface="Arial-Rounded" pitchFamily="34" charset="0"/>
                <a:cs typeface="Arial-Rounded" pitchFamily="34" charset="0"/>
              </a:rPr>
              <a:t>trường</a:t>
            </a:r>
            <a:r>
              <a:rPr lang="en-US" sz="2800" b="1" dirty="0">
                <a:solidFill>
                  <a:srgbClr val="002060"/>
                </a:solidFill>
                <a:latin typeface="Arial-Rounded" pitchFamily="34" charset="0"/>
                <a:ea typeface="Arial-Rounded" pitchFamily="34" charset="0"/>
                <a:cs typeface="Arial-Rounded" pitchFamily="34" charset="0"/>
              </a:rPr>
              <a:t>.</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1030513" y="1741714"/>
            <a:ext cx="2265821" cy="4312806"/>
          </a:xfrm>
          <a:prstGeom prst="rect">
            <a:avLst/>
          </a:prstGeom>
        </p:spPr>
      </p:pic>
    </p:spTree>
    <p:extLst>
      <p:ext uri="{BB962C8B-B14F-4D97-AF65-F5344CB8AC3E}">
        <p14:creationId xmlns:p14="http://schemas.microsoft.com/office/powerpoint/2010/main" val="1346851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948</Words>
  <Application>Microsoft Office PowerPoint</Application>
  <PresentationFormat>Widescreen</PresentationFormat>
  <Paragraphs>68</Paragraphs>
  <Slides>14</Slides>
  <Notes>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宋体</vt:lpstr>
      <vt:lpstr>Arial</vt:lpstr>
      <vt:lpstr>Arial-Rounded</vt:lpstr>
      <vt:lpstr>Calibri</vt:lpstr>
      <vt:lpstr>Calibri Light</vt:lpstr>
      <vt:lpstr>iCiel Cadena</vt:lpstr>
      <vt:lpstr>iCiel Crocante</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178</cp:revision>
  <dcterms:created xsi:type="dcterms:W3CDTF">2021-05-29T04:05:18Z</dcterms:created>
  <dcterms:modified xsi:type="dcterms:W3CDTF">2022-09-23T03:20:55Z</dcterms:modified>
</cp:coreProperties>
</file>