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2" r:id="rId4"/>
    <p:sldId id="275" r:id="rId5"/>
    <p:sldId id="268" r:id="rId6"/>
    <p:sldId id="270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66CCFF"/>
    <a:srgbClr val="3399FF"/>
    <a:srgbClr val="FF99CC"/>
    <a:srgbClr val="FBE2D1"/>
    <a:srgbClr val="53D2FF"/>
    <a:srgbClr val="25C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>
        <p:scale>
          <a:sx n="66" d="100"/>
          <a:sy n="66" d="100"/>
        </p:scale>
        <p:origin x="-27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="" xmlns:p14="http://schemas.microsoft.com/office/powerpoint/2010/main" val="37710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=""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376448" y="1933300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06652" y="2739980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CỘNG, PHÉP TRỪ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(không nhớ) trong phạm vi 100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517593" y="3401700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1: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Hs thực hiện được phép cộng, phép trừ (đặt tính rồi tính) và tính nhẩm trong phạm vi 100.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Giải và trình bày được bài giải của bài toán có lời văn (một bước tính) liên quan đến phép cộng, phép trừ đã học trong phạm vi 100.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thực hành, luyện tập sẽ phát triển năng lực tư duy và lập luận, năng lực giải quyết vấn đề.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quan sát, nhận xét, khái quát hóa để giải bài toán sẽ hình thành và phát triển năng lực giải quyết vấn đề và sáng tạo.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học, có niềm hứng thú, say mê các con số để giải quyết bài toán.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Rèn phẩm chất chăm chỉ, trách nhiệm.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1702427"/>
              </p:ext>
            </p:extLst>
          </p:nvPr>
        </p:nvGraphicFramePr>
        <p:xfrm>
          <a:off x="729049" y="1611704"/>
          <a:ext cx="5456597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456597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a) 60 + 40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chục + 4 chục = 10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60 + 40 = 100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206599"/>
              </p:ext>
            </p:extLst>
          </p:nvPr>
        </p:nvGraphicFramePr>
        <p:xfrm>
          <a:off x="628081" y="3978387"/>
          <a:ext cx="5526043" cy="208496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552604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b) 100 – 20 = ?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 chục</a:t>
                      </a:r>
                      <a:r>
                        <a:rPr lang="en-US" sz="3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– 2 chục = 8 chục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150749"/>
                  </a:ext>
                </a:extLst>
              </a:tr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     100 – 20 = 80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4607366"/>
              </p:ext>
            </p:extLst>
          </p:nvPr>
        </p:nvGraphicFramePr>
        <p:xfrm>
          <a:off x="6496617" y="1665491"/>
          <a:ext cx="2004832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04832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50 + 50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0748674"/>
              </p:ext>
            </p:extLst>
          </p:nvPr>
        </p:nvGraphicFramePr>
        <p:xfrm>
          <a:off x="6429383" y="3978386"/>
          <a:ext cx="2207990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07990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30 =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sp>
        <p:nvSpPr>
          <p:cNvPr id="8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3411556"/>
              </p:ext>
            </p:extLst>
          </p:nvPr>
        </p:nvGraphicFramePr>
        <p:xfrm>
          <a:off x="6483170" y="2257162"/>
          <a:ext cx="2109501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09501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30 + 70 =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290119"/>
              </p:ext>
            </p:extLst>
          </p:nvPr>
        </p:nvGraphicFramePr>
        <p:xfrm>
          <a:off x="6450717" y="2835386"/>
          <a:ext cx="2186656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86656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20 + 80 =  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0994245"/>
              </p:ext>
            </p:extLst>
          </p:nvPr>
        </p:nvGraphicFramePr>
        <p:xfrm>
          <a:off x="8442700" y="1714918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7784334"/>
              </p:ext>
            </p:extLst>
          </p:nvPr>
        </p:nvGraphicFramePr>
        <p:xfrm>
          <a:off x="8442699" y="2295322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8847941"/>
              </p:ext>
            </p:extLst>
          </p:nvPr>
        </p:nvGraphicFramePr>
        <p:xfrm>
          <a:off x="8429252" y="2879124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565545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2057363"/>
              </p:ext>
            </p:extLst>
          </p:nvPr>
        </p:nvGraphicFramePr>
        <p:xfrm>
          <a:off x="6462584" y="4996339"/>
          <a:ext cx="2164250" cy="752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164250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75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90 =</a:t>
                      </a:r>
                      <a:endParaRPr lang="en-US" sz="3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ny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6662748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3811881"/>
              </p:ext>
            </p:extLst>
          </p:nvPr>
        </p:nvGraphicFramePr>
        <p:xfrm>
          <a:off x="6440358" y="4529715"/>
          <a:ext cx="4736355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736355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ny"/>
                        </a:rPr>
                        <a:t>100 – 50 =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0647194"/>
              </p:ext>
            </p:extLst>
          </p:nvPr>
        </p:nvGraphicFramePr>
        <p:xfrm>
          <a:off x="8481586" y="392677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70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004846"/>
              </p:ext>
            </p:extLst>
          </p:nvPr>
        </p:nvGraphicFramePr>
        <p:xfrm>
          <a:off x="8520836" y="4528625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50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xmlns="" id="{BCAC1035-26E6-4CC8-B2FB-C19A19EC9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5686716"/>
              </p:ext>
            </p:extLst>
          </p:nvPr>
        </p:nvGraphicFramePr>
        <p:xfrm>
          <a:off x="8493943" y="5065417"/>
          <a:ext cx="864483" cy="5791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64483">
                  <a:extLst>
                    <a:ext uri="{9D8B030D-6E8A-4147-A177-3AD203B41FA5}">
                      <a16:colId xmlns:a16="http://schemas.microsoft.com/office/drawing/2014/main" xmlns="" val="66816217"/>
                    </a:ext>
                  </a:extLst>
                </a:gridCol>
              </a:tblGrid>
              <a:tr h="485392"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Pony"/>
                        </a:rPr>
                        <a:t>10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Pony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839043"/>
                  </a:ext>
                </a:extLst>
              </a:tr>
            </a:tbl>
          </a:graphicData>
        </a:graphic>
      </p:graphicFrame>
      <p:pic>
        <p:nvPicPr>
          <p:cNvPr id="20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287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54436" y="656212"/>
            <a:ext cx="2400793" cy="4951136"/>
            <a:chOff x="1199561" y="665161"/>
            <a:chExt cx="2276690" cy="2106769"/>
          </a:xfrm>
        </p:grpSpPr>
        <p:pic>
          <p:nvPicPr>
            <p:cNvPr id="10" name="图片 10245" descr="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561" y="665161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11020" y="1275458"/>
              <a:ext cx="1740146" cy="24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35 + 4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9216" y="645827"/>
            <a:ext cx="2276690" cy="4975942"/>
            <a:chOff x="4049061" y="667539"/>
            <a:chExt cx="2276690" cy="2106769"/>
          </a:xfrm>
        </p:grpSpPr>
        <p:pic>
          <p:nvPicPr>
            <p:cNvPr id="14" name="图片 10245" descr="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9061" y="667539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317333" y="1292080"/>
              <a:ext cx="1740146" cy="247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52 + 37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25963" y="601147"/>
            <a:ext cx="2338487" cy="5020622"/>
            <a:chOff x="1137764" y="2771930"/>
            <a:chExt cx="2338487" cy="2163954"/>
          </a:xfrm>
        </p:grpSpPr>
        <p:pic>
          <p:nvPicPr>
            <p:cNvPr id="12" name="图片 10245" descr="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764" y="2771930"/>
              <a:ext cx="2338487" cy="216395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436934" y="3401001"/>
              <a:ext cx="1740146" cy="25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68 - 6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738" y="543200"/>
            <a:ext cx="2276690" cy="5078569"/>
            <a:chOff x="4120906" y="2763473"/>
            <a:chExt cx="2276690" cy="2106769"/>
          </a:xfrm>
        </p:grpSpPr>
        <p:pic>
          <p:nvPicPr>
            <p:cNvPr id="15" name="图片 10245" descr="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0906" y="2763473"/>
              <a:ext cx="2276690" cy="2106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389178" y="3396017"/>
              <a:ext cx="1740146" cy="2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79 - 55</a:t>
              </a:r>
              <a:endPara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5372" y="2549009"/>
            <a:ext cx="2158993" cy="3046988"/>
            <a:chOff x="422171" y="2570288"/>
            <a:chExt cx="2158993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35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22811" y="4014150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55229" y="2503264"/>
            <a:ext cx="2158993" cy="3046988"/>
            <a:chOff x="422171" y="2570288"/>
            <a:chExt cx="2158993" cy="3046988"/>
          </a:xfrm>
        </p:grpSpPr>
        <p:sp>
          <p:nvSpPr>
            <p:cNvPr id="33" name="TextBox 32"/>
            <p:cNvSpPr txBox="1"/>
            <p:nvPr/>
          </p:nvSpPr>
          <p:spPr>
            <a:xfrm>
              <a:off x="422171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52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87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22811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50740" y="2542766"/>
            <a:ext cx="2158993" cy="3046988"/>
            <a:chOff x="199653" y="2570288"/>
            <a:chExt cx="2158993" cy="3046988"/>
          </a:xfrm>
        </p:grpSpPr>
        <p:sp>
          <p:nvSpPr>
            <p:cNvPr id="38" name="TextBox 37"/>
            <p:cNvSpPr txBox="1"/>
            <p:nvPr/>
          </p:nvSpPr>
          <p:spPr>
            <a:xfrm>
              <a:off x="199653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68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6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62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944894" y="2472457"/>
            <a:ext cx="2158993" cy="3046988"/>
            <a:chOff x="190902" y="2570288"/>
            <a:chExt cx="2158993" cy="3046988"/>
          </a:xfrm>
        </p:grpSpPr>
        <p:sp>
          <p:nvSpPr>
            <p:cNvPr id="42" name="TextBox 41"/>
            <p:cNvSpPr txBox="1"/>
            <p:nvPr/>
          </p:nvSpPr>
          <p:spPr>
            <a:xfrm>
              <a:off x="190902" y="2570288"/>
              <a:ext cx="215899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79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55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24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70399" y="2984705"/>
              <a:ext cx="350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584787" y="4031403"/>
              <a:ext cx="6698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六边形 11">
            <a:extLst>
              <a:ext uri="{FF2B5EF4-FFF2-40B4-BE49-F238E27FC236}">
                <a16:creationId xmlns:a16="http://schemas.microsoft.com/office/drawing/2014/main" xmlns="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64" y="416481"/>
            <a:ext cx="3211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tính rồi tính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0211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Hai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65" t="65948" r="54857" b="21839"/>
          <a:stretch/>
        </p:blipFill>
        <p:spPr bwMode="auto">
          <a:xfrm>
            <a:off x="2348716" y="1964349"/>
            <a:ext cx="1544011" cy="9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68" t="65506" r="35417" b="21994"/>
          <a:stretch/>
        </p:blipFill>
        <p:spPr bwMode="auto">
          <a:xfrm>
            <a:off x="2344077" y="3004956"/>
            <a:ext cx="1519622" cy="9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51" t="65948" r="74229" b="22127"/>
          <a:stretch/>
        </p:blipFill>
        <p:spPr bwMode="auto">
          <a:xfrm>
            <a:off x="8019262" y="2184555"/>
            <a:ext cx="1683385" cy="98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613" t="27488" r="35109" b="60299"/>
          <a:stretch/>
        </p:blipFill>
        <p:spPr bwMode="auto">
          <a:xfrm>
            <a:off x="7116116" y="3112412"/>
            <a:ext cx="1594801" cy="9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08" t="27299" r="55047" b="59972"/>
          <a:stretch/>
        </p:blipFill>
        <p:spPr bwMode="auto">
          <a:xfrm>
            <a:off x="4389988" y="1051174"/>
            <a:ext cx="1534814" cy="9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8" t="27670" r="74665" b="60692"/>
          <a:stretch/>
        </p:blipFill>
        <p:spPr bwMode="auto">
          <a:xfrm>
            <a:off x="6276092" y="1103581"/>
            <a:ext cx="1637424" cy="96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92" y="2165642"/>
            <a:ext cx="3193066" cy="1889616"/>
          </a:xfrm>
        </p:spPr>
      </p:pic>
      <p:sp>
        <p:nvSpPr>
          <p:cNvPr id="27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4207977" y="1722527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2089493" y="36765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60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2074979" y="2628581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7658932" y="172302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9299046" y="2917376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xmlns="" id="{B7B8CFEC-3777-4BD6-AC7D-503A510A0B8F}"/>
              </a:ext>
            </a:extLst>
          </p:cNvPr>
          <p:cNvSpPr/>
          <p:nvPr/>
        </p:nvSpPr>
        <p:spPr>
          <a:xfrm>
            <a:off x="8351788" y="3864763"/>
            <a:ext cx="509167" cy="3763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30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759999" y="882577"/>
            <a:ext cx="2942648" cy="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1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591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433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12139E-6 L -0.17149 0.288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144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1068 0.5754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2876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647E-6 L -0.03685 0.349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745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08092E-6 L 0.13919 0.423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211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4509E-6 L -0.05963 0.5417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2707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4104E-6 L 0.275 0.4846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423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4104E-6 L -0.03099 0.3831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191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06358E-6 L 0.18685 0.258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1292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33526E-6 L -0.02031 0.4233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115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55" t="29825" r="21455" b="46052"/>
          <a:stretch/>
        </p:blipFill>
        <p:spPr bwMode="auto">
          <a:xfrm>
            <a:off x="2206969" y="1241814"/>
            <a:ext cx="7515255" cy="17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293006" y="4383342"/>
            <a:ext cx="1100309" cy="774472"/>
            <a:chOff x="3293006" y="4383342"/>
            <a:chExt cx="1100309" cy="774472"/>
          </a:xfrm>
        </p:grpSpPr>
        <p:cxnSp>
          <p:nvCxnSpPr>
            <p:cNvPr id="11" name="Straight Arrow Connector 10"/>
            <p:cNvCxnSpPr>
              <a:endCxn id="2" idx="1"/>
            </p:cNvCxnSpPr>
            <p:nvPr/>
          </p:nvCxnSpPr>
          <p:spPr>
            <a:xfrm flipV="1">
              <a:off x="3388657" y="4519248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680430">
              <a:off x="3293006" y="4383342"/>
              <a:ext cx="868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+ 30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8332" y="4660616"/>
            <a:ext cx="1020325" cy="994392"/>
            <a:chOff x="2368332" y="4660616"/>
            <a:chExt cx="1020325" cy="994392"/>
          </a:xfrm>
        </p:grpSpPr>
        <p:sp>
          <p:nvSpPr>
            <p:cNvPr id="5" name="Oval 4"/>
            <p:cNvSpPr/>
            <p:nvPr/>
          </p:nvSpPr>
          <p:spPr>
            <a:xfrm>
              <a:off x="2368332" y="4660616"/>
              <a:ext cx="1020325" cy="9943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1794" y="4926981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3315" y="4062220"/>
            <a:ext cx="927847" cy="914055"/>
            <a:chOff x="4393315" y="4062220"/>
            <a:chExt cx="927847" cy="914055"/>
          </a:xfrm>
        </p:grpSpPr>
        <p:sp>
          <p:nvSpPr>
            <p:cNvPr id="2" name="Rounded Rectangle 1"/>
            <p:cNvSpPr/>
            <p:nvPr/>
          </p:nvSpPr>
          <p:spPr>
            <a:xfrm>
              <a:off x="4393315" y="4062220"/>
              <a:ext cx="927847" cy="91405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4821" y="4258525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80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643672" y="4519248"/>
            <a:ext cx="927847" cy="914055"/>
            <a:chOff x="6643672" y="4519248"/>
            <a:chExt cx="927847" cy="914055"/>
          </a:xfrm>
        </p:grpSpPr>
        <p:sp>
          <p:nvSpPr>
            <p:cNvPr id="9" name="Rounded Rectangle 8"/>
            <p:cNvSpPr/>
            <p:nvPr/>
          </p:nvSpPr>
          <p:spPr>
            <a:xfrm>
              <a:off x="6643672" y="4519248"/>
              <a:ext cx="927847" cy="914055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E2D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788" y="4766730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5" name="Group 3074"/>
          <p:cNvGrpSpPr/>
          <p:nvPr/>
        </p:nvGrpSpPr>
        <p:grpSpPr>
          <a:xfrm>
            <a:off x="8686801" y="3867368"/>
            <a:ext cx="1035423" cy="887506"/>
            <a:chOff x="8364072" y="3874480"/>
            <a:chExt cx="1035423" cy="887506"/>
          </a:xfrm>
        </p:grpSpPr>
        <p:sp>
          <p:nvSpPr>
            <p:cNvPr id="3" name="Isosceles Triangle 2"/>
            <p:cNvSpPr/>
            <p:nvPr/>
          </p:nvSpPr>
          <p:spPr>
            <a:xfrm>
              <a:off x="8364072" y="3874480"/>
              <a:ext cx="1035423" cy="887506"/>
            </a:xfrm>
            <a:prstGeom prst="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29366" y="4251374"/>
              <a:ext cx="704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2" name="Group 3071"/>
          <p:cNvGrpSpPr/>
          <p:nvPr/>
        </p:nvGrpSpPr>
        <p:grpSpPr>
          <a:xfrm>
            <a:off x="5321162" y="4324814"/>
            <a:ext cx="1322510" cy="651462"/>
            <a:chOff x="5321162" y="4324814"/>
            <a:chExt cx="1322510" cy="651462"/>
          </a:xfrm>
        </p:grpSpPr>
        <p:cxnSp>
          <p:nvCxnSpPr>
            <p:cNvPr id="18" name="Straight Arrow Connector 17"/>
            <p:cNvCxnSpPr>
              <a:endCxn id="9" idx="1"/>
            </p:cNvCxnSpPr>
            <p:nvPr/>
          </p:nvCxnSpPr>
          <p:spPr>
            <a:xfrm>
              <a:off x="5321162" y="4533472"/>
              <a:ext cx="1322510" cy="442804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228150">
              <a:off x="5513213" y="4324814"/>
              <a:ext cx="10839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- 40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7487860" y="4244262"/>
            <a:ext cx="1500865" cy="795631"/>
            <a:chOff x="7487860" y="4258525"/>
            <a:chExt cx="1088317" cy="781368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571519" y="4401327"/>
              <a:ext cx="1004658" cy="63856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9781010">
              <a:off x="7487860" y="4258525"/>
              <a:ext cx="1050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+ 15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  <p:pic>
        <p:nvPicPr>
          <p:cNvPr id="33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58400" y="2030135"/>
            <a:ext cx="2084500" cy="4925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7991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42454" y="391067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336700"/>
            <a:ext cx="11382624" cy="16004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thuyền có 12 hành khách, đến bến có 3 hành khách lên thuyền. Hỏi trên thuyền lúc đó có tất cả bao nhiêu hành khách?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59677" y="849237"/>
            <a:ext cx="26588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9325581" y="849237"/>
            <a:ext cx="2438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649040" y="1352058"/>
            <a:ext cx="3544253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570311" y="1320569"/>
            <a:ext cx="7078729" cy="3463972"/>
            <a:chOff x="496794" y="1320569"/>
            <a:chExt cx="6537855" cy="346397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1214679" y="20547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Tóm tắt: 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920885" y="1320569"/>
              <a:ext cx="180585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978062" y="1326906"/>
              <a:ext cx="522195" cy="61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920884" y="1840520"/>
              <a:ext cx="2178997" cy="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50933" y="253792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    : 12 hành khách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3469763" y="4168992"/>
              <a:ext cx="225712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Bài giải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496794" y="3052603"/>
              <a:ext cx="5376453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Thêm : 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3 hành khách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E1A7785C-287C-45F5-99E8-08237005BCA5}"/>
                </a:ext>
              </a:extLst>
            </p:cNvPr>
            <p:cNvSpPr txBox="1"/>
            <p:nvPr/>
          </p:nvSpPr>
          <p:spPr>
            <a:xfrm>
              <a:off x="583059" y="3551225"/>
              <a:ext cx="6451590" cy="61554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Hỏi    : </a:t>
              </a:r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có 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tất cả .... </a:t>
              </a:r>
              <a:r>
                <a:rPr lang="en-US" sz="3200" b="1" dirty="0" smtClean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hành khách</a:t>
              </a:r>
              <a:r>
                <a:rPr lang="en-US" sz="3200" b="1" dirty="0">
                  <a:solidFill>
                    <a:srgbClr val="006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98" t="37718" r="20248" b="18860"/>
          <a:stretch/>
        </p:blipFill>
        <p:spPr bwMode="auto">
          <a:xfrm>
            <a:off x="8406062" y="1532596"/>
            <a:ext cx="3577391" cy="3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93373" y="4713101"/>
            <a:ext cx="947942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Trên </a:t>
            </a:r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thuyền lúc đó có tất cả số hành khách là: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12 + 3 = 15 ( hành khách) </a:t>
            </a:r>
          </a:p>
          <a:p>
            <a:r>
              <a:rPr lang="en-US" sz="32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 Đáp số: 15 hành khách</a:t>
            </a:r>
          </a:p>
          <a:p>
            <a:endParaRPr lang="en-US" sz="3200" b="1" dirty="0" smtClean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003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431</Words>
  <Application>Microsoft Office PowerPoint</Application>
  <PresentationFormat>Custom</PresentationFormat>
  <Paragraphs>84</Paragraphs>
  <Slides>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ĐẠT: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77</cp:revision>
  <dcterms:created xsi:type="dcterms:W3CDTF">2021-05-23T15:59:21Z</dcterms:created>
  <dcterms:modified xsi:type="dcterms:W3CDTF">2022-09-18T02:51:34Z</dcterms:modified>
</cp:coreProperties>
</file>