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39"/>
  </p:notesMasterIdLst>
  <p:sldIdLst>
    <p:sldId id="421" r:id="rId3"/>
    <p:sldId id="422" r:id="rId4"/>
    <p:sldId id="362" r:id="rId5"/>
    <p:sldId id="367" r:id="rId6"/>
    <p:sldId id="381" r:id="rId7"/>
    <p:sldId id="387" r:id="rId8"/>
    <p:sldId id="393" r:id="rId9"/>
    <p:sldId id="394" r:id="rId10"/>
    <p:sldId id="395" r:id="rId11"/>
    <p:sldId id="351" r:id="rId12"/>
    <p:sldId id="410" r:id="rId13"/>
    <p:sldId id="411" r:id="rId14"/>
    <p:sldId id="412" r:id="rId15"/>
    <p:sldId id="413" r:id="rId16"/>
    <p:sldId id="396" r:id="rId17"/>
    <p:sldId id="414" r:id="rId18"/>
    <p:sldId id="397" r:id="rId19"/>
    <p:sldId id="415" r:id="rId20"/>
    <p:sldId id="418" r:id="rId21"/>
    <p:sldId id="416" r:id="rId22"/>
    <p:sldId id="419" r:id="rId23"/>
    <p:sldId id="355" r:id="rId24"/>
    <p:sldId id="383" r:id="rId25"/>
    <p:sldId id="423" r:id="rId26"/>
    <p:sldId id="402" r:id="rId27"/>
    <p:sldId id="424" r:id="rId28"/>
    <p:sldId id="403" r:id="rId29"/>
    <p:sldId id="405" r:id="rId30"/>
    <p:sldId id="406" r:id="rId31"/>
    <p:sldId id="407" r:id="rId32"/>
    <p:sldId id="409" r:id="rId33"/>
    <p:sldId id="398" r:id="rId34"/>
    <p:sldId id="376" r:id="rId35"/>
    <p:sldId id="377" r:id="rId36"/>
    <p:sldId id="375" r:id="rId37"/>
    <p:sldId id="378" r:id="rId38"/>
  </p:sldIdLst>
  <p:sldSz cx="9144000" cy="6858000" type="screen4x3"/>
  <p:notesSz cx="6858000" cy="9144000"/>
  <p:embeddedFontLst>
    <p:embeddedFont>
      <p:font typeface="VNI-Avo" pitchFamily="2" charset="0"/>
      <p:regular r:id="rId40"/>
      <p:bold r:id="rId41"/>
      <p:italic r:id="rId42"/>
      <p:boldItalic r:id="rId43"/>
    </p:embeddedFont>
    <p:embeddedFont>
      <p:font typeface="HP001 Tap Do" pitchFamily="34" charset="-93"/>
      <p:regular r:id="rId44"/>
    </p:embeddedFont>
    <p:embeddedFont>
      <p:font typeface="Comic Sans MS" pitchFamily="66" charset="0"/>
      <p:regular r:id="rId45"/>
      <p:bold r:id="rId46"/>
      <p:italic r:id="rId47"/>
      <p:boldItalic r:id="rId48"/>
    </p:embeddedFont>
    <p:embeddedFont>
      <p:font typeface="HP-087" pitchFamily="34" charset="0"/>
      <p:bold r:id="rId49"/>
    </p:embeddedFont>
    <p:embeddedFont>
      <p:font typeface=".VnCooper" pitchFamily="34" charset="0"/>
      <p:regular r:id="rId50"/>
    </p:embeddedFont>
    <p:embeddedFont>
      <p:font typeface="HP001" pitchFamily="34" charset="-93"/>
      <p:regular r:id="rId51"/>
      <p:bold r:id="rId52"/>
    </p:embeddedFont>
    <p:embeddedFont>
      <p:font typeface="Calibri" pitchFamily="34" charset="0"/>
      <p:regular r:id="rId53"/>
      <p:bold r:id="rId54"/>
      <p:italic r:id="rId55"/>
      <p:boldItalic r:id="rId56"/>
    </p:embeddedFont>
    <p:embeddedFont>
      <p:font typeface=".VnUniverse" pitchFamily="34" charset="0"/>
      <p:regular r:id="rId57"/>
    </p:embeddedFont>
    <p:embeddedFont>
      <p:font typeface="HP001 4H Normal" pitchFamily="34" charset="-93"/>
      <p:regular r:id="rId58"/>
    </p:embeddedFont>
    <p:embeddedFont>
      <p:font typeface="Arial Rounded MT Bold" charset="0"/>
      <p:regular r:id="rId59"/>
    </p:embeddedFont>
    <p:embeddedFont>
      <p:font typeface=".VnAvant" pitchFamily="34" charset="0"/>
      <p:regular r:id="rId60"/>
      <p:bold r:id="rId61"/>
      <p:italic r:id="rId62"/>
      <p:boldItalic r:id="rId63"/>
    </p:embeddedFont>
  </p:embeddedFontLst>
  <p:custDataLst>
    <p:tags r:id="rId6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009900"/>
    <a:srgbClr val="CCECFF"/>
    <a:srgbClr val="000099"/>
    <a:srgbClr val="FF9933"/>
    <a:srgbClr val="FFCC00"/>
    <a:srgbClr val="993366"/>
    <a:srgbClr val="008000"/>
    <a:srgbClr val="00CC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 varScale="1">
        <p:scale>
          <a:sx n="65" d="100"/>
          <a:sy n="65" d="100"/>
        </p:scale>
        <p:origin x="-154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63" Type="http://schemas.openxmlformats.org/officeDocument/2006/relationships/font" Target="fonts/font24.fntdata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61" Type="http://schemas.openxmlformats.org/officeDocument/2006/relationships/font" Target="fonts/font2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font" Target="fonts/font21.fntdata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font" Target="fonts/font1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7.fntdata"/><Relationship Id="rId59" Type="http://schemas.openxmlformats.org/officeDocument/2006/relationships/font" Target="fonts/font20.fntdata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font" Target="fonts/font2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25/08/2020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289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1.mp3"/><Relationship Id="rId7" Type="http://schemas.openxmlformats.org/officeDocument/2006/relationships/image" Target="../media/image9.gif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8.jpeg"/><Relationship Id="rId5" Type="http://schemas.openxmlformats.org/officeDocument/2006/relationships/hyperlink" Target="http://www.graphicsfactory.com/Clip_Art/Holidays/Christmas/snowman001_c_143923.html" TargetMode="Externa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6.xml"/><Relationship Id="rId5" Type="http://schemas.openxmlformats.org/officeDocument/2006/relationships/slide" Target="slide35.xml"/><Relationship Id="rId4" Type="http://schemas.openxmlformats.org/officeDocument/2006/relationships/slide" Target="slide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ươi Phong Cách Trung Quốc Tối Giản Kiểu Dáng đẹp Bảng Triển Lãm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2455" y="76200"/>
            <a:ext cx="659988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Kết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nối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tri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thức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với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cuộc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sống</a:t>
            </a:r>
            <a:endParaRPr lang="en-US" sz="3500" b="1" dirty="0" smtClean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371600" y="955964"/>
            <a:ext cx="944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002060"/>
                </a:solidFill>
                <a:latin typeface=".VnAvant" pitchFamily="34" charset="0"/>
              </a:rPr>
              <a:t>TIẾNG VIỆT</a:t>
            </a:r>
            <a:r>
              <a:rPr lang="vi-VN" sz="6000" b="1" smtClean="0">
                <a:solidFill>
                  <a:srgbClr val="002060"/>
                </a:solidFill>
                <a:latin typeface=".VnAvant" pitchFamily="34" charset="0"/>
              </a:rPr>
              <a:t> </a:t>
            </a:r>
          </a:p>
          <a:p>
            <a:pPr algn="ctr"/>
            <a:r>
              <a:rPr lang="vi-VN" sz="6000" b="1" smtClean="0">
                <a:solidFill>
                  <a:srgbClr val="002060"/>
                </a:solidFill>
                <a:latin typeface=".VnAvant" pitchFamily="34" charset="0"/>
              </a:rPr>
              <a:t>1</a:t>
            </a:r>
            <a:endParaRPr lang="en-US" sz="6000" b="1" dirty="0" smtClean="0">
              <a:solidFill>
                <a:srgbClr val="00206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053052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Happy Snowman Face Smiling 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30" y="5927752"/>
            <a:ext cx="654844" cy="81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artoons-desi-glitters-10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897" y="5581694"/>
            <a:ext cx="1112103" cy="111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M×nh </a:t>
            </a:r>
            <a:r>
              <a:rPr lang="vi-VN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cïng 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vi-VN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ch¬i </a:t>
            </a:r>
            <a:r>
              <a:rPr lang="vi-VN" sz="5400" b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trß</a:t>
            </a:r>
            <a:r>
              <a:rPr lang="vi-VN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 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3" name="dan vu con vit 28.9.2017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40752" y="5581694"/>
            <a:ext cx="311422" cy="311422"/>
          </a:xfrm>
          <a:prstGeom prst="rect">
            <a:avLst/>
          </a:prstGeom>
          <a:solidFill>
            <a:srgbClr val="990099"/>
          </a:solidFill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2" y="1822477"/>
            <a:ext cx="7305675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42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695699" y="4107359"/>
            <a:ext cx="1752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33CC"/>
                </a:solidFill>
                <a:latin typeface="VNI-Avo" pitchFamily="2" charset="0"/>
              </a:rPr>
              <a:t>roå</a:t>
            </a:r>
            <a:r>
              <a:rPr lang="en-US" sz="44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VNI-Avo" pitchFamily="2" charset="0"/>
              </a:rPr>
              <a:t>raù</a:t>
            </a:r>
            <a:endParaRPr lang="en-US" sz="44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0D18C77-ACE1-4B61-97A5-7231DE143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692" y="1052763"/>
            <a:ext cx="4017308" cy="2985837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 bwMode="auto">
          <a:xfrm rot="1232801">
            <a:off x="2057400" y="2057400"/>
            <a:ext cx="867141" cy="36333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9737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 animBg="1"/>
      <p:bldP spid="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FA2CE26-4790-4B06-81A0-8FB0548E9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914400"/>
            <a:ext cx="4425650" cy="287667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686707" y="3733800"/>
            <a:ext cx="16866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33CC"/>
                </a:solidFill>
                <a:latin typeface="VNI-Avo" pitchFamily="2" charset="0"/>
              </a:rPr>
              <a:t>caù roâ</a:t>
            </a:r>
          </a:p>
        </p:txBody>
      </p:sp>
      <p:sp>
        <p:nvSpPr>
          <p:cNvPr id="2" name="Right Arrow 1"/>
          <p:cNvSpPr/>
          <p:nvPr/>
        </p:nvSpPr>
        <p:spPr bwMode="auto">
          <a:xfrm rot="1232801">
            <a:off x="2057400" y="2057400"/>
            <a:ext cx="867141" cy="36333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9737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 animBg="1"/>
      <p:bldP spid="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114800" y="48006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33CC"/>
                </a:solidFill>
                <a:latin typeface="VNI-Avo" pitchFamily="2" charset="0"/>
              </a:rPr>
              <a:t>su</a:t>
            </a:r>
            <a:r>
              <a:rPr lang="en-US" sz="36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33CC"/>
                </a:solidFill>
                <a:latin typeface="VNI-Avo" pitchFamily="2" charset="0"/>
              </a:rPr>
              <a:t>su</a:t>
            </a:r>
            <a:endParaRPr lang="en-US" sz="36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CD91EFD-4934-45CB-9E08-8DAE18FF8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7541" y="560439"/>
            <a:ext cx="3919330" cy="3963868"/>
          </a:xfrm>
          <a:prstGeom prst="rect">
            <a:avLst/>
          </a:prstGeom>
        </p:spPr>
      </p:pic>
      <p:sp>
        <p:nvSpPr>
          <p:cNvPr id="20" name="Right Arrow 19"/>
          <p:cNvSpPr/>
          <p:nvPr/>
        </p:nvSpPr>
        <p:spPr bwMode="auto">
          <a:xfrm rot="1232801">
            <a:off x="2982880" y="1588413"/>
            <a:ext cx="867141" cy="36333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9737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 animBg="1"/>
      <p:bldP spid="2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542711" y="3906955"/>
            <a:ext cx="20585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33CC"/>
                </a:solidFill>
                <a:latin typeface="VNI-Avo" pitchFamily="2" charset="0"/>
              </a:rPr>
              <a:t>chöõ soá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3B1E7EF-F6FF-4070-A71E-421463358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1" y="445167"/>
            <a:ext cx="4127496" cy="348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73742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89781" y="4004509"/>
            <a:ext cx="1266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roå raù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5356220" y="4004508"/>
            <a:ext cx="12907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su su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89550" y="4004508"/>
            <a:ext cx="1720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chöõ soá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88838" y="4004509"/>
            <a:ext cx="1417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caù roâ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16B980E-2F2E-45B7-84EB-3AC99F781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71" y="2277231"/>
            <a:ext cx="1998314" cy="16637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109DF83-84B1-4E70-8A22-4C227702B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052" y="2247996"/>
            <a:ext cx="2148948" cy="13991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1373C57-C93B-4192-8139-30456488E8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2039173"/>
            <a:ext cx="1792379" cy="18167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44957E6-B383-4448-96EB-9617A0A572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1534" y="2147227"/>
            <a:ext cx="1896377" cy="160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2201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1820483" y="566916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r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04800" y="1752600"/>
            <a:ext cx="3250275" cy="20089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562600" y="1752600"/>
            <a:ext cx="3250275" cy="2008910"/>
            <a:chOff x="304800" y="1752600"/>
            <a:chExt cx="3250275" cy="200891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470715" y="2834045"/>
            <a:ext cx="3834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r</a:t>
            </a:r>
          </a:p>
        </p:txBody>
      </p:sp>
      <p:sp>
        <p:nvSpPr>
          <p:cNvPr id="15" name="TextBox 14"/>
          <p:cNvSpPr txBox="1"/>
          <p:nvPr/>
        </p:nvSpPr>
        <p:spPr>
          <a:xfrm flipH="1">
            <a:off x="1711033" y="2838005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0062" y="1796042"/>
            <a:ext cx="3834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r</a:t>
            </a:r>
          </a:p>
        </p:txBody>
      </p:sp>
      <p:sp>
        <p:nvSpPr>
          <p:cNvPr id="18" name="TextBox 17"/>
          <p:cNvSpPr txBox="1"/>
          <p:nvPr/>
        </p:nvSpPr>
        <p:spPr>
          <a:xfrm flipH="1">
            <a:off x="2391032" y="1836001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21127" y="2837896"/>
            <a:ext cx="4635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s</a:t>
            </a:r>
          </a:p>
        </p:txBody>
      </p:sp>
      <p:sp>
        <p:nvSpPr>
          <p:cNvPr id="21" name="TextBox 20"/>
          <p:cNvSpPr txBox="1"/>
          <p:nvPr/>
        </p:nvSpPr>
        <p:spPr>
          <a:xfrm flipH="1">
            <a:off x="7162800" y="2858680"/>
            <a:ext cx="748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eû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133149" y="1829213"/>
            <a:ext cx="4635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s</a:t>
            </a:r>
          </a:p>
        </p:txBody>
      </p:sp>
      <p:sp>
        <p:nvSpPr>
          <p:cNvPr id="30" name="TextBox 29"/>
          <p:cNvSpPr txBox="1"/>
          <p:nvPr/>
        </p:nvSpPr>
        <p:spPr>
          <a:xfrm flipH="1">
            <a:off x="7733349" y="1836001"/>
            <a:ext cx="431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e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31" name="TextBox 30"/>
          <p:cNvSpPr txBox="1"/>
          <p:nvPr/>
        </p:nvSpPr>
        <p:spPr>
          <a:xfrm flipH="1">
            <a:off x="6851923" y="560772"/>
            <a:ext cx="1614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04801" y="5181600"/>
            <a:ext cx="1266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roå raù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228955" y="5181600"/>
            <a:ext cx="12907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su su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286355" y="5181600"/>
            <a:ext cx="1720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chöõ soá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761901" y="5181600"/>
            <a:ext cx="1417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caù roâ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13F2BE6A-8909-499A-ACE9-3613D3038E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8264871"/>
              </p:ext>
            </p:extLst>
          </p:nvPr>
        </p:nvGraphicFramePr>
        <p:xfrm>
          <a:off x="304800" y="4093157"/>
          <a:ext cx="8618172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xmlns="" val="282733301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xmlns="" val="386337369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1221144591"/>
                    </a:ext>
                  </a:extLst>
                </a:gridCol>
                <a:gridCol w="426668">
                  <a:extLst>
                    <a:ext uri="{9D8B030D-6E8A-4147-A177-3AD203B41FA5}">
                      <a16:colId xmlns:a16="http://schemas.microsoft.com/office/drawing/2014/main" xmlns="" val="1334307658"/>
                    </a:ext>
                  </a:extLst>
                </a:gridCol>
                <a:gridCol w="1249732">
                  <a:extLst>
                    <a:ext uri="{9D8B030D-6E8A-4147-A177-3AD203B41FA5}">
                      <a16:colId xmlns:a16="http://schemas.microsoft.com/office/drawing/2014/main" xmlns="" val="218995149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114348453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xmlns="" val="2348851816"/>
                    </a:ext>
                  </a:extLst>
                </a:gridCol>
                <a:gridCol w="540972">
                  <a:extLst>
                    <a:ext uri="{9D8B030D-6E8A-4147-A177-3AD203B41FA5}">
                      <a16:colId xmlns:a16="http://schemas.microsoft.com/office/drawing/2014/main" xmlns="" val="3270693137"/>
                    </a:ext>
                  </a:extLst>
                </a:gridCol>
              </a:tblGrid>
              <a:tr h="895223"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raï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reá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 roå</a:t>
                      </a:r>
                    </a:p>
                    <a:p>
                      <a:pPr algn="ctr"/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saûù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 seõ</a:t>
                      </a:r>
                    </a:p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soø</a:t>
                      </a:r>
                    </a:p>
                    <a:p>
                      <a:pPr algn="l"/>
                      <a:endParaRPr lang="en-US" sz="4000">
                        <a:solidFill>
                          <a:srgbClr val="0099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4000">
                        <a:solidFill>
                          <a:srgbClr val="7030A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903905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186806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1"/>
          <a:stretch/>
        </p:blipFill>
        <p:spPr bwMode="auto">
          <a:xfrm>
            <a:off x="1143000" y="272222"/>
            <a:ext cx="6978860" cy="6313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767768" y="2062320"/>
            <a:ext cx="161133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8800" dirty="0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ǟ</a:t>
            </a:r>
            <a:r>
              <a:rPr lang="vi-VN" sz="8800" dirty="0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-</a:t>
            </a:r>
            <a:r>
              <a:rPr lang="en-US" sz="8800" dirty="0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Ȥ</a:t>
            </a:r>
            <a:endParaRPr lang="en-US" sz="1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704925" y="90411"/>
            <a:ext cx="2720670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67099" y="36873"/>
            <a:ext cx="680611" cy="713205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31723" y="61398"/>
            <a:ext cx="3467074" cy="1281290"/>
            <a:chOff x="-545548" y="-236493"/>
            <a:chExt cx="1805014" cy="1281290"/>
          </a:xfrm>
        </p:grpSpPr>
        <p:sp>
          <p:nvSpPr>
            <p:cNvPr id="18" name="TextBox 17"/>
            <p:cNvSpPr txBox="1"/>
            <p:nvPr/>
          </p:nvSpPr>
          <p:spPr>
            <a:xfrm>
              <a:off x="-545548" y="-236493"/>
              <a:ext cx="287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>
                  <a:latin typeface="Calibri" pitchFamily="34" charset="0"/>
                  <a:cs typeface="Calibri" pitchFamily="34" charset="0"/>
                </a:rPr>
                <a:t>3</a:t>
              </a:r>
              <a:endParaRPr lang="en-US" sz="4000" b="1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95258" y="-155532"/>
              <a:ext cx="14547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>
                  <a:solidFill>
                    <a:schemeClr val="bg1"/>
                  </a:solidFill>
                  <a:latin typeface=".VnAvant" pitchFamily="34" charset="0"/>
                </a:rPr>
                <a:t>ViÕt b¶ng </a:t>
              </a:r>
              <a:endParaRPr lang="en-US" sz="3600" b="1">
                <a:solidFill>
                  <a:schemeClr val="bg1"/>
                </a:solidFill>
                <a:latin typeface=".VnAvant" pitchFamily="34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6019800" y="4191000"/>
            <a:ext cx="161133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8800" dirty="0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ǟ</a:t>
            </a:r>
            <a:r>
              <a:rPr lang="vi-VN" sz="8800" dirty="0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-</a:t>
            </a:r>
            <a:r>
              <a:rPr lang="en-US" sz="8800" dirty="0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Ȥ</a:t>
            </a:r>
            <a:endParaRPr lang="en-US" sz="1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0" y="3962400"/>
            <a:ext cx="161133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8800" dirty="0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ǟ</a:t>
            </a:r>
            <a:r>
              <a:rPr lang="vi-VN" sz="8800" dirty="0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-</a:t>
            </a:r>
            <a:r>
              <a:rPr lang="en-US" sz="8800" dirty="0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Ȥ</a:t>
            </a:r>
            <a:endParaRPr lang="en-US" sz="1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54531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65910"/>
            <a:ext cx="3981450" cy="37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285688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" name="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2200" y="1219200"/>
            <a:ext cx="398272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22748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2"/>
            <a:ext cx="9143999" cy="1514168"/>
          </a:xfrm>
          <a:solidFill>
            <a:srgbClr val="3FB822"/>
          </a:solidFill>
        </p:spPr>
        <p:txBody>
          <a:bodyPr/>
          <a:lstStyle/>
          <a:p>
            <a:r>
              <a:rPr lang="en-US" b="1" smtClean="0">
                <a:solidFill>
                  <a:schemeClr val="bg1"/>
                </a:solidFill>
                <a:latin typeface=".VnAvant" pitchFamily="34" charset="0"/>
              </a:rPr>
              <a:t>  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 err="1" smtClean="0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dirty="0" smtClean="0">
                <a:solidFill>
                  <a:srgbClr val="FF0000"/>
                </a:solidFill>
                <a:latin typeface="HP-087" pitchFamily="34" charset="0"/>
              </a:rPr>
              <a:t> 1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0333" y="774288"/>
            <a:ext cx="105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>
                <a:solidFill>
                  <a:srgbClr val="006600"/>
                </a:solidFill>
                <a:latin typeface=".VnCooper" pitchFamily="34" charset="0"/>
              </a:rPr>
              <a:t>21</a:t>
            </a:r>
            <a:endParaRPr lang="vi-VN" sz="5400" dirty="0">
              <a:solidFill>
                <a:srgbClr val="00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9340" y="357360"/>
            <a:ext cx="54425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mtClean="0">
                <a:solidFill>
                  <a:schemeClr val="bg1"/>
                </a:solidFill>
                <a:latin typeface="VNI-Avo" pitchFamily="2" charset="0"/>
              </a:rPr>
              <a:t>R  r        S  </a:t>
            </a:r>
            <a:r>
              <a:rPr lang="en-US" sz="4800" b="1" smtClean="0">
                <a:solidFill>
                  <a:schemeClr val="bg1"/>
                </a:solidFill>
                <a:latin typeface="VNI-Avo" pitchFamily="2" charset="0"/>
              </a:rPr>
              <a:t>s</a:t>
            </a:r>
            <a:r>
              <a:rPr lang="en-US" sz="6000" b="1" smtClean="0">
                <a:solidFill>
                  <a:schemeClr val="bg1"/>
                </a:solidFill>
                <a:latin typeface="VNI-Avo" pitchFamily="2" charset="0"/>
              </a:rPr>
              <a:t>     </a:t>
            </a:r>
            <a:endParaRPr lang="en-US" sz="6000" b="1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4371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600200"/>
            <a:ext cx="3352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36880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3" name="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90800" y="821607"/>
            <a:ext cx="3352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00129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66052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7434367"/>
      </p:ext>
    </p:extLst>
  </p:cSld>
  <p:clrMapOvr>
    <a:masterClrMapping/>
  </p:clrMapOvr>
  <p:transition advTm="6645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2"/>
            <a:ext cx="9143999" cy="1514168"/>
          </a:xfrm>
          <a:solidFill>
            <a:srgbClr val="3FB822"/>
          </a:solidFill>
        </p:spPr>
        <p:txBody>
          <a:bodyPr/>
          <a:lstStyle/>
          <a:p>
            <a:r>
              <a:rPr lang="en-US" b="1" smtClean="0">
                <a:solidFill>
                  <a:schemeClr val="bg1"/>
                </a:solidFill>
                <a:latin typeface=".VnAvant" pitchFamily="34" charset="0"/>
              </a:rPr>
              <a:t>  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err="1" smtClean="0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smtClean="0">
                <a:solidFill>
                  <a:srgbClr val="FF0000"/>
                </a:solidFill>
                <a:latin typeface="HP-087" pitchFamily="34" charset="0"/>
              </a:rPr>
              <a:t> 2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0333" y="774288"/>
            <a:ext cx="105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>
                <a:solidFill>
                  <a:srgbClr val="006600"/>
                </a:solidFill>
                <a:latin typeface=".VnCooper" pitchFamily="34" charset="0"/>
              </a:rPr>
              <a:t>21</a:t>
            </a:r>
            <a:endParaRPr lang="vi-VN" sz="5400" dirty="0">
              <a:solidFill>
                <a:srgbClr val="00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9340" y="357360"/>
            <a:ext cx="54425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mtClean="0">
                <a:solidFill>
                  <a:schemeClr val="bg1"/>
                </a:solidFill>
                <a:latin typeface="VNI-Avo" pitchFamily="2" charset="0"/>
              </a:rPr>
              <a:t>R  r        S  </a:t>
            </a:r>
            <a:r>
              <a:rPr lang="en-US" sz="4800" b="1" smtClean="0">
                <a:solidFill>
                  <a:schemeClr val="bg1"/>
                </a:solidFill>
                <a:latin typeface="VNI-Avo" pitchFamily="2" charset="0"/>
              </a:rPr>
              <a:t>s</a:t>
            </a:r>
            <a:r>
              <a:rPr lang="en-US" sz="6000" b="1" smtClean="0">
                <a:solidFill>
                  <a:schemeClr val="bg1"/>
                </a:solidFill>
                <a:latin typeface="VNI-Avo" pitchFamily="2" charset="0"/>
              </a:rPr>
              <a:t>     </a:t>
            </a:r>
            <a:endParaRPr lang="en-US" sz="6000" b="1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16034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chemeClr val="bg1"/>
                </a:solidFill>
                <a:latin typeface=".VnAvant" pitchFamily="34" charset="0"/>
              </a:rPr>
              <a:t>T« vµ v</a:t>
            </a:r>
            <a:r>
              <a:rPr lang="en-US" sz="3600" b="1">
                <a:solidFill>
                  <a:schemeClr val="bg1"/>
                </a:solidFill>
                <a:latin typeface=".VnAvant" pitchFamily="34" charset="0"/>
              </a:rPr>
              <a:t>iÕt</a:t>
            </a:r>
          </a:p>
        </p:txBody>
      </p:sp>
    </p:spTree>
    <p:extLst>
      <p:ext uri="{BB962C8B-B14F-4D97-AF65-F5344CB8AC3E}">
        <p14:creationId xmlns:p14="http://schemas.microsoft.com/office/powerpoint/2010/main" val="270531107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23553" b="-106"/>
          <a:stretch/>
        </p:blipFill>
        <p:spPr bwMode="auto">
          <a:xfrm>
            <a:off x="-12700" y="2601686"/>
            <a:ext cx="9144000" cy="359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23553" b="-106"/>
          <a:stretch/>
        </p:blipFill>
        <p:spPr bwMode="auto">
          <a:xfrm>
            <a:off x="-12700" y="838200"/>
            <a:ext cx="9144000" cy="359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647204" y="1648622"/>
            <a:ext cx="78579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smtClean="0">
                <a:latin typeface="HP001 Tap Do" pitchFamily="34" charset="-93"/>
              </a:rPr>
              <a:t>ǟ</a:t>
            </a:r>
            <a:endParaRPr lang="vi-VN" sz="8800" dirty="0">
              <a:latin typeface="HP001 Tap Do" pitchFamily="34" charset="-93"/>
            </a:endParaRP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2381689" y="1742584"/>
            <a:ext cx="74251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smtClean="0">
                <a:latin typeface="HP001" pitchFamily="34" charset="-93"/>
                <a:ea typeface="HP001" pitchFamily="34" charset="-93"/>
              </a:rPr>
              <a:t>ǟ</a:t>
            </a:r>
            <a:endParaRPr lang="vi-VN" sz="88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356695" y="3497820"/>
            <a:ext cx="322716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vi-VN" sz="8800" dirty="0">
                <a:latin typeface="HP001" pitchFamily="34" charset="-93"/>
              </a:rPr>
              <a:t> ǟổ ǟá </a:t>
            </a:r>
            <a:endParaRPr lang="vi-VN" sz="8800" dirty="0">
              <a:latin typeface="HP001" pitchFamily="34" charset="-93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5055309" y="1633874"/>
            <a:ext cx="67197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smtClean="0">
                <a:latin typeface="HP001 Tap Do" pitchFamily="34" charset="-93"/>
              </a:rPr>
              <a:t>s</a:t>
            </a:r>
            <a:endParaRPr lang="vi-VN" sz="8800" dirty="0">
              <a:latin typeface="HP001 Tap Do" pitchFamily="34" charset="-93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710180" y="1746362"/>
            <a:ext cx="72327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smtClean="0">
                <a:latin typeface="HP001" pitchFamily="34" charset="-93"/>
                <a:ea typeface="HP001" pitchFamily="34" charset="-93"/>
              </a:rPr>
              <a:t>Ȥ</a:t>
            </a:r>
            <a:endParaRPr lang="vi-VN" sz="88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3335733" y="3505885"/>
            <a:ext cx="290656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vi-VN" sz="8800" dirty="0">
                <a:latin typeface="HP001" pitchFamily="34" charset="-93"/>
              </a:rPr>
              <a:t> </a:t>
            </a:r>
            <a:r>
              <a:rPr lang="el-GR" sz="8800" dirty="0">
                <a:latin typeface="HP001" pitchFamily="34" charset="-93"/>
              </a:rPr>
              <a:t>  </a:t>
            </a:r>
            <a:r>
              <a:rPr lang="vi-VN" sz="8800" dirty="0">
                <a:latin typeface="HP001" pitchFamily="34" charset="-93"/>
              </a:rPr>
              <a:t>  </a:t>
            </a:r>
            <a:r>
              <a:rPr lang="vi-VN" sz="8800" dirty="0" smtClean="0">
                <a:latin typeface="HP001" pitchFamily="34" charset="-93"/>
              </a:rPr>
              <a:t>củ</a:t>
            </a:r>
            <a:endParaRPr lang="vi-VN" sz="8800" dirty="0">
              <a:latin typeface="HP001" pitchFamily="34" charset="-93"/>
            </a:endParaRP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6249914" y="3506450"/>
            <a:ext cx="243688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vi-VN" sz="8800" dirty="0">
                <a:latin typeface="HP001" pitchFamily="34" charset="-93"/>
              </a:rPr>
              <a:t>ǻ</a:t>
            </a:r>
            <a:r>
              <a:rPr lang="el-GR" sz="8800" dirty="0">
                <a:latin typeface="HP001" pitchFamily="34" charset="-93"/>
              </a:rPr>
              <a:t>Ή</a:t>
            </a:r>
            <a:r>
              <a:rPr lang="vi-VN" sz="8800" dirty="0">
                <a:latin typeface="HP001" pitchFamily="34" charset="-93"/>
              </a:rPr>
              <a:t>Ń</a:t>
            </a:r>
          </a:p>
        </p:txBody>
      </p:sp>
    </p:spTree>
    <p:extLst>
      <p:ext uri="{BB962C8B-B14F-4D97-AF65-F5344CB8AC3E}">
        <p14:creationId xmlns:p14="http://schemas.microsoft.com/office/powerpoint/2010/main" val="407325658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37578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>
                    <a:latin typeface="Calibri" pitchFamily="34" charset="0"/>
                    <a:cs typeface="Calibri" pitchFamily="34" charset="0"/>
                  </a:rPr>
                  <a:t>4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190744" y="5282625"/>
            <a:ext cx="8914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33CC"/>
                </a:solidFill>
                <a:latin typeface="VNI-Avo" pitchFamily="2" charset="0"/>
              </a:rPr>
              <a:t>Chôï coù gaø ri, caù roâ, su su. Chôï caù coù roå raù.</a:t>
            </a: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2514600" y="5867400"/>
            <a:ext cx="38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>
            <a:off x="4381500" y="5867400"/>
            <a:ext cx="38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6B1A938C-9501-4A7C-A818-371ECE3DC9FA}"/>
              </a:ext>
            </a:extLst>
          </p:cNvPr>
          <p:cNvCxnSpPr/>
          <p:nvPr/>
        </p:nvCxnSpPr>
        <p:spPr bwMode="auto">
          <a:xfrm>
            <a:off x="3733800" y="5867400"/>
            <a:ext cx="410777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B1276595-2650-4A76-B023-6ED3B5EE5C1F}"/>
              </a:ext>
            </a:extLst>
          </p:cNvPr>
          <p:cNvCxnSpPr/>
          <p:nvPr/>
        </p:nvCxnSpPr>
        <p:spPr bwMode="auto">
          <a:xfrm>
            <a:off x="4953000" y="5867400"/>
            <a:ext cx="38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A4460D40-BA08-4FC9-8B9D-60D7B01C54E7}"/>
              </a:ext>
            </a:extLst>
          </p:cNvPr>
          <p:cNvCxnSpPr/>
          <p:nvPr/>
        </p:nvCxnSpPr>
        <p:spPr bwMode="auto">
          <a:xfrm>
            <a:off x="7848600" y="5867400"/>
            <a:ext cx="38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C36D6EB4-1F28-42E4-B531-53D2E8E8ACDF}"/>
              </a:ext>
            </a:extLst>
          </p:cNvPr>
          <p:cNvCxnSpPr/>
          <p:nvPr/>
        </p:nvCxnSpPr>
        <p:spPr bwMode="auto">
          <a:xfrm>
            <a:off x="8458200" y="5879969"/>
            <a:ext cx="38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90DB3EC9-4EC1-4EB3-AF26-9FC273D6B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827380"/>
            <a:ext cx="8077200" cy="443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06870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73216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109" y="18288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Khởi </a:t>
            </a:r>
            <a:r>
              <a:rPr lang="en-US" b="1"/>
              <a:t> </a:t>
            </a:r>
            <a:r>
              <a:rPr lang="en-US" b="1">
                <a:solidFill>
                  <a:srgbClr val="0000CC"/>
                </a:solidFill>
              </a:rPr>
              <a:t>động!</a:t>
            </a:r>
            <a:endParaRPr lang="vi-VN" b="1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4539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>
                    <a:latin typeface="Calibri" pitchFamily="34" charset="0"/>
                    <a:cs typeface="Calibri" pitchFamily="34" charset="0"/>
                  </a:rPr>
                  <a:t>5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b="1">
                    <a:solidFill>
                      <a:schemeClr val="bg1"/>
                    </a:solidFill>
                    <a:latin typeface=".VnAvant" pitchFamily="34" charset="0"/>
                  </a:rPr>
                  <a:t>Nãi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3429000" y="739914"/>
            <a:ext cx="6089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33CC"/>
                </a:solidFill>
                <a:latin typeface="VNI-Avo" pitchFamily="2" charset="0"/>
              </a:rPr>
              <a:t>Caûm ôn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615303F-7EC0-499C-B34A-B4A622FE2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1476866"/>
            <a:ext cx="8610600" cy="476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9851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Đọc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vi-VN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s¸ch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19406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352800" y="2562225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Chóc thÇy c«, c¸c con cïng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gia </a:t>
            </a:r>
            <a:r>
              <a:rPr lang="en-US" sz="36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m·i m·i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h¹nh phóc !</a:t>
            </a:r>
          </a:p>
        </p:txBody>
      </p:sp>
    </p:spTree>
    <p:extLst>
      <p:ext uri="{BB962C8B-B14F-4D97-AF65-F5344CB8AC3E}">
        <p14:creationId xmlns:p14="http://schemas.microsoft.com/office/powerpoint/2010/main" val="107474361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>
                <a:solidFill>
                  <a:srgbClr val="00CC00"/>
                </a:solidFill>
              </a:rPr>
              <a:t>Hãy đọc nào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17" y="990599"/>
            <a:ext cx="1572491" cy="115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09800" y="2044005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>
                <a:ln>
                  <a:solidFill>
                    <a:schemeClr val="tx1"/>
                  </a:solidFill>
                </a:ln>
                <a:latin typeface="VNI-Avo" pitchFamily="2" charset="0"/>
              </a:rPr>
              <a:t>nhaø</a:t>
            </a:r>
            <a:r>
              <a:rPr lang="en-US" sz="3200">
                <a:ln>
                  <a:solidFill>
                    <a:schemeClr val="tx1"/>
                  </a:solidFill>
                </a:ln>
                <a:latin typeface=".VnAvant" pitchFamily="34" charset="0"/>
              </a:rPr>
              <a:t>    </a:t>
            </a:r>
            <a:r>
              <a:rPr lang="en-US" sz="3200">
                <a:ln>
                  <a:solidFill>
                    <a:schemeClr val="tx1"/>
                  </a:solidFill>
                </a:ln>
                <a:latin typeface="VNI-Avo" pitchFamily="2" charset="0"/>
              </a:rPr>
              <a:t>ghi    </a:t>
            </a:r>
            <a:r>
              <a:rPr lang="en-US" sz="3200" smtClean="0">
                <a:ln>
                  <a:solidFill>
                    <a:schemeClr val="tx1"/>
                  </a:solidFill>
                </a:ln>
                <a:latin typeface="VNI-Avo" pitchFamily="2" charset="0"/>
              </a:rPr>
              <a:t>nghĩ</a:t>
            </a:r>
            <a:endParaRPr lang="en-US" sz="3200">
              <a:ln>
                <a:solidFill>
                  <a:schemeClr val="tx1"/>
                </a:solidFill>
              </a:ln>
              <a:latin typeface=".VnAvant" pitchFamily="34" charset="0"/>
            </a:endParaRPr>
          </a:p>
          <a:p>
            <a:pPr algn="ctr"/>
            <a:endParaRPr lang="vi-VN">
              <a:ln>
                <a:solidFill>
                  <a:schemeClr val="tx1"/>
                </a:solidFill>
              </a:ln>
              <a:latin typeface=".VnAvant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25436" y="3244334"/>
            <a:ext cx="41921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Nhaø baø ôû ngaõ tö.</a:t>
            </a:r>
            <a:endParaRPr lang="en-US" sz="3600" b="1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5377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82" y="736437"/>
            <a:ext cx="1572491" cy="115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>
                <a:solidFill>
                  <a:srgbClr val="00CC00"/>
                </a:solidFill>
              </a:rPr>
              <a:t>Hãy đọc nào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38746" y="1905842"/>
            <a:ext cx="1918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33CC"/>
                </a:solidFill>
                <a:latin typeface="VNI-Avo" pitchFamily="2" charset="0"/>
              </a:rPr>
              <a:t>nuï caø</a:t>
            </a:r>
            <a:endParaRPr lang="en-US" sz="44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24890" y="3089564"/>
            <a:ext cx="2770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33CC"/>
                </a:solidFill>
                <a:latin typeface="VNI-Avo" pitchFamily="2" charset="0"/>
              </a:rPr>
              <a:t>nghæ heø</a:t>
            </a:r>
            <a:endParaRPr lang="en-US" sz="44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62053" y="1942047"/>
            <a:ext cx="3505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33CC"/>
                </a:solidFill>
                <a:latin typeface="VNI-Avo" pitchFamily="2" charset="0"/>
              </a:rPr>
              <a:t>gheá goã</a:t>
            </a:r>
            <a:endParaRPr lang="en-US" sz="44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62053" y="3103419"/>
            <a:ext cx="2770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33CC"/>
                </a:solidFill>
                <a:latin typeface="VNI-Avo" pitchFamily="2" charset="0"/>
              </a:rPr>
              <a:t>nguû meâ</a:t>
            </a:r>
            <a:endParaRPr lang="en-US" sz="4400" b="1">
              <a:solidFill>
                <a:srgbClr val="0033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6344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77159"/>
            <a:ext cx="851135" cy="1364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vi-VN" sz="4000" b="1">
                <a:solidFill>
                  <a:srgbClr val="00CC00"/>
                </a:solidFill>
              </a:rPr>
              <a:t>Ghép đôi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59526" y="1436059"/>
            <a:ext cx="1918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33CC"/>
                </a:solidFill>
                <a:latin typeface="VNI-Avo" pitchFamily="2" charset="0"/>
              </a:rPr>
              <a:t>nhaø</a:t>
            </a:r>
            <a:endParaRPr lang="en-US" sz="44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0" y="3300763"/>
            <a:ext cx="2770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33CC"/>
                </a:solidFill>
                <a:latin typeface="VNI-Avo" pitchFamily="2" charset="0"/>
              </a:rPr>
              <a:t>nghæ</a:t>
            </a:r>
            <a:endParaRPr lang="en-US" sz="44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23562" y="3315277"/>
            <a:ext cx="1918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VNI-Avo" pitchFamily="2" charset="0"/>
              </a:rPr>
              <a:t>ga</a:t>
            </a:r>
            <a:endParaRPr lang="en-US" sz="44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52590" y="1459488"/>
            <a:ext cx="2770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VNI-Avo" pitchFamily="2" charset="0"/>
              </a:rPr>
              <a:t>heø</a:t>
            </a:r>
            <a:endParaRPr lang="en-US" sz="4400" b="1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34547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6763E-6 L -0.36562 -0.272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81" y="-136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6.93642E-7 L -0.39879 0.2753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48" y="137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Home 5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8534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>
                <a:solidFill>
                  <a:srgbClr val="FF0000"/>
                </a:solidFill>
              </a:rPr>
              <a:t>Tìm  và đọc to tiếng có âm </a:t>
            </a:r>
            <a:r>
              <a:rPr lang="en-US" sz="4000" b="1" smtClean="0">
                <a:solidFill>
                  <a:srgbClr val="00CC00"/>
                </a:solidFill>
              </a:rPr>
              <a:t>nh</a:t>
            </a:r>
            <a:r>
              <a:rPr lang="en-US" sz="4000" b="1" smtClean="0">
                <a:solidFill>
                  <a:srgbClr val="FF0000"/>
                </a:solidFill>
              </a:rPr>
              <a:t>: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1231519" cy="112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8"/>
          <p:cNvSpPr/>
          <p:nvPr/>
        </p:nvSpPr>
        <p:spPr>
          <a:xfrm>
            <a:off x="533400" y="1066800"/>
            <a:ext cx="8153400" cy="4114800"/>
          </a:xfrm>
          <a:prstGeom prst="cloud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>
              <a:solidFill>
                <a:srgbClr val="000099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05000" y="2007249"/>
            <a:ext cx="5715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VNI-Avo" pitchFamily="2" charset="0"/>
              </a:rPr>
              <a:t>nhaø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    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VNI-Avo" pitchFamily="2" charset="0"/>
              </a:rPr>
              <a:t>caù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     </a:t>
            </a:r>
            <a:r>
              <a:rPr lang="en-US" sz="4000" b="1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VNI-Avo" pitchFamily="2" charset="0"/>
              </a:rPr>
              <a:t>heø</a:t>
            </a:r>
            <a:r>
              <a:rPr lang="en-US" sz="4000" b="1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      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VNI-Avo" pitchFamily="2" charset="0"/>
              </a:rPr>
              <a:t>nho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    </a:t>
            </a:r>
            <a:endParaRPr lang="en-US" sz="4000" b="1">
              <a:ln>
                <a:solidFill>
                  <a:schemeClr val="tx1"/>
                </a:solidFill>
              </a:ln>
              <a:solidFill>
                <a:srgbClr val="000099"/>
              </a:solidFill>
              <a:latin typeface=".VnAvant" pitchFamily="34" charset="0"/>
            </a:endParaRPr>
          </a:p>
          <a:p>
            <a:pPr algn="ctr"/>
            <a:endParaRPr lang="en-US" sz="4000" b="1" smtClean="0">
              <a:ln>
                <a:solidFill>
                  <a:schemeClr val="tx1"/>
                </a:solidFill>
              </a:ln>
              <a:solidFill>
                <a:srgbClr val="000099"/>
              </a:solidFill>
              <a:latin typeface=".VnAvant" pitchFamily="34" charset="0"/>
            </a:endParaRPr>
          </a:p>
          <a:p>
            <a:pPr algn="ctr"/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VNI-Avo" pitchFamily="2" charset="0"/>
              </a:rPr>
              <a:t>khoù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     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VNI-Avo" pitchFamily="2" charset="0"/>
              </a:rPr>
              <a:t>nghi</a:t>
            </a:r>
            <a:r>
              <a:rPr lang="vi-VN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    </a:t>
            </a:r>
            <a:r>
              <a:rPr lang="en-US" sz="4000" b="1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VNI-Avo" pitchFamily="2" charset="0"/>
              </a:rPr>
              <a:t>cha</a:t>
            </a:r>
            <a:endParaRPr lang="vi-VN" sz="4000" b="1" u="sng">
              <a:ln>
                <a:solidFill>
                  <a:schemeClr val="tx1"/>
                </a:solidFill>
              </a:ln>
              <a:solidFill>
                <a:srgbClr val="000099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511649" y="2618511"/>
            <a:ext cx="5334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057400" y="2636996"/>
            <a:ext cx="5334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72019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1524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Mảnh</a:t>
            </a:r>
            <a:r>
              <a:rPr lang="en-US" b="1"/>
              <a:t> </a:t>
            </a:r>
            <a:r>
              <a:rPr lang="en-US" b="1">
                <a:solidFill>
                  <a:srgbClr val="0000CC"/>
                </a:solidFill>
              </a:rPr>
              <a:t>ghép</a:t>
            </a:r>
            <a:r>
              <a:rPr lang="en-US" b="1"/>
              <a:t> </a:t>
            </a:r>
            <a:r>
              <a:rPr lang="en-US" b="1">
                <a:solidFill>
                  <a:srgbClr val="00B050"/>
                </a:solidFill>
              </a:rPr>
              <a:t>sắc</a:t>
            </a:r>
            <a:r>
              <a:rPr lang="en-US" b="1"/>
              <a:t> </a:t>
            </a:r>
            <a:r>
              <a:rPr lang="en-US" b="1">
                <a:solidFill>
                  <a:srgbClr val="FF00FF"/>
                </a:solidFill>
              </a:rPr>
              <a:t>màu</a:t>
            </a:r>
            <a:endParaRPr lang="vi-VN" b="1">
              <a:solidFill>
                <a:srgbClr val="FF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62600" y="4876800"/>
            <a:ext cx="1152525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715000" y="5029200"/>
            <a:ext cx="1152525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E3AFE50-4A8B-4864-9A2B-CC58FC038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481708"/>
            <a:ext cx="6934200" cy="3894584"/>
          </a:xfrm>
          <a:prstGeom prst="rect">
            <a:avLst/>
          </a:prstGeom>
        </p:spPr>
      </p:pic>
      <p:sp>
        <p:nvSpPr>
          <p:cNvPr id="15" name="Rectangle 14">
            <a:hlinkClick r:id="rId3" action="ppaction://hlinksldjump"/>
          </p:cNvPr>
          <p:cNvSpPr/>
          <p:nvPr/>
        </p:nvSpPr>
        <p:spPr>
          <a:xfrm>
            <a:off x="1234441" y="1490751"/>
            <a:ext cx="3566159" cy="2362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/>
              <a:t>1</a:t>
            </a:r>
            <a:endParaRPr lang="vi-VN" sz="5400"/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4815841" y="1504606"/>
            <a:ext cx="3308984" cy="2348345"/>
          </a:xfrm>
          <a:prstGeom prst="rect">
            <a:avLst/>
          </a:prstGeom>
          <a:solidFill>
            <a:srgbClr val="CC00CC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/>
              <a:t>2</a:t>
            </a:r>
            <a:endParaRPr lang="vi-VN" sz="5400"/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1219200" y="3873003"/>
            <a:ext cx="3566159" cy="2286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</a:rPr>
              <a:t>3</a:t>
            </a:r>
            <a:endParaRPr lang="vi-VN" sz="5400">
              <a:solidFill>
                <a:schemeClr val="tx1"/>
              </a:solidFill>
            </a:endParaRPr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4785359" y="3852951"/>
            <a:ext cx="3368041" cy="228600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</a:rPr>
              <a:t>4</a:t>
            </a:r>
            <a:endParaRPr lang="vi-VN" sz="5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03830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7" grpId="0" animBg="1"/>
      <p:bldP spid="17" grpId="1" animBg="1"/>
      <p:bldP spid="16" grpId="0" animBg="1"/>
      <p:bldP spid="16" grpId="1" animBg="1"/>
      <p:bldP spid="18" grpId="0" animBg="1"/>
      <p:bldP spid="1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D83165F-36F3-46E3-ADAE-EC3C387C0E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407"/>
          <a:stretch/>
        </p:blipFill>
        <p:spPr>
          <a:xfrm>
            <a:off x="0" y="55418"/>
            <a:ext cx="9144000" cy="315678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5748" y="76200"/>
            <a:ext cx="2962252" cy="722531"/>
            <a:chOff x="85748" y="76200"/>
            <a:chExt cx="3114652" cy="722531"/>
          </a:xfrm>
        </p:grpSpPr>
        <p:grpSp>
          <p:nvGrpSpPr>
            <p:cNvPr id="9" name="Group 8"/>
            <p:cNvGrpSpPr/>
            <p:nvPr/>
          </p:nvGrpSpPr>
          <p:grpSpPr>
            <a:xfrm>
              <a:off x="85748" y="169725"/>
              <a:ext cx="3114652" cy="606130"/>
              <a:chOff x="85748" y="169725"/>
              <a:chExt cx="3114652" cy="606130"/>
            </a:xfrm>
          </p:grpSpPr>
          <p:sp>
            <p:nvSpPr>
              <p:cNvPr id="13" name="Rounded Rectangle 12"/>
              <p:cNvSpPr/>
              <p:nvPr/>
            </p:nvSpPr>
            <p:spPr bwMode="auto">
              <a:xfrm>
                <a:off x="440086" y="169725"/>
                <a:ext cx="276031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53037" y="76200"/>
              <a:ext cx="3047363" cy="722531"/>
              <a:chOff x="-651821" y="-231732"/>
              <a:chExt cx="3047363" cy="722531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1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-195258" y="-155532"/>
                <a:ext cx="2590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NhËn biÕt</a:t>
                </a:r>
              </a:p>
            </p:txBody>
          </p:sp>
        </p:grpSp>
      </p:grpSp>
      <p:sp>
        <p:nvSpPr>
          <p:cNvPr id="15" name="TextBox 14"/>
          <p:cNvSpPr txBox="1"/>
          <p:nvPr/>
        </p:nvSpPr>
        <p:spPr>
          <a:xfrm flipH="1">
            <a:off x="151072" y="4648200"/>
            <a:ext cx="8841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VNI-Avo" pitchFamily="2" charset="0"/>
              </a:rPr>
              <a:t>Baày </a:t>
            </a:r>
            <a:r>
              <a:rPr lang="en-US" sz="4400" b="1">
                <a:solidFill>
                  <a:srgbClr val="FF0000"/>
                </a:solidFill>
                <a:latin typeface="VNI-Avo" pitchFamily="2" charset="0"/>
              </a:rPr>
              <a:t>s</a:t>
            </a:r>
            <a:r>
              <a:rPr lang="en-US" sz="4400" b="1">
                <a:latin typeface="VNI-Avo" pitchFamily="2" charset="0"/>
              </a:rPr>
              <a:t>eû non </a:t>
            </a:r>
            <a:r>
              <a:rPr lang="en-US" sz="4400" b="1">
                <a:solidFill>
                  <a:srgbClr val="FF0000"/>
                </a:solidFill>
                <a:latin typeface="VNI-Avo" pitchFamily="2" charset="0"/>
              </a:rPr>
              <a:t>r</a:t>
            </a:r>
            <a:r>
              <a:rPr lang="en-US" sz="4400" b="1">
                <a:latin typeface="VNI-Avo" pitchFamily="2" charset="0"/>
              </a:rPr>
              <a:t>íu </a:t>
            </a:r>
            <a:r>
              <a:rPr lang="en-US" sz="4400" b="1">
                <a:solidFill>
                  <a:srgbClr val="FF0000"/>
                </a:solidFill>
                <a:latin typeface="VNI-Avo" pitchFamily="2" charset="0"/>
              </a:rPr>
              <a:t>r</a:t>
            </a:r>
            <a:r>
              <a:rPr lang="en-US" sz="4400" b="1">
                <a:latin typeface="VNI-Avo" pitchFamily="2" charset="0"/>
              </a:rPr>
              <a:t>a </a:t>
            </a:r>
            <a:r>
              <a:rPr lang="en-US" sz="4400" b="1">
                <a:solidFill>
                  <a:srgbClr val="FF0000"/>
                </a:solidFill>
                <a:latin typeface="VNI-Avo" pitchFamily="2" charset="0"/>
              </a:rPr>
              <a:t>r</a:t>
            </a:r>
            <a:r>
              <a:rPr lang="en-US" sz="4400" b="1">
                <a:latin typeface="VNI-Avo" pitchFamily="2" charset="0"/>
              </a:rPr>
              <a:t>íu </a:t>
            </a:r>
            <a:r>
              <a:rPr lang="en-US" sz="4400" b="1">
                <a:solidFill>
                  <a:srgbClr val="FF0000"/>
                </a:solidFill>
                <a:latin typeface="VNI-Avo" pitchFamily="2" charset="0"/>
              </a:rPr>
              <a:t>r</a:t>
            </a:r>
            <a:r>
              <a:rPr lang="en-US" sz="4400" b="1">
                <a:latin typeface="VNI-Avo" pitchFamily="2" charset="0"/>
              </a:rPr>
              <a:t>ít beân meï.</a:t>
            </a:r>
          </a:p>
        </p:txBody>
      </p:sp>
    </p:spTree>
    <p:extLst>
      <p:ext uri="{BB962C8B-B14F-4D97-AF65-F5344CB8AC3E}">
        <p14:creationId xmlns:p14="http://schemas.microsoft.com/office/powerpoint/2010/main" val="82125192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04800" y="1752600"/>
            <a:ext cx="3250275" cy="20089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562600" y="1752600"/>
            <a:ext cx="3250275" cy="2008910"/>
            <a:chOff x="304800" y="1752600"/>
            <a:chExt cx="3250275" cy="200891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407139" y="2847432"/>
            <a:ext cx="3834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r</a:t>
            </a:r>
          </a:p>
        </p:txBody>
      </p:sp>
      <p:sp>
        <p:nvSpPr>
          <p:cNvPr id="15" name="TextBox 14"/>
          <p:cNvSpPr txBox="1"/>
          <p:nvPr/>
        </p:nvSpPr>
        <p:spPr>
          <a:xfrm flipH="1">
            <a:off x="1686097" y="2828468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9392" y="1884879"/>
            <a:ext cx="3834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r</a:t>
            </a:r>
          </a:p>
        </p:txBody>
      </p:sp>
      <p:sp>
        <p:nvSpPr>
          <p:cNvPr id="18" name="TextBox 17"/>
          <p:cNvSpPr txBox="1"/>
          <p:nvPr/>
        </p:nvSpPr>
        <p:spPr>
          <a:xfrm flipH="1">
            <a:off x="2362200" y="1836003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49086" y="2885524"/>
            <a:ext cx="4635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115143" y="1839327"/>
            <a:ext cx="4635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s</a:t>
            </a:r>
          </a:p>
        </p:txBody>
      </p:sp>
      <p:sp>
        <p:nvSpPr>
          <p:cNvPr id="30" name="TextBox 29"/>
          <p:cNvSpPr txBox="1"/>
          <p:nvPr/>
        </p:nvSpPr>
        <p:spPr>
          <a:xfrm flipH="1">
            <a:off x="7703817" y="182435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e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31" name="TextBox 30"/>
          <p:cNvSpPr txBox="1"/>
          <p:nvPr/>
        </p:nvSpPr>
        <p:spPr>
          <a:xfrm flipH="1">
            <a:off x="6711777" y="552270"/>
            <a:ext cx="9770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160515B-7A8C-47ED-9191-8E5AB003BBC1}"/>
              </a:ext>
            </a:extLst>
          </p:cNvPr>
          <p:cNvSpPr txBox="1"/>
          <p:nvPr/>
        </p:nvSpPr>
        <p:spPr>
          <a:xfrm>
            <a:off x="1626281" y="482995"/>
            <a:ext cx="328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67CB8077-5A06-4B94-A18E-F0154B170640}"/>
              </a:ext>
            </a:extLst>
          </p:cNvPr>
          <p:cNvSpPr txBox="1"/>
          <p:nvPr/>
        </p:nvSpPr>
        <p:spPr>
          <a:xfrm>
            <a:off x="7162800" y="2885524"/>
            <a:ext cx="7022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eû</a:t>
            </a:r>
          </a:p>
        </p:txBody>
      </p:sp>
    </p:spTree>
    <p:extLst>
      <p:ext uri="{BB962C8B-B14F-4D97-AF65-F5344CB8AC3E}">
        <p14:creationId xmlns:p14="http://schemas.microsoft.com/office/powerpoint/2010/main" val="141972895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19" grpId="0"/>
      <p:bldP spid="29" grpId="0"/>
      <p:bldP spid="30" grpId="0"/>
      <p:bldP spid="31" grpId="0"/>
      <p:bldP spid="2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309" y="921841"/>
            <a:ext cx="6324600" cy="63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6500" y="3276600"/>
            <a:ext cx="4876800" cy="3276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2902728" y="3542943"/>
            <a:ext cx="42600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2060"/>
                </a:solidFill>
                <a:latin typeface="Comic Sans MS" pitchFamily="66" charset="0"/>
              </a:rPr>
              <a:t>Tạo tiếng mới có</a:t>
            </a:r>
            <a:r>
              <a:rPr lang="vi-VN" sz="4800" b="1">
                <a:solidFill>
                  <a:srgbClr val="002060"/>
                </a:solidFill>
                <a:latin typeface="Comic Sans MS" pitchFamily="66" charset="0"/>
              </a:rPr>
              <a:t> âm </a:t>
            </a:r>
            <a:r>
              <a:rPr lang="en-US" sz="6000" b="1">
                <a:solidFill>
                  <a:srgbClr val="FF0000"/>
                </a:solidFill>
                <a:latin typeface="Comic Sans MS" pitchFamily="66" charset="0"/>
              </a:rPr>
              <a:t>r</a:t>
            </a:r>
            <a:r>
              <a:rPr lang="vi-VN" sz="6000" b="1">
                <a:solidFill>
                  <a:srgbClr val="FF0000"/>
                </a:solidFill>
                <a:latin typeface="Comic Sans MS" pitchFamily="66" charset="0"/>
              </a:rPr>
              <a:t>, </a:t>
            </a:r>
            <a:r>
              <a:rPr lang="en-US" sz="6000" b="1">
                <a:solidFill>
                  <a:srgbClr val="FF0000"/>
                </a:solidFill>
                <a:latin typeface="Comic Sans MS" pitchFamily="66" charset="0"/>
              </a:rPr>
              <a:t>s</a:t>
            </a:r>
            <a:r>
              <a:rPr lang="vi-VN" sz="4800" b="1">
                <a:solidFill>
                  <a:srgbClr val="002060"/>
                </a:solidFill>
                <a:latin typeface="Comic Sans MS" pitchFamily="66" charset="0"/>
              </a:rPr>
              <a:t> </a:t>
            </a:r>
            <a:endParaRPr lang="vi-VN" sz="4800" b="1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152400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Mình cùng thi tài! </a:t>
            </a:r>
            <a:endParaRPr lang="vi-VN" sz="4400" b="1"/>
          </a:p>
        </p:txBody>
      </p:sp>
    </p:spTree>
    <p:extLst>
      <p:ext uri="{BB962C8B-B14F-4D97-AF65-F5344CB8AC3E}">
        <p14:creationId xmlns:p14="http://schemas.microsoft.com/office/powerpoint/2010/main" val="19261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11"/>
          <p:cNvSpPr>
            <a:spLocks noChangeArrowheads="1"/>
          </p:cNvSpPr>
          <p:nvPr/>
        </p:nvSpPr>
        <p:spPr bwMode="auto">
          <a:xfrm>
            <a:off x="7679931" y="2645594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6641452" y="2882797"/>
            <a:ext cx="100012" cy="15240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3947318" y="2623136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6324600" y="2635941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5087143" y="2597841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 flipV="1">
            <a:off x="7989887" y="2968650"/>
            <a:ext cx="117475" cy="45719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7" t="43679" b="33237"/>
          <a:stretch/>
        </p:blipFill>
        <p:spPr bwMode="auto">
          <a:xfrm>
            <a:off x="5149488" y="2799071"/>
            <a:ext cx="667657" cy="44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467747" y="2635941"/>
            <a:ext cx="792163" cy="646112"/>
            <a:chOff x="7283850" y="1600200"/>
            <a:chExt cx="792163" cy="646112"/>
          </a:xfrm>
        </p:grpSpPr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7283850" y="160020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7544032" y="1847056"/>
              <a:ext cx="228600" cy="762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8" r="50000" b="60143"/>
          <a:stretch/>
        </p:blipFill>
        <p:spPr bwMode="auto">
          <a:xfrm>
            <a:off x="3999252" y="2820439"/>
            <a:ext cx="551656" cy="38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967277" y="2623136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19" name="Picture 4" descr="E:\ASMO\vector-illustration-cute-cartoon-boy-600w-253540042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5"/>
          <a:stretch/>
        </p:blipFill>
        <p:spPr bwMode="auto">
          <a:xfrm>
            <a:off x="3652375" y="152401"/>
            <a:ext cx="2049520" cy="192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3810000" y="924575"/>
            <a:ext cx="1673224" cy="1056625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10000" y="969735"/>
            <a:ext cx="17067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2060"/>
                </a:solidFill>
                <a:latin typeface="Comic Sans MS" pitchFamily="66" charset="0"/>
              </a:rPr>
              <a:t>Tạo tiếng mới có</a:t>
            </a:r>
            <a:r>
              <a:rPr lang="vi-VN" b="1">
                <a:solidFill>
                  <a:srgbClr val="002060"/>
                </a:solidFill>
                <a:latin typeface="Comic Sans MS" pitchFamily="66" charset="0"/>
              </a:rPr>
              <a:t> âm </a:t>
            </a:r>
            <a:r>
              <a:rPr lang="en-US" sz="2400" b="1">
                <a:solidFill>
                  <a:srgbClr val="FF0000"/>
                </a:solidFill>
                <a:latin typeface="Comic Sans MS" pitchFamily="66" charset="0"/>
              </a:rPr>
              <a:t>r</a:t>
            </a:r>
            <a:r>
              <a:rPr lang="vi-VN" sz="2400" b="1">
                <a:solidFill>
                  <a:srgbClr val="FF0000"/>
                </a:solidFill>
                <a:latin typeface="Comic Sans MS" pitchFamily="66" charset="0"/>
              </a:rPr>
              <a:t>, </a:t>
            </a:r>
            <a:r>
              <a:rPr lang="en-US" sz="2400" b="1">
                <a:solidFill>
                  <a:srgbClr val="FF0000"/>
                </a:solidFill>
                <a:latin typeface="Comic Sans MS" pitchFamily="66" charset="0"/>
              </a:rPr>
              <a:t>s</a:t>
            </a:r>
            <a:endParaRPr lang="vi-VN" b="1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0"/>
            <a:ext cx="3124200" cy="461665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Mình cùng thi tài! </a:t>
            </a:r>
            <a:endParaRPr lang="vi-VN" sz="2400" b="1"/>
          </a:p>
        </p:txBody>
      </p:sp>
      <p:sp>
        <p:nvSpPr>
          <p:cNvPr id="24" name="Rectangle 11"/>
          <p:cNvSpPr>
            <a:spLocks noChangeArrowheads="1"/>
          </p:cNvSpPr>
          <p:nvPr/>
        </p:nvSpPr>
        <p:spPr bwMode="auto">
          <a:xfrm>
            <a:off x="3227727" y="4191000"/>
            <a:ext cx="792163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rgbClr val="00B050"/>
                </a:solidFill>
                <a:latin typeface="VNI-Avo" pitchFamily="2" charset="0"/>
              </a:rPr>
              <a:t>s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4038600" y="4513262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282915" y="4191000"/>
            <a:ext cx="86008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0000CC"/>
                </a:solidFill>
                <a:latin typeface=".VnAvant" pitchFamily="34" charset="0"/>
              </a:rPr>
              <a:t>M: </a:t>
            </a:r>
            <a:endParaRPr lang="en-US" sz="3600" b="1">
              <a:solidFill>
                <a:srgbClr val="0033CC"/>
              </a:solidFill>
              <a:latin typeface="VNI-Avo" pitchFamily="2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6477340" y="4483100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11"/>
          <p:cNvSpPr>
            <a:spLocks noChangeArrowheads="1"/>
          </p:cNvSpPr>
          <p:nvPr/>
        </p:nvSpPr>
        <p:spPr bwMode="auto">
          <a:xfrm>
            <a:off x="5668870" y="4191000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271995" y="4545012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7" t="43679" b="33237"/>
          <a:stretch/>
        </p:blipFill>
        <p:spPr bwMode="auto">
          <a:xfrm>
            <a:off x="5731122" y="4322571"/>
            <a:ext cx="667657" cy="44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679CD9E9-5F73-42C7-A939-900D366545CD}"/>
              </a:ext>
            </a:extLst>
          </p:cNvPr>
          <p:cNvSpPr txBox="1"/>
          <p:nvPr/>
        </p:nvSpPr>
        <p:spPr>
          <a:xfrm>
            <a:off x="1612196" y="4221777"/>
            <a:ext cx="7672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latin typeface="VNI-Avo" pitchFamily="2" charset="0"/>
              </a:rPr>
              <a:t>seõ</a:t>
            </a:r>
            <a:r>
              <a:rPr lang="en-US" b="1">
                <a:solidFill>
                  <a:srgbClr val="00B050"/>
                </a:solidFill>
                <a:latin typeface="VNI-Avo" pitchFamily="2" charset="0"/>
              </a:rPr>
              <a:t>õ</a:t>
            </a:r>
            <a:endParaRPr lang="en-US"/>
          </a:p>
        </p:txBody>
      </p:sp>
      <p:sp>
        <p:nvSpPr>
          <p:cNvPr id="35" name="Rectangle 11">
            <a:extLst>
              <a:ext uri="{FF2B5EF4-FFF2-40B4-BE49-F238E27FC236}">
                <a16:creationId xmlns:a16="http://schemas.microsoft.com/office/drawing/2014/main" xmlns="" id="{C9A9E15A-4DBD-4571-B399-A95262855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5637" y="4191000"/>
            <a:ext cx="792163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rgbClr val="00B050"/>
                </a:solidFill>
                <a:latin typeface="VNI-Avo" pitchFamily="2" charset="0"/>
              </a:rPr>
              <a:t>e</a:t>
            </a:r>
          </a:p>
        </p:txBody>
      </p:sp>
      <p:sp>
        <p:nvSpPr>
          <p:cNvPr id="37" name="Rectangle 11">
            <a:extLst>
              <a:ext uri="{FF2B5EF4-FFF2-40B4-BE49-F238E27FC236}">
                <a16:creationId xmlns:a16="http://schemas.microsoft.com/office/drawing/2014/main" xmlns="" id="{7E5D67EC-C210-408C-9E43-E1E1A9A7E1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0522" y="4221132"/>
            <a:ext cx="1854994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VNI-Avo" pitchFamily="2" charset="0"/>
              </a:rPr>
              <a:t>seõ</a:t>
            </a:r>
          </a:p>
        </p:txBody>
      </p:sp>
    </p:spTree>
    <p:extLst>
      <p:ext uri="{BB962C8B-B14F-4D97-AF65-F5344CB8AC3E}">
        <p14:creationId xmlns:p14="http://schemas.microsoft.com/office/powerpoint/2010/main" val="29187754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nimBg="1"/>
      <p:bldP spid="14" grpId="0" animBg="1"/>
      <p:bldP spid="16" grpId="0" animBg="1"/>
      <p:bldP spid="17" grpId="0" animBg="1"/>
      <p:bldP spid="2" grpId="0" animBg="1"/>
      <p:bldP spid="30" grpId="0" animBg="1"/>
      <p:bldP spid="24" grpId="0" animBg="1"/>
      <p:bldP spid="26" grpId="0"/>
      <p:bldP spid="29" grpId="0" animBg="1"/>
      <p:bldP spid="33" grpId="0"/>
      <p:bldP spid="35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8736864"/>
              </p:ext>
            </p:extLst>
          </p:nvPr>
        </p:nvGraphicFramePr>
        <p:xfrm>
          <a:off x="304800" y="2133600"/>
          <a:ext cx="8618172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2666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4973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4097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1219200"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raï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reá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 roå</a:t>
                      </a:r>
                    </a:p>
                    <a:p>
                      <a:pPr algn="ctr"/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saûù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 seõ</a:t>
                      </a:r>
                    </a:p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soø</a:t>
                      </a:r>
                    </a:p>
                    <a:p>
                      <a:pPr algn="l"/>
                      <a:endParaRPr lang="en-US" sz="4000">
                        <a:solidFill>
                          <a:srgbClr val="0099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4000">
                        <a:solidFill>
                          <a:srgbClr val="7030A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6764421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7197</TotalTime>
  <Words>291</Words>
  <Application>Microsoft Office PowerPoint</Application>
  <PresentationFormat>On-screen Show (4:3)</PresentationFormat>
  <Paragraphs>134</Paragraphs>
  <Slides>36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51" baseType="lpstr">
      <vt:lpstr>Arial</vt:lpstr>
      <vt:lpstr>VNI-Avo</vt:lpstr>
      <vt:lpstr>HP001 Tap Do</vt:lpstr>
      <vt:lpstr>Comic Sans MS</vt:lpstr>
      <vt:lpstr>HP-087</vt:lpstr>
      <vt:lpstr>.VnCooper</vt:lpstr>
      <vt:lpstr>HP001</vt:lpstr>
      <vt:lpstr>Times New Roman</vt:lpstr>
      <vt:lpstr>Calibri</vt:lpstr>
      <vt:lpstr>.VnUniverse</vt:lpstr>
      <vt:lpstr>HP001 4H Normal</vt:lpstr>
      <vt:lpstr>Arial Rounded MT Bold</vt:lpstr>
      <vt:lpstr>.VnAvant</vt:lpstr>
      <vt:lpstr>Office Theme</vt:lpstr>
      <vt:lpstr>1_Default Design</vt:lpstr>
      <vt:lpstr>PowerPoint Presentation</vt:lpstr>
      <vt:lpstr>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Admin</cp:lastModifiedBy>
  <cp:revision>313</cp:revision>
  <dcterms:created xsi:type="dcterms:W3CDTF">2006-08-16T00:00:00Z</dcterms:created>
  <dcterms:modified xsi:type="dcterms:W3CDTF">2020-08-25T11:36:17Z</dcterms:modified>
</cp:coreProperties>
</file>