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3"/>
  </p:notesMasterIdLst>
  <p:sldIdLst>
    <p:sldId id="289" r:id="rId7"/>
    <p:sldId id="331" r:id="rId8"/>
    <p:sldId id="330" r:id="rId9"/>
    <p:sldId id="332" r:id="rId10"/>
    <p:sldId id="333" r:id="rId11"/>
    <p:sldId id="334" r:id="rId12"/>
    <p:sldId id="335" r:id="rId13"/>
    <p:sldId id="308" r:id="rId14"/>
    <p:sldId id="310" r:id="rId15"/>
    <p:sldId id="285" r:id="rId16"/>
    <p:sldId id="311" r:id="rId17"/>
    <p:sldId id="324" r:id="rId18"/>
    <p:sldId id="325" r:id="rId19"/>
    <p:sldId id="326" r:id="rId20"/>
    <p:sldId id="312" r:id="rId21"/>
    <p:sldId id="290" r:id="rId22"/>
    <p:sldId id="313" r:id="rId23"/>
    <p:sldId id="314" r:id="rId24"/>
    <p:sldId id="317" r:id="rId25"/>
    <p:sldId id="318" r:id="rId26"/>
    <p:sldId id="327" r:id="rId27"/>
    <p:sldId id="319" r:id="rId28"/>
    <p:sldId id="329" r:id="rId29"/>
    <p:sldId id="320" r:id="rId30"/>
    <p:sldId id="336" r:id="rId31"/>
    <p:sldId id="301" r:id="rId3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331"/>
            <p14:sldId id="330"/>
            <p14:sldId id="332"/>
            <p14:sldId id="333"/>
            <p14:sldId id="334"/>
            <p14:sldId id="335"/>
            <p14:sldId id="308"/>
            <p14:sldId id="310"/>
            <p14:sldId id="285"/>
            <p14:sldId id="311"/>
            <p14:sldId id="324"/>
            <p14:sldId id="325"/>
            <p14:sldId id="326"/>
            <p14:sldId id="312"/>
            <p14:sldId id="290"/>
            <p14:sldId id="313"/>
            <p14:sldId id="314"/>
            <p14:sldId id="317"/>
          </p14:sldIdLst>
        </p14:section>
        <p14:section name="Untitled Section" id="{D57258EA-FEF7-4B32-A45A-656DA101D383}">
          <p14:sldIdLst>
            <p14:sldId id="318"/>
            <p14:sldId id="327"/>
            <p14:sldId id="319"/>
            <p14:sldId id="329"/>
            <p14:sldId id="320"/>
            <p14:sldId id="336"/>
            <p14:sldId id="3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FA90"/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6" autoAdjust="0"/>
    <p:restoredTop sz="97336" autoAdjust="0"/>
  </p:normalViewPr>
  <p:slideViewPr>
    <p:cSldViewPr>
      <p:cViewPr varScale="1">
        <p:scale>
          <a:sx n="72" d="100"/>
          <a:sy n="72" d="100"/>
        </p:scale>
        <p:origin x="54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25/9/2021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79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595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09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8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69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6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4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77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886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94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896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587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10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55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0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41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94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74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35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29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3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41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9897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608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6834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43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737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5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804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144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68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86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6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9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479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3751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8784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223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171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40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54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1933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65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251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812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897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028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28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93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544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722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13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09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12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25/09/2021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775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5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2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9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5.png"/><Relationship Id="rId10" Type="http://schemas.openxmlformats.org/officeDocument/2006/relationships/image" Target="../media/image6.pn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600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  <a:p>
            <a:pPr algn="ctr"/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3354050"/>
            <a:ext cx="8305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4000" i="1" cap="all" dirty="0" err="1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4000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3 )  </a:t>
            </a:r>
            <a:r>
              <a:rPr lang="en-US" sz="4400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:  </a:t>
            </a:r>
            <a:r>
              <a:rPr lang="en-US" sz="4400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NÉT,  HÌNH,  MẢNG </a:t>
            </a:r>
          </a:p>
          <a:p>
            <a:pPr algn="ctr"/>
            <a:r>
              <a:rPr lang="en-US" sz="4400" i="1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endParaRPr lang="vi-VN" sz="44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98935" y="990600"/>
            <a:ext cx="756649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CHỦ ĐỀ 1 </a:t>
            </a:r>
          </a:p>
          <a:p>
            <a:r>
              <a:rPr lang="en-US" sz="6600" dirty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iCiel Cadena" pitchFamily="2" charset="-93"/>
              </a:rPr>
              <a:t>THẾ GIỚI MĨ THUẬT </a:t>
            </a:r>
            <a:endParaRPr lang="vi-VN" sz="6600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67883" y="6172200"/>
            <a:ext cx="20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nổi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3409890"/>
            <a:ext cx="2000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54168"/>
            <a:ext cx="846597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Quan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sát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,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thảo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luận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về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Nét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trong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trong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đời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sống</a:t>
            </a: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iCiel Cadena" pitchFamily="2" charset="-93"/>
              </a:rPr>
              <a:t>  </a:t>
            </a:r>
            <a:endParaRPr lang="vi-VN" sz="3000" dirty="0">
              <a:solidFill>
                <a:schemeClr val="tx1">
                  <a:lumMod val="85000"/>
                  <a:lumOff val="15000"/>
                </a:schemeClr>
              </a:solidFill>
              <a:latin typeface="iCiel Cadena" pitchFamily="2" charset="-93"/>
            </a:endParaRPr>
          </a:p>
        </p:txBody>
      </p:sp>
      <p:pic>
        <p:nvPicPr>
          <p:cNvPr id="1026" name="Picture 2" descr="E:\GIAO AN\SGV lop 2\chan trời sang tạo lớp 1\hình ảnh minh họa\cdvc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4" y="1600200"/>
            <a:ext cx="5286496" cy="3798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cSCx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98" y="1162050"/>
            <a:ext cx="2914650" cy="2160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chan trời sang tạo lớp 1\hình ảnh minh họa\csscsc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698" y="4114800"/>
            <a:ext cx="2962275" cy="20063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733399" y="5707375"/>
            <a:ext cx="2499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thang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3005" y="85636"/>
            <a:ext cx="82437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Quan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sát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nét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trong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tranh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và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thực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hành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sáng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tạo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endParaRPr lang="vi-VN" sz="30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3200" y="5636159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đồi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3200" y="6172200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33200" y="5086290"/>
            <a:ext cx="2180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màu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1676900" y="61722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676400" y="5562600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1676900" y="4999897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050" name="Picture 2" descr="E:\GIAO AN\SGV lop 2\chan trời sang tạo lớp 1\hình ảnh minh họa\fdssgsd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3" y="808786"/>
            <a:ext cx="5892213" cy="4014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GIAO AN\SGV lop 2\chan trời sang tạo lớp 1\hình ảnh minh họa\fdsfd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583" y="3552889"/>
            <a:ext cx="2396817" cy="25028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GIAO AN\SGV lop 2\chan trời sang tạo lớp 1\hình ảnh minh họa\fdzg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174630"/>
            <a:ext cx="2587474" cy="16413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6600470" y="2587423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305800" y="5906966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137928" y="808786"/>
            <a:ext cx="457200" cy="457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vi-VN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2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8" grpId="0"/>
      <p:bldP spid="22" grpId="0" animBg="1"/>
      <p:bldP spid="23" grpId="0" animBg="1"/>
      <p:bldP spid="24" grpId="0" animBg="1"/>
      <p:bldP spid="20" grpId="0" animBg="1"/>
      <p:bldP spid="21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2000" y="3505200"/>
            <a:ext cx="4190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Minh -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4633" y="3429000"/>
            <a:ext cx="19658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An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87439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Quan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sát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,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thảo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luận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về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hình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,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mảng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trong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đời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3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sống</a:t>
            </a:r>
            <a:r>
              <a:rPr lang="en-US" sz="30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 </a:t>
            </a:r>
            <a:endParaRPr lang="vi-VN" sz="30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  <p:pic>
        <p:nvPicPr>
          <p:cNvPr id="3074" name="Picture 2" descr="E:\GIAO AN\SGV lop 2\chan trời sang tạo lớp 1\hình ảnh minh họa\ưdscs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5" y="762000"/>
            <a:ext cx="4295765" cy="2600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GIAO AN\SGV lop 2\chan trời sang tạo lớp 1\hình ảnh minh họa\sdsfas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705" y="762000"/>
            <a:ext cx="3649717" cy="26000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GIAO AN\SGV lop 2\chan trời sang tạo lớp 1\hình ảnh minh họa\gnbvnb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966775"/>
            <a:ext cx="6711292" cy="22480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56799" y="6324600"/>
            <a:ext cx="3094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Pà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An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37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63043" y="4419600"/>
            <a:ext cx="4289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77086" y="6305490"/>
            <a:ext cx="31293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con-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sáp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76200"/>
            <a:ext cx="8970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Quan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sát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mảng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trong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tranh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thực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hành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sáng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prstClr val="black">
                  <a:lumMod val="85000"/>
                  <a:lumOff val="15000"/>
                </a:prstClr>
              </a:solidFill>
              <a:latin typeface="iCiel Cadena" pitchFamily="2" charset="-93"/>
            </a:endParaRPr>
          </a:p>
        </p:txBody>
      </p:sp>
      <p:pic>
        <p:nvPicPr>
          <p:cNvPr id="3076" name="Picture 4" descr="E:\GIAO AN\ảnh tài liệu\m 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3850">
            <a:off x="1114821" y="4672280"/>
            <a:ext cx="2832600" cy="222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ownloads\pngegg (20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432" y="337810"/>
            <a:ext cx="1865368" cy="1865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GIAO AN\SGV lop 2\chan trời sang tạo lớp 1\hình ảnh minh họa\rgfdg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12486"/>
            <a:ext cx="5105400" cy="34547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GIAO AN\SGV lop 2\chan trời sang tạo lớp 1\hình ảnh minh họa\fđgs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43784"/>
            <a:ext cx="2831204" cy="37284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19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istrator\Downloads\pngwing.com (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48" y="34120"/>
            <a:ext cx="6324600" cy="381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15753" y="1739205"/>
            <a:ext cx="571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sản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phẩm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mĩ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thuật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,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mảng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chất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iCiel Cadena" pitchFamily="2" charset="-93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pic>
        <p:nvPicPr>
          <p:cNvPr id="6147" name="Picture 3" descr="C:\Users\Administrator\Downloads\pngegg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569" y="163510"/>
            <a:ext cx="1568931" cy="158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 rot="20938281">
            <a:off x="3038406" y="351986"/>
            <a:ext cx="20361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srgbClr val="002060"/>
                </a:solidFill>
                <a:latin typeface="iCiel Cadena" pitchFamily="2" charset="-93"/>
              </a:rPr>
              <a:t> Lưu ý </a:t>
            </a:r>
            <a:r>
              <a:rPr lang="vi-VN" sz="4400" dirty="0">
                <a:solidFill>
                  <a:srgbClr val="002060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86341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5105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62000" y="290154"/>
            <a:ext cx="7869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Nét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chấm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tròn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kéo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dài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chuyển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iCiel Cadena" pitchFamily="2" charset="-93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Arc 1"/>
          <p:cNvSpPr/>
          <p:nvPr/>
        </p:nvSpPr>
        <p:spPr>
          <a:xfrm rot="19744283">
            <a:off x="3576555" y="1460203"/>
            <a:ext cx="1817829" cy="916104"/>
          </a:xfrm>
          <a:prstGeom prst="arc">
            <a:avLst>
              <a:gd name="adj1" fmla="val 10064444"/>
              <a:gd name="adj2" fmla="val 0"/>
            </a:avLst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533400" y="1524000"/>
            <a:ext cx="0" cy="990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37657" y="2209800"/>
            <a:ext cx="99551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096203" y="1600200"/>
            <a:ext cx="852156" cy="838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2798083" y="3657600"/>
            <a:ext cx="2154917" cy="1863905"/>
            <a:chOff x="4332115" y="4495800"/>
            <a:chExt cx="2830685" cy="2133600"/>
          </a:xfrm>
        </p:grpSpPr>
        <p:sp>
          <p:nvSpPr>
            <p:cNvPr id="26" name="Arc 25"/>
            <p:cNvSpPr/>
            <p:nvPr/>
          </p:nvSpPr>
          <p:spPr>
            <a:xfrm>
              <a:off x="4554370" y="4495800"/>
              <a:ext cx="2608430" cy="2133600"/>
            </a:xfrm>
            <a:prstGeom prst="arc">
              <a:avLst>
                <a:gd name="adj1" fmla="val 9027643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Arc 27"/>
            <p:cNvSpPr/>
            <p:nvPr/>
          </p:nvSpPr>
          <p:spPr>
            <a:xfrm rot="11082980">
              <a:off x="4332115" y="4726025"/>
              <a:ext cx="2286277" cy="1673148"/>
            </a:xfrm>
            <a:prstGeom prst="arc">
              <a:avLst>
                <a:gd name="adj1" fmla="val 6407318"/>
                <a:gd name="adj2" fmla="val 18814948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9" name="Arc 28"/>
            <p:cNvSpPr/>
            <p:nvPr/>
          </p:nvSpPr>
          <p:spPr>
            <a:xfrm rot="17318999">
              <a:off x="4920980" y="4610551"/>
              <a:ext cx="1415577" cy="1634403"/>
            </a:xfrm>
            <a:prstGeom prst="arc">
              <a:avLst>
                <a:gd name="adj1" fmla="val 4128931"/>
                <a:gd name="adj2" fmla="val 0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52768" y="3505200"/>
            <a:ext cx="1484889" cy="1232535"/>
            <a:chOff x="2286000" y="3581400"/>
            <a:chExt cx="1866900" cy="1524000"/>
          </a:xfrm>
        </p:grpSpPr>
        <p:cxnSp>
          <p:nvCxnSpPr>
            <p:cNvPr id="15" name="Elbow Connector 14"/>
            <p:cNvCxnSpPr/>
            <p:nvPr/>
          </p:nvCxnSpPr>
          <p:spPr>
            <a:xfrm flipV="1">
              <a:off x="2286000" y="4419600"/>
              <a:ext cx="1866900" cy="685800"/>
            </a:xfrm>
            <a:prstGeom prst="bentConnector3">
              <a:avLst>
                <a:gd name="adj1" fmla="val 42689"/>
              </a:avLst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114800" y="3581400"/>
              <a:ext cx="0" cy="8382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204" name="Group 8203"/>
          <p:cNvGrpSpPr/>
          <p:nvPr/>
        </p:nvGrpSpPr>
        <p:grpSpPr>
          <a:xfrm>
            <a:off x="1815475" y="5899245"/>
            <a:ext cx="2667000" cy="76200"/>
            <a:chOff x="762000" y="5867400"/>
            <a:chExt cx="3332736" cy="0"/>
          </a:xfrm>
        </p:grpSpPr>
        <p:cxnSp>
          <p:nvCxnSpPr>
            <p:cNvPr id="8195" name="Straight Connector 8194"/>
            <p:cNvCxnSpPr/>
            <p:nvPr/>
          </p:nvCxnSpPr>
          <p:spPr>
            <a:xfrm>
              <a:off x="762000" y="5867400"/>
              <a:ext cx="6858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199" name="Straight Connector 8198"/>
            <p:cNvCxnSpPr/>
            <p:nvPr/>
          </p:nvCxnSpPr>
          <p:spPr>
            <a:xfrm>
              <a:off x="1676400" y="5867400"/>
              <a:ext cx="609600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01" name="Straight Connector 8200"/>
            <p:cNvCxnSpPr/>
            <p:nvPr/>
          </p:nvCxnSpPr>
          <p:spPr>
            <a:xfrm>
              <a:off x="2514600" y="5867400"/>
              <a:ext cx="50573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203" name="Straight Connector 8202"/>
            <p:cNvCxnSpPr/>
            <p:nvPr/>
          </p:nvCxnSpPr>
          <p:spPr>
            <a:xfrm>
              <a:off x="3429000" y="5867400"/>
              <a:ext cx="665736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206" name="TextBox 8205"/>
          <p:cNvSpPr txBox="1"/>
          <p:nvPr/>
        </p:nvSpPr>
        <p:spPr>
          <a:xfrm>
            <a:off x="143335" y="275486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dọc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92027" y="609600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732649" y="5014415"/>
            <a:ext cx="1396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5499" y="50292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khúc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70370" y="2778331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cong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61332" y="27432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92643" y="277833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8206" grpId="0"/>
      <p:bldP spid="49" grpId="0"/>
      <p:bldP spid="51" grpId="0"/>
      <p:bldP spid="52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3000" y="228600"/>
            <a:ext cx="67126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gộp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hay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kép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adena" pitchFamily="2" charset="-93"/>
              </a:rPr>
              <a:t>kín</a:t>
            </a:r>
            <a:r>
              <a:rPr lang="en-US" sz="32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endParaRPr lang="vi-VN" sz="32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38200" y="1066800"/>
            <a:ext cx="1447800" cy="1447800"/>
            <a:chOff x="838200" y="1524000"/>
            <a:chExt cx="1447800" cy="144780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38200" y="1524000"/>
              <a:ext cx="1447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286000" y="1524000"/>
              <a:ext cx="0" cy="1447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838200" y="2971800"/>
              <a:ext cx="1447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838200" y="1524000"/>
              <a:ext cx="0" cy="1447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224" name="Group 9223"/>
          <p:cNvGrpSpPr/>
          <p:nvPr/>
        </p:nvGrpSpPr>
        <p:grpSpPr>
          <a:xfrm>
            <a:off x="3276600" y="1066800"/>
            <a:ext cx="1981200" cy="1447800"/>
            <a:chOff x="3276600" y="1524000"/>
            <a:chExt cx="1981200" cy="1447800"/>
          </a:xfrm>
        </p:grpSpPr>
        <p:cxnSp>
          <p:nvCxnSpPr>
            <p:cNvPr id="29" name="Straight Connector 28"/>
            <p:cNvCxnSpPr/>
            <p:nvPr/>
          </p:nvCxnSpPr>
          <p:spPr>
            <a:xfrm flipV="1">
              <a:off x="3276600" y="1524000"/>
              <a:ext cx="990600" cy="144780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21" name="Straight Connector 9220"/>
            <p:cNvCxnSpPr/>
            <p:nvPr/>
          </p:nvCxnSpPr>
          <p:spPr>
            <a:xfrm>
              <a:off x="4267200" y="1524000"/>
              <a:ext cx="990600" cy="144780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223" name="Straight Connector 9222"/>
            <p:cNvCxnSpPr/>
            <p:nvPr/>
          </p:nvCxnSpPr>
          <p:spPr>
            <a:xfrm flipH="1">
              <a:off x="3276600" y="2971800"/>
              <a:ext cx="1981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9235" name="Group 9234"/>
          <p:cNvGrpSpPr/>
          <p:nvPr/>
        </p:nvGrpSpPr>
        <p:grpSpPr>
          <a:xfrm>
            <a:off x="381000" y="3200400"/>
            <a:ext cx="2438400" cy="1295400"/>
            <a:chOff x="457200" y="3733800"/>
            <a:chExt cx="2438400" cy="1295400"/>
          </a:xfrm>
        </p:grpSpPr>
        <p:cxnSp>
          <p:nvCxnSpPr>
            <p:cNvPr id="9226" name="Straight Connector 9225"/>
            <p:cNvCxnSpPr/>
            <p:nvPr/>
          </p:nvCxnSpPr>
          <p:spPr>
            <a:xfrm flipV="1">
              <a:off x="457200" y="3733800"/>
              <a:ext cx="685800" cy="12954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28" name="Straight Connector 9227"/>
            <p:cNvCxnSpPr/>
            <p:nvPr/>
          </p:nvCxnSpPr>
          <p:spPr>
            <a:xfrm>
              <a:off x="1143000" y="3733800"/>
              <a:ext cx="11430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30" name="Straight Connector 9229"/>
            <p:cNvCxnSpPr/>
            <p:nvPr/>
          </p:nvCxnSpPr>
          <p:spPr>
            <a:xfrm>
              <a:off x="2286000" y="3733800"/>
              <a:ext cx="609600" cy="129540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34" name="Straight Connector 9233"/>
            <p:cNvCxnSpPr/>
            <p:nvPr/>
          </p:nvCxnSpPr>
          <p:spPr>
            <a:xfrm flipH="1">
              <a:off x="457200" y="5029200"/>
              <a:ext cx="243840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9244" name="Group 9243"/>
          <p:cNvGrpSpPr/>
          <p:nvPr/>
        </p:nvGrpSpPr>
        <p:grpSpPr>
          <a:xfrm>
            <a:off x="4038600" y="3276600"/>
            <a:ext cx="1066800" cy="1295400"/>
            <a:chOff x="4038600" y="3733800"/>
            <a:chExt cx="1066800" cy="1295400"/>
          </a:xfrm>
        </p:grpSpPr>
        <p:cxnSp>
          <p:nvCxnSpPr>
            <p:cNvPr id="9237" name="Straight Connector 9236"/>
            <p:cNvCxnSpPr/>
            <p:nvPr/>
          </p:nvCxnSpPr>
          <p:spPr>
            <a:xfrm>
              <a:off x="4038600" y="3733800"/>
              <a:ext cx="0" cy="129540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39" name="Straight Connector 9238"/>
            <p:cNvCxnSpPr/>
            <p:nvPr/>
          </p:nvCxnSpPr>
          <p:spPr>
            <a:xfrm>
              <a:off x="4038600" y="3733800"/>
              <a:ext cx="106680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41" name="Straight Connector 9240"/>
            <p:cNvCxnSpPr/>
            <p:nvPr/>
          </p:nvCxnSpPr>
          <p:spPr>
            <a:xfrm>
              <a:off x="5105400" y="3733800"/>
              <a:ext cx="0" cy="129540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243" name="Straight Connector 9242"/>
            <p:cNvCxnSpPr/>
            <p:nvPr/>
          </p:nvCxnSpPr>
          <p:spPr>
            <a:xfrm flipH="1">
              <a:off x="4038600" y="5029200"/>
              <a:ext cx="106680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247" name="Flowchart: Connector 9246"/>
          <p:cNvSpPr/>
          <p:nvPr/>
        </p:nvSpPr>
        <p:spPr>
          <a:xfrm>
            <a:off x="2286000" y="4876800"/>
            <a:ext cx="1600200" cy="1447800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192" name="TextBox 8191"/>
          <p:cNvSpPr txBox="1"/>
          <p:nvPr/>
        </p:nvSpPr>
        <p:spPr>
          <a:xfrm>
            <a:off x="830807" y="26670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483252" y="63246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10000" y="4648200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013026" y="4648200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429000" y="26670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Administrator\Downloads\pngegg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816660"/>
            <a:ext cx="1676400" cy="169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79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7" grpId="0" animBg="1"/>
      <p:bldP spid="8192" grpId="0"/>
      <p:bldP spid="66" grpId="0"/>
      <p:bldP spid="67" grpId="0"/>
      <p:bldP spid="68" grpId="0"/>
      <p:bldP spid="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8" y="0"/>
            <a:ext cx="91792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43000" y="228600"/>
            <a:ext cx="64027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Mảng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là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kín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diện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tích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</a:p>
          <a:p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hoặc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chấm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màu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được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mở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itchFamily="2" charset="-93"/>
              </a:rPr>
              <a:t>rộng</a:t>
            </a:r>
            <a:r>
              <a:rPr lang="en-US" sz="2800" dirty="0">
                <a:solidFill>
                  <a:srgbClr val="00B050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rgbClr val="00B050"/>
              </a:solidFill>
              <a:latin typeface="iCiel Cadena" pitchFamily="2" charset="-93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838200" y="1752600"/>
            <a:ext cx="1219200" cy="1143000"/>
          </a:xfrm>
          <a:prstGeom prst="actionButtonBlank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Action Button: Custom 2">
            <a:hlinkClick r:id="" action="ppaction://noaction" highlightClick="1"/>
          </p:cNvPr>
          <p:cNvSpPr/>
          <p:nvPr/>
        </p:nvSpPr>
        <p:spPr>
          <a:xfrm>
            <a:off x="3200400" y="1752600"/>
            <a:ext cx="2209800" cy="1066800"/>
          </a:xfrm>
          <a:prstGeom prst="actionButtonBlank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rapezoid 3"/>
          <p:cNvSpPr/>
          <p:nvPr/>
        </p:nvSpPr>
        <p:spPr>
          <a:xfrm>
            <a:off x="685800" y="3581400"/>
            <a:ext cx="1600200" cy="1219200"/>
          </a:xfrm>
          <a:prstGeom prst="trapezoid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ight Triangle 4"/>
          <p:cNvSpPr/>
          <p:nvPr/>
        </p:nvSpPr>
        <p:spPr>
          <a:xfrm>
            <a:off x="3582357" y="3352800"/>
            <a:ext cx="1524000" cy="1418230"/>
          </a:xfrm>
          <a:prstGeom prst="rtTriangle">
            <a:avLst/>
          </a:prstGeom>
          <a:solidFill>
            <a:srgbClr val="2CFE22"/>
          </a:solidFill>
          <a:ln>
            <a:solidFill>
              <a:srgbClr val="2CFE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Oval 5"/>
          <p:cNvSpPr/>
          <p:nvPr/>
        </p:nvSpPr>
        <p:spPr>
          <a:xfrm>
            <a:off x="2057400" y="5257800"/>
            <a:ext cx="1600200" cy="12192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5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7876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69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819400"/>
            <a:ext cx="5794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2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Chơi trò chơi :</a:t>
            </a:r>
          </a:p>
        </p:txBody>
      </p:sp>
      <p:sp>
        <p:nvSpPr>
          <p:cNvPr id="2" name="Rectangle 1"/>
          <p:cNvSpPr/>
          <p:nvPr/>
        </p:nvSpPr>
        <p:spPr>
          <a:xfrm rot="21267620">
            <a:off x="1229130" y="2320873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141898176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5" y="17060"/>
            <a:ext cx="9129215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52400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858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43642"/>
            <a:ext cx="8077200" cy="318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600" y="2729805"/>
            <a:ext cx="712566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kín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Vẽ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mảng</a:t>
            </a:r>
            <a:endParaRPr lang="en-US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 rot="21135670">
            <a:off x="1371600" y="1987604"/>
            <a:ext cx="1749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iCiel Cadena" pitchFamily="2" charset="-93"/>
                <a:cs typeface="Times New Roman" pitchFamily="18" charset="0"/>
              </a:rPr>
              <a:t>Lưu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Cadena" pitchFamily="2" charset="-93"/>
                <a:cs typeface="Times New Roman" pitchFamily="18" charset="0"/>
              </a:rPr>
              <a:t> ý : </a:t>
            </a:r>
          </a:p>
        </p:txBody>
      </p:sp>
    </p:spTree>
    <p:extLst>
      <p:ext uri="{BB962C8B-B14F-4D97-AF65-F5344CB8AC3E}">
        <p14:creationId xmlns:p14="http://schemas.microsoft.com/office/powerpoint/2010/main" val="19760529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792069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182469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7991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998113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3687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2954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7620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5501" y="1905000"/>
            <a:ext cx="537839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998113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638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7400" y="1085671"/>
            <a:ext cx="573746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,</a:t>
            </a:r>
          </a:p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sản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phẩm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mĩ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thuật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f942a9486ec68153575dc78a42d480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3581400"/>
            <a:ext cx="5638800" cy="4191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4953000" y="1219200"/>
            <a:ext cx="3810000" cy="2971800"/>
          </a:xfrm>
          <a:prstGeom prst="cloud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giờ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câu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cá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.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cháu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giúp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nhé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^^</a:t>
            </a:r>
          </a:p>
        </p:txBody>
      </p:sp>
      <p:sp>
        <p:nvSpPr>
          <p:cNvPr id="6" name="Oval 5"/>
          <p:cNvSpPr/>
          <p:nvPr/>
        </p:nvSpPr>
        <p:spPr>
          <a:xfrm>
            <a:off x="4191000" y="4572000"/>
            <a:ext cx="228600" cy="2286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572000" y="4114800"/>
            <a:ext cx="381000" cy="3048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962400" y="4953000"/>
            <a:ext cx="228600" cy="15240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>
            <a:hlinkClick r:id="" action="ppaction://noaction"/>
          </p:cNvPr>
          <p:cNvSpPr/>
          <p:nvPr/>
        </p:nvSpPr>
        <p:spPr>
          <a:xfrm>
            <a:off x="5638800" y="3124200"/>
            <a:ext cx="15692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8344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34200" y="5486400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410200"/>
            <a:ext cx="1905000" cy="1923494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0600" y="4953000"/>
            <a:ext cx="1676400" cy="1676400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6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8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rgbClr val="FF0000"/>
                </a:solidFill>
                <a:latin typeface="iCiel Pony" pitchFamily="2" charset="-93"/>
                <a:cs typeface="Times New Roman" panose="02020603050405020304" pitchFamily="18" charset="0"/>
              </a:rPr>
              <a:t>Quả gì nho nhỏ.  Chín đỏ như hoa. Tươi đẹp vườn nhà</a:t>
            </a:r>
          </a:p>
          <a:p>
            <a:pPr algn="ctr"/>
            <a:r>
              <a:rPr lang="vi-VN" sz="2600" dirty="0">
                <a:solidFill>
                  <a:srgbClr val="FF0000"/>
                </a:solidFill>
                <a:latin typeface="iCiel Pony" pitchFamily="2" charset="-93"/>
                <a:cs typeface="Times New Roman" panose="02020603050405020304" pitchFamily="18" charset="0"/>
              </a:rPr>
              <a:t>Mà cay xè lưỡi?</a:t>
            </a:r>
            <a:endParaRPr lang="en-US" sz="2600" dirty="0">
              <a:solidFill>
                <a:srgbClr val="FF0000"/>
              </a:solidFill>
              <a:latin typeface="iCiel Pony" pitchFamily="2" charset="-93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1816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3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Qủa</a:t>
            </a:r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ớt</a:t>
            </a:r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táo</a:t>
            </a:r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800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iCiel Cadena" pitchFamily="2" charset="-93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-93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iCiel Cadena" pitchFamily="2" charset="-93"/>
                <a:cs typeface="Times New Roman" panose="02020603050405020304" pitchFamily="18" charset="0"/>
              </a:rPr>
              <a:t>chuối</a:t>
            </a:r>
            <a:r>
              <a:rPr lang="en-US" sz="2800" dirty="0">
                <a:solidFill>
                  <a:srgbClr val="002060"/>
                </a:solidFill>
                <a:latin typeface="iCiel Cadena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876800" y="2133600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D) </a:t>
            </a:r>
            <a:r>
              <a:rPr lang="en-US" sz="28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Qủa</a:t>
            </a:r>
            <a:r>
              <a:rPr lang="en-US" sz="28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cam 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124200" y="2514600"/>
            <a:ext cx="4114800" cy="3733800"/>
          </a:xfrm>
          <a:prstGeom prst="rect">
            <a:avLst/>
          </a:prstGeom>
        </p:spPr>
      </p:pic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5800" y="5867400"/>
            <a:ext cx="533400" cy="473671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4879731"/>
            <a:ext cx="1905000" cy="1978269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2531660" y="5508009"/>
            <a:ext cx="1219200" cy="70788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SAI </a:t>
            </a:r>
            <a:r>
              <a:rPr lang="en-US" b="1" dirty="0" err="1">
                <a:solidFill>
                  <a:schemeClr val="tx1"/>
                </a:solidFill>
                <a:cs typeface="Times New Roman" pitchFamily="18" charset="0"/>
              </a:rPr>
              <a:t>Mất</a:t>
            </a:r>
            <a:r>
              <a:rPr lang="en-US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cs typeface="Times New Roman" pitchFamily="18" charset="0"/>
              </a:rPr>
              <a:t>rồi</a:t>
            </a:r>
            <a:endParaRPr lang="en-US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49530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391400" y="5562600"/>
            <a:ext cx="1219200" cy="6858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" action="ppaction://noaction"/>
          </p:cNvPr>
          <p:cNvSpPr/>
          <p:nvPr/>
        </p:nvSpPr>
        <p:spPr>
          <a:xfrm>
            <a:off x="8686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477" y="5540514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cs typeface="Times New Roman" pitchFamily="18" charset="0"/>
              </a:rPr>
              <a:t>A</a:t>
            </a:r>
            <a:endParaRPr lang="vi-VN" sz="40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28600" y="5600700"/>
            <a:ext cx="1219200" cy="76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979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4" grpId="0" animBg="1"/>
      <p:bldP spid="28" grpId="0" animBg="1"/>
      <p:bldP spid="29" grpId="0" animBg="1"/>
      <p:bldP spid="30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34200" y="5486400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6600" y="4953000"/>
            <a:ext cx="1752600" cy="1752600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8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iCiel Pony" pitchFamily="2" charset="-93"/>
                <a:cs typeface="Times New Roman" panose="02020603050405020304" pitchFamily="18" charset="0"/>
              </a:rPr>
              <a:t>Da cóc mà bọc trứng gà. Bổ ra thơm phức cả nhà muốn ăn.  Là quả gì ? </a:t>
            </a:r>
            <a:endParaRPr lang="en-US" sz="2800" dirty="0">
              <a:solidFill>
                <a:srgbClr val="FF0000"/>
              </a:solidFill>
              <a:latin typeface="iCiel Pony" pitchFamily="2" charset="-93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43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A)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dâu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-30480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Qủa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xoài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244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Qủa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mít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334000" y="2133600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D)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thanh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long 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048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3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57800" y="5867400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800600" y="5029200"/>
            <a:ext cx="1676400" cy="16764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816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86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670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315200" y="54864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ight Arrow 36">
            <a:hlinkClick r:id="" action="ppaction://noaction"/>
          </p:cNvPr>
          <p:cNvSpPr/>
          <p:nvPr/>
        </p:nvSpPr>
        <p:spPr>
          <a:xfrm>
            <a:off x="8686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91100" y="5562600"/>
            <a:ext cx="1066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644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C 0.04687 -0.03473 0.09375 -0.06922 0.10937 -0.10973 C 0.125 -0.15024 0.12465 -0.21528 0.09375 -0.24399 C 0.06284 -0.27246 -0.03889 -0.29005 -0.07657 -0.28195 C -0.11424 -0.27385 -0.12361 -0.23426 -0.13282 -0.19468 " pathEditMode="relative" rAng="0" ptsTypes="aaaaA">
                                      <p:cBhvr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" y="-1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5" grpId="0" animBg="1"/>
      <p:bldP spid="26" grpId="0" animBg="1"/>
      <p:bldP spid="27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34200" y="5486400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10200"/>
            <a:ext cx="1905000" cy="1923494"/>
          </a:xfrm>
          <a:prstGeom prst="rect">
            <a:avLst/>
          </a:prstGeom>
        </p:spPr>
      </p:pic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086600" y="4953000"/>
            <a:ext cx="1752600" cy="1752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iCiel Pony" pitchFamily="2" charset="-93"/>
                <a:cs typeface="Times New Roman" panose="02020603050405020304" pitchFamily="18" charset="0"/>
              </a:rPr>
              <a:t>Con gì kêu “be be”. Đầu có đôi sừng nhỏ . Thích ăn nhiều lá, cỏ . Mang sữa ngọt cho người </a:t>
            </a:r>
            <a:endParaRPr lang="en-US" sz="2800" dirty="0">
              <a:solidFill>
                <a:srgbClr val="FF0000"/>
              </a:solidFill>
              <a:latin typeface="iCiel Pony" pitchFamily="2" charset="-93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438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A)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bò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B)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dê</a:t>
            </a:r>
            <a:endParaRPr lang="en-US" sz="2400" dirty="0">
              <a:solidFill>
                <a:srgbClr val="002060"/>
              </a:solidFill>
              <a:latin typeface="iCiel Pony" pitchFamily="2" charset="-93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816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C)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trâu</a:t>
            </a:r>
            <a:endParaRPr lang="en-US" sz="2400" dirty="0">
              <a:solidFill>
                <a:srgbClr val="002060"/>
              </a:solidFill>
              <a:latin typeface="iCiel Pony" pitchFamily="2" charset="-93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257800" y="2133600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D)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chó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048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3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48000" y="5791200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00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57800" y="55626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38400" y="4953000"/>
            <a:ext cx="1752600" cy="16764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19400" y="54864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Sai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mất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rồi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15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Sai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mất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rồi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292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black"/>
                </a:solidFill>
              </a:rPr>
              <a:t>Sai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mất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rồi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6" name="Right Arrow 25">
            <a:hlinkClick r:id="" action="ppaction://noaction"/>
          </p:cNvPr>
          <p:cNvSpPr/>
          <p:nvPr/>
        </p:nvSpPr>
        <p:spPr>
          <a:xfrm>
            <a:off x="8686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67000" y="5486400"/>
            <a:ext cx="1143000" cy="762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Đúng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47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8.14815E-6 C 0.05105 0.00416 0.10209 0.00833 0.14219 -0.01876 C 0.1823 -0.04584 0.22483 -0.11945 0.24063 -0.16251 C 0.25643 -0.20556 0.25834 -0.26366 0.23751 -0.27709 C 0.21667 -0.29052 0.13751 -0.25556 0.11563 -0.24376 C 0.09376 -0.23195 0.10001 -0.21922 0.10626 -0.20626 " pathEditMode="relative" ptsTypes="aaaaaA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21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19" grpId="0"/>
      <p:bldP spid="22" grpId="0" animBg="1"/>
      <p:bldP spid="23" grpId="0" animBg="1"/>
      <p:bldP spid="25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bf70f5ebf1a718aef076b27dd45a5b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-1066800"/>
            <a:ext cx="9144000" cy="7924800"/>
          </a:xfrm>
          <a:prstGeom prst="rect">
            <a:avLst/>
          </a:prstGeom>
        </p:spPr>
      </p:pic>
      <p:pic>
        <p:nvPicPr>
          <p:cNvPr id="7" name="Picture 6" descr="e324d9d037662d64fc16b51b9bfbdbac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5334000"/>
            <a:ext cx="1905000" cy="2057400"/>
          </a:xfrm>
          <a:prstGeom prst="rect">
            <a:avLst/>
          </a:prstGeom>
        </p:spPr>
      </p:pic>
      <p:pic>
        <p:nvPicPr>
          <p:cNvPr id="8" name="Picture 7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5410200"/>
            <a:ext cx="1905000" cy="1923494"/>
          </a:xfrm>
          <a:prstGeom prst="rect">
            <a:avLst/>
          </a:prstGeom>
        </p:spPr>
      </p:pic>
      <p:pic>
        <p:nvPicPr>
          <p:cNvPr id="9" name="Picture 8" descr="e324d9d037662d64fc16b51b9bfbdba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34200" y="5410199"/>
            <a:ext cx="1811217" cy="1828801"/>
          </a:xfrm>
          <a:prstGeom prst="rect">
            <a:avLst/>
          </a:prstGeom>
        </p:spPr>
      </p:pic>
      <p:pic>
        <p:nvPicPr>
          <p:cNvPr id="5" name="Picture 4" descr="e324d9d037662d64fc16b51b9bfbdba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10200"/>
            <a:ext cx="1905000" cy="1923494"/>
          </a:xfrm>
          <a:prstGeom prst="rect">
            <a:avLst/>
          </a:prstGeom>
        </p:spPr>
      </p:pic>
      <p:pic>
        <p:nvPicPr>
          <p:cNvPr id="11" name="Picture 10" descr="e86f050d219b5585368f7ef298c0017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38400" y="4953000"/>
            <a:ext cx="1752600" cy="16764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rgbClr val="FF0000"/>
                </a:solidFill>
                <a:latin typeface="iCiel Pony" pitchFamily="2" charset="-93"/>
                <a:cs typeface="Times New Roman" panose="02020603050405020304" pitchFamily="18" charset="0"/>
              </a:rPr>
              <a:t>Con gì cổ dài . Ăn lá trên cao. Da lốm đốm sao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iCiel Pony" pitchFamily="2" charset="-93"/>
                <a:cs typeface="Times New Roman" panose="02020603050405020304" pitchFamily="18" charset="0"/>
              </a:rPr>
              <a:t>Sống trên đồng cỏ?</a:t>
            </a:r>
            <a:endParaRPr lang="en-US" sz="2800" dirty="0">
              <a:solidFill>
                <a:srgbClr val="FF0000"/>
              </a:solidFill>
              <a:latin typeface="iCiel Pony" pitchFamily="2" charset="-93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194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B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1295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A)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0" y="2057400"/>
            <a:ext cx="4267200" cy="53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B)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hổ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724400" y="1371600"/>
            <a:ext cx="39624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C)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05400" y="2133600"/>
            <a:ext cx="3810000" cy="4572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D) Con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Hươu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cổ</a:t>
            </a:r>
            <a:r>
              <a:rPr lang="en-US" sz="2400" dirty="0">
                <a:solidFill>
                  <a:srgbClr val="002060"/>
                </a:solidFill>
                <a:latin typeface="iCiel Pony" pitchFamily="2" charset="-93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15" descr="4f942a9486ec68153575dc78a42d480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048000" y="2590800"/>
            <a:ext cx="4114800" cy="3733800"/>
          </a:xfrm>
          <a:prstGeom prst="rect">
            <a:avLst/>
          </a:prstGeom>
        </p:spPr>
      </p:pic>
      <p:pic>
        <p:nvPicPr>
          <p:cNvPr id="10" name="Picture 9" descr="e86f050d219b5585368f7ef298c0017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953000"/>
            <a:ext cx="1981200" cy="19050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33400" y="55626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31" name="Picture 30" descr="ca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620000" y="5791200"/>
            <a:ext cx="533400" cy="473671"/>
          </a:xfrm>
          <a:prstGeom prst="rect">
            <a:avLst/>
          </a:prstGeom>
        </p:spPr>
      </p:pic>
      <p:pic>
        <p:nvPicPr>
          <p:cNvPr id="12" name="Picture 11" descr="e86f050d219b5585368f7ef298c00175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800600" y="4953000"/>
            <a:ext cx="1676400" cy="1752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81600" y="54102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C</a:t>
            </a:r>
          </a:p>
        </p:txBody>
      </p:sp>
      <p:pic>
        <p:nvPicPr>
          <p:cNvPr id="13" name="Picture 12" descr="e86f050d219b5585368f7ef298c0017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086600" y="4953000"/>
            <a:ext cx="1752600" cy="17526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67600" y="5638800"/>
            <a:ext cx="68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D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4800" y="54864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Sai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dirty="0" err="1">
                <a:solidFill>
                  <a:schemeClr val="tx1"/>
                </a:solidFill>
              </a:rPr>
              <a:t>mất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rồi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8768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Sai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dirty="0" err="1">
                <a:solidFill>
                  <a:schemeClr val="tx1"/>
                </a:solidFill>
              </a:rPr>
              <a:t>mất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rồi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146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Sai</a:t>
            </a: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dirty="0" err="1">
                <a:solidFill>
                  <a:schemeClr val="tx1"/>
                </a:solidFill>
              </a:rPr>
              <a:t>mất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rồi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Right Arrow 25">
            <a:hlinkClick r:id="" action="ppaction://noaction"/>
          </p:cNvPr>
          <p:cNvSpPr/>
          <p:nvPr/>
        </p:nvSpPr>
        <p:spPr>
          <a:xfrm>
            <a:off x="8686800" y="6477000"/>
            <a:ext cx="457200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39000" y="5410200"/>
            <a:ext cx="1295400" cy="838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Đúng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520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1.11111E-6 L 0.56667 0.0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4.81481E-6 C 0.02986 -0.02083 0.0599 -0.04144 0.06875 -0.075 C 0.0776 -0.10856 0.06979 -0.17014 0.05313 -0.20208 C 0.03646 -0.23403 0.00573 -0.25579 -0.03125 -0.26667 C -0.06823 -0.27755 -0.1191 -0.26667 -0.16875 -0.26667 C -0.2184 -0.26667 -0.29115 -0.27917 -0.32969 -0.26667 C -0.36823 -0.25417 -0.3842 -0.22292 -0.4 -0.19167 " pathEditMode="relative" ptsTypes="aaaaaaA">
                                      <p:cBhvr>
                                        <p:cTn id="9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000"/>
                            </p:stCondLst>
                            <p:childTnLst>
                              <p:par>
                                <p:cTn id="9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4" grpId="0" animBg="1"/>
      <p:bldP spid="28" grpId="0" animBg="1"/>
      <p:bldP spid="29" grpId="0" animBg="1"/>
      <p:bldP spid="30" grpId="0" animBg="1"/>
      <p:bldP spid="32" grpId="0"/>
      <p:bldP spid="20" grpId="0"/>
      <p:bldP spid="21" grpId="0"/>
      <p:bldP spid="22" grpId="0" animBg="1"/>
      <p:bldP spid="23" grpId="0" animBg="1"/>
      <p:bldP spid="25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28820" y="405825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839" y="533400"/>
            <a:ext cx="6272767" cy="593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E:\GIAO AN\SGV lop 2\sgv chân trời sáng tạo lớp 2\hình minh họa giáo án\11\6826466070_15754667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6315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32" y="990600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309" y="3962400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4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695271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21223" y="1050204"/>
            <a:ext cx="45015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1  </a:t>
            </a:r>
          </a:p>
          <a:p>
            <a:pPr algn="ctr"/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Khám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iCiel Cadena" pitchFamily="2" charset="-93"/>
              </a:rPr>
              <a:t>phá</a:t>
            </a:r>
            <a:r>
              <a:rPr lang="en-US" sz="60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  <a:endParaRPr lang="vi-VN" sz="60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8222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5954</TotalTime>
  <Words>626</Words>
  <Application>Microsoft Office PowerPoint</Application>
  <PresentationFormat>On-screen Show (4:3)</PresentationFormat>
  <Paragraphs>130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Calibri</vt:lpstr>
      <vt:lpstr>iCiel Cadena</vt:lpstr>
      <vt:lpstr>iCiel Pony</vt:lpstr>
      <vt:lpstr>Times New Roman</vt:lpstr>
      <vt:lpstr>Office Theme</vt:lpstr>
      <vt:lpstr>1_Office Theme</vt:lpstr>
      <vt:lpstr>2_Office Theme</vt:lpstr>
      <vt:lpstr>3_Office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536</cp:revision>
  <dcterms:created xsi:type="dcterms:W3CDTF">2020-08-13T08:18:23Z</dcterms:created>
  <dcterms:modified xsi:type="dcterms:W3CDTF">2021-09-25T14:37:00Z</dcterms:modified>
</cp:coreProperties>
</file>