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20" r:id="rId6"/>
    <p:sldMasterId id="2147483732" r:id="rId7"/>
  </p:sldMasterIdLst>
  <p:notesMasterIdLst>
    <p:notesMasterId r:id="rId34"/>
  </p:notesMasterIdLst>
  <p:sldIdLst>
    <p:sldId id="282" r:id="rId8"/>
    <p:sldId id="289" r:id="rId9"/>
    <p:sldId id="290" r:id="rId10"/>
    <p:sldId id="307" r:id="rId11"/>
    <p:sldId id="308" r:id="rId12"/>
    <p:sldId id="291" r:id="rId13"/>
    <p:sldId id="285" r:id="rId14"/>
    <p:sldId id="261" r:id="rId15"/>
    <p:sldId id="292" r:id="rId16"/>
    <p:sldId id="293" r:id="rId17"/>
    <p:sldId id="294" r:id="rId18"/>
    <p:sldId id="295" r:id="rId19"/>
    <p:sldId id="296" r:id="rId20"/>
    <p:sldId id="287" r:id="rId21"/>
    <p:sldId id="286" r:id="rId22"/>
    <p:sldId id="298" r:id="rId23"/>
    <p:sldId id="301" r:id="rId24"/>
    <p:sldId id="299" r:id="rId25"/>
    <p:sldId id="300" r:id="rId26"/>
    <p:sldId id="302" r:id="rId27"/>
    <p:sldId id="303" r:id="rId28"/>
    <p:sldId id="281" r:id="rId29"/>
    <p:sldId id="288" r:id="rId30"/>
    <p:sldId id="304" r:id="rId31"/>
    <p:sldId id="305" r:id="rId32"/>
    <p:sldId id="284" r:id="rId33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0FDBF68-F79F-47AC-8855-EF14A2E80A12}">
          <p14:sldIdLst>
            <p14:sldId id="282"/>
            <p14:sldId id="289"/>
            <p14:sldId id="290"/>
            <p14:sldId id="307"/>
            <p14:sldId id="308"/>
            <p14:sldId id="291"/>
            <p14:sldId id="285"/>
            <p14:sldId id="261"/>
            <p14:sldId id="292"/>
            <p14:sldId id="293"/>
            <p14:sldId id="294"/>
            <p14:sldId id="295"/>
            <p14:sldId id="296"/>
            <p14:sldId id="287"/>
            <p14:sldId id="286"/>
            <p14:sldId id="298"/>
            <p14:sldId id="301"/>
            <p14:sldId id="299"/>
            <p14:sldId id="300"/>
            <p14:sldId id="302"/>
            <p14:sldId id="303"/>
          </p14:sldIdLst>
        </p14:section>
        <p14:section name="Untitled Section" id="{D57258EA-FEF7-4B32-A45A-656DA101D383}">
          <p14:sldIdLst>
            <p14:sldId id="281"/>
            <p14:sldId id="288"/>
            <p14:sldId id="304"/>
            <p14:sldId id="305"/>
            <p14:sldId id="28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inistrator" initials="Microsoft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FE22"/>
    <a:srgbClr val="F4BF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6980" autoAdjust="0"/>
  </p:normalViewPr>
  <p:slideViewPr>
    <p:cSldViewPr>
      <p:cViewPr varScale="1">
        <p:scale>
          <a:sx n="59" d="100"/>
          <a:sy n="59" d="100"/>
        </p:scale>
        <p:origin x="1068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2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D53D6-F9AE-4A7A-8B4A-399D226E2AEB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B254D0-D385-4390-9C21-B76E3A32A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563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19/09/2022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19/09/2022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19/09/2022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51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19/09/2022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4527743"/>
      </p:ext>
    </p:extLst>
  </p:cSld>
  <p:clrMapOvr>
    <a:masterClrMapping/>
  </p:clrMapOvr>
  <p:transition spd="med">
    <p:dissolv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19/09/2022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392922"/>
      </p:ext>
    </p:extLst>
  </p:cSld>
  <p:clrMapOvr>
    <a:masterClrMapping/>
  </p:clrMapOvr>
  <p:transition spd="med">
    <p:dissolv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19/09/2022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990180"/>
      </p:ext>
    </p:extLst>
  </p:cSld>
  <p:clrMapOvr>
    <a:masterClrMapping/>
  </p:clrMapOvr>
  <p:transition spd="med">
    <p:dissolv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19/09/2022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6915"/>
      </p:ext>
    </p:extLst>
  </p:cSld>
  <p:clrMapOvr>
    <a:masterClrMapping/>
  </p:clrMapOvr>
  <p:transition spd="med">
    <p:dissolv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19/09/2022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764980"/>
      </p:ext>
    </p:extLst>
  </p:cSld>
  <p:clrMapOvr>
    <a:masterClrMapping/>
  </p:clrMapOvr>
  <p:transition spd="med">
    <p:dissolv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19/09/2022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554496"/>
      </p:ext>
    </p:extLst>
  </p:cSld>
  <p:clrMapOvr>
    <a:masterClrMapping/>
  </p:clrMapOvr>
  <p:transition spd="med">
    <p:dissolv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19/09/2022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4869215"/>
      </p:ext>
    </p:extLst>
  </p:cSld>
  <p:clrMapOvr>
    <a:masterClrMapping/>
  </p:clrMapOvr>
  <p:transition spd="med">
    <p:dissolv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19/09/2022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0156985"/>
      </p:ext>
    </p:extLst>
  </p:cSld>
  <p:clrMapOvr>
    <a:masterClrMapping/>
  </p:clrMapOvr>
  <p:transition spd="med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19/09/2022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19/09/2022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304957"/>
      </p:ext>
    </p:extLst>
  </p:cSld>
  <p:clrMapOvr>
    <a:masterClrMapping/>
  </p:clrMapOvr>
  <p:transition spd="med">
    <p:dissolv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19/09/2022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982810"/>
      </p:ext>
    </p:extLst>
  </p:cSld>
  <p:clrMapOvr>
    <a:masterClrMapping/>
  </p:clrMapOvr>
  <p:transition spd="med">
    <p:dissolv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64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64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19/09/2022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005150"/>
      </p:ext>
    </p:extLst>
  </p:cSld>
  <p:clrMapOvr>
    <a:masterClrMapping/>
  </p:clrMapOvr>
  <p:transition spd="med">
    <p:dissolv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51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19/09/2022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242942"/>
      </p:ext>
    </p:extLst>
  </p:cSld>
  <p:clrMapOvr>
    <a:masterClrMapping/>
  </p:clrMapOvr>
  <p:transition spd="med">
    <p:dissolv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19/09/2022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33436"/>
      </p:ext>
    </p:extLst>
  </p:cSld>
  <p:clrMapOvr>
    <a:masterClrMapping/>
  </p:clrMapOvr>
  <p:transition spd="med">
    <p:dissolv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19/09/2022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976"/>
      </p:ext>
    </p:extLst>
  </p:cSld>
  <p:clrMapOvr>
    <a:masterClrMapping/>
  </p:clrMapOvr>
  <p:transition spd="med">
    <p:dissolv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19/09/2022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503936"/>
      </p:ext>
    </p:extLst>
  </p:cSld>
  <p:clrMapOvr>
    <a:masterClrMapping/>
  </p:clrMapOvr>
  <p:transition spd="med">
    <p:dissolv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19/09/2022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541309"/>
      </p:ext>
    </p:extLst>
  </p:cSld>
  <p:clrMapOvr>
    <a:masterClrMapping/>
  </p:clrMapOvr>
  <p:transition spd="med">
    <p:dissolv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19/09/2022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082978"/>
      </p:ext>
    </p:extLst>
  </p:cSld>
  <p:clrMapOvr>
    <a:masterClrMapping/>
  </p:clrMapOvr>
  <p:transition spd="med">
    <p:dissolv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19/09/2022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058000"/>
      </p:ext>
    </p:extLst>
  </p:cSld>
  <p:clrMapOvr>
    <a:masterClrMapping/>
  </p:clrMapOvr>
  <p:transition spd="med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19/09/2022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19/09/2022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156297"/>
      </p:ext>
    </p:extLst>
  </p:cSld>
  <p:clrMapOvr>
    <a:masterClrMapping/>
  </p:clrMapOvr>
  <p:transition spd="med">
    <p:dissolv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19/09/2022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9581053"/>
      </p:ext>
    </p:extLst>
  </p:cSld>
  <p:clrMapOvr>
    <a:masterClrMapping/>
  </p:clrMapOvr>
  <p:transition spd="med">
    <p:dissolv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19/09/2022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618177"/>
      </p:ext>
    </p:extLst>
  </p:cSld>
  <p:clrMapOvr>
    <a:masterClrMapping/>
  </p:clrMapOvr>
  <p:transition spd="med">
    <p:dissolv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64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64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19/09/2022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571404"/>
      </p:ext>
    </p:extLst>
  </p:cSld>
  <p:clrMapOvr>
    <a:masterClrMapping/>
  </p:clrMapOvr>
  <p:transition spd="med">
    <p:dissolv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51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19/09/2022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88893"/>
      </p:ext>
    </p:extLst>
  </p:cSld>
  <p:clrMapOvr>
    <a:masterClrMapping/>
  </p:clrMapOvr>
  <p:transition spd="med">
    <p:dissolv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19/09/2022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647328"/>
      </p:ext>
    </p:extLst>
  </p:cSld>
  <p:clrMapOvr>
    <a:masterClrMapping/>
  </p:clrMapOvr>
  <p:transition spd="med">
    <p:dissolv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19/09/2022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0864644"/>
      </p:ext>
    </p:extLst>
  </p:cSld>
  <p:clrMapOvr>
    <a:masterClrMapping/>
  </p:clrMapOvr>
  <p:transition spd="med">
    <p:dissolv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19/09/2022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1546357"/>
      </p:ext>
    </p:extLst>
  </p:cSld>
  <p:clrMapOvr>
    <a:masterClrMapping/>
  </p:clrMapOvr>
  <p:transition spd="med">
    <p:dissolv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19/09/2022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245579"/>
      </p:ext>
    </p:extLst>
  </p:cSld>
  <p:clrMapOvr>
    <a:masterClrMapping/>
  </p:clrMapOvr>
  <p:transition spd="med">
    <p:dissolv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19/09/2022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717851"/>
      </p:ext>
    </p:extLst>
  </p:cSld>
  <p:clrMapOvr>
    <a:masterClrMapping/>
  </p:clrMapOvr>
  <p:transition spd="med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19/09/2022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19/09/2022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16594"/>
      </p:ext>
    </p:extLst>
  </p:cSld>
  <p:clrMapOvr>
    <a:masterClrMapping/>
  </p:clrMapOvr>
  <p:transition spd="med">
    <p:dissolv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19/09/2022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882894"/>
      </p:ext>
    </p:extLst>
  </p:cSld>
  <p:clrMapOvr>
    <a:masterClrMapping/>
  </p:clrMapOvr>
  <p:transition spd="med">
    <p:dissolv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19/09/2022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2919164"/>
      </p:ext>
    </p:extLst>
  </p:cSld>
  <p:clrMapOvr>
    <a:masterClrMapping/>
  </p:clrMapOvr>
  <p:transition spd="med">
    <p:dissolv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19/09/2022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024902"/>
      </p:ext>
    </p:extLst>
  </p:cSld>
  <p:clrMapOvr>
    <a:masterClrMapping/>
  </p:clrMapOvr>
  <p:transition spd="med">
    <p:dissolv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64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64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19/09/2022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804346"/>
      </p:ext>
    </p:extLst>
  </p:cSld>
  <p:clrMapOvr>
    <a:masterClrMapping/>
  </p:clrMapOvr>
  <p:transition spd="med">
    <p:dissolv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51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19/09/2022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586606"/>
      </p:ext>
    </p:extLst>
  </p:cSld>
  <p:clrMapOvr>
    <a:masterClrMapping/>
  </p:clrMapOvr>
  <p:transition spd="med">
    <p:dissolv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19/09/2022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488798"/>
      </p:ext>
    </p:extLst>
  </p:cSld>
  <p:clrMapOvr>
    <a:masterClrMapping/>
  </p:clrMapOvr>
  <p:transition spd="med">
    <p:dissolv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19/09/2022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920653"/>
      </p:ext>
    </p:extLst>
  </p:cSld>
  <p:clrMapOvr>
    <a:masterClrMapping/>
  </p:clrMapOvr>
  <p:transition spd="med">
    <p:dissolv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19/09/2022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96459"/>
      </p:ext>
    </p:extLst>
  </p:cSld>
  <p:clrMapOvr>
    <a:masterClrMapping/>
  </p:clrMapOvr>
  <p:transition spd="med">
    <p:dissolv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19/09/2022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608874"/>
      </p:ext>
    </p:extLst>
  </p:cSld>
  <p:clrMapOvr>
    <a:masterClrMapping/>
  </p:clrMapOvr>
  <p:transition spd="med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19/09/2022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19/09/2022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9240166"/>
      </p:ext>
    </p:extLst>
  </p:cSld>
  <p:clrMapOvr>
    <a:masterClrMapping/>
  </p:clrMapOvr>
  <p:transition spd="med">
    <p:dissolv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19/09/2022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134266"/>
      </p:ext>
    </p:extLst>
  </p:cSld>
  <p:clrMapOvr>
    <a:masterClrMapping/>
  </p:clrMapOvr>
  <p:transition spd="med">
    <p:dissolv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19/09/2022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9241246"/>
      </p:ext>
    </p:extLst>
  </p:cSld>
  <p:clrMapOvr>
    <a:masterClrMapping/>
  </p:clrMapOvr>
  <p:transition spd="med">
    <p:dissolv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19/09/2022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976777"/>
      </p:ext>
    </p:extLst>
  </p:cSld>
  <p:clrMapOvr>
    <a:masterClrMapping/>
  </p:clrMapOvr>
  <p:transition spd="med">
    <p:dissolv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19/09/2022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7823201"/>
      </p:ext>
    </p:extLst>
  </p:cSld>
  <p:clrMapOvr>
    <a:masterClrMapping/>
  </p:clrMapOvr>
  <p:transition spd="med">
    <p:dissolv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64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64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19/09/2022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5504568"/>
      </p:ext>
    </p:extLst>
  </p:cSld>
  <p:clrMapOvr>
    <a:masterClrMapping/>
  </p:clrMapOvr>
  <p:transition spd="med">
    <p:dissolv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19/09/2022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791034"/>
      </p:ext>
    </p:extLst>
  </p:cSld>
  <p:clrMapOvr>
    <a:masterClrMapping/>
  </p:clrMapOvr>
  <p:transition spd="med">
    <p:dissolv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19/09/2022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406903"/>
      </p:ext>
    </p:extLst>
  </p:cSld>
  <p:clrMapOvr>
    <a:masterClrMapping/>
  </p:clrMapOvr>
  <p:transition spd="med">
    <p:dissolv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19/09/2022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7173005"/>
      </p:ext>
    </p:extLst>
  </p:cSld>
  <p:clrMapOvr>
    <a:masterClrMapping/>
  </p:clrMapOvr>
  <p:transition spd="med">
    <p:dissolv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19/09/2022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246427"/>
      </p:ext>
    </p:extLst>
  </p:cSld>
  <p:clrMapOvr>
    <a:masterClrMapping/>
  </p:clrMapOvr>
  <p:transition spd="med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19/09/2022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19/09/2022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220328"/>
      </p:ext>
    </p:extLst>
  </p:cSld>
  <p:clrMapOvr>
    <a:masterClrMapping/>
  </p:clrMapOvr>
  <p:transition spd="med">
    <p:dissolv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19/09/2022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749397"/>
      </p:ext>
    </p:extLst>
  </p:cSld>
  <p:clrMapOvr>
    <a:masterClrMapping/>
  </p:clrMapOvr>
  <p:transition spd="med">
    <p:dissolv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19/09/2022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277391"/>
      </p:ext>
    </p:extLst>
  </p:cSld>
  <p:clrMapOvr>
    <a:masterClrMapping/>
  </p:clrMapOvr>
  <p:transition spd="med">
    <p:dissolv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19/09/2022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7120655"/>
      </p:ext>
    </p:extLst>
  </p:cSld>
  <p:clrMapOvr>
    <a:masterClrMapping/>
  </p:clrMapOvr>
  <p:transition spd="med">
    <p:dissolv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19/09/2022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382454"/>
      </p:ext>
    </p:extLst>
  </p:cSld>
  <p:clrMapOvr>
    <a:masterClrMapping/>
  </p:clrMapOvr>
  <p:transition spd="med">
    <p:dissolv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19/09/2022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784847"/>
      </p:ext>
    </p:extLst>
  </p:cSld>
  <p:clrMapOvr>
    <a:masterClrMapping/>
  </p:clrMapOvr>
  <p:transition spd="med">
    <p:dissolv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19/09/2022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6510910"/>
      </p:ext>
    </p:extLst>
  </p:cSld>
  <p:clrMapOvr>
    <a:masterClrMapping/>
  </p:clrMapOvr>
  <p:transition spd="med">
    <p:dissolv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089766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70123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7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84591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19/09/2022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80080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451354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34940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94130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3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395339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3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97820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113714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2878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19/09/2022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19/09/2022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26D32-79A9-4E6E-9133-69F462CF5197}" type="datetimeFigureOut">
              <a:rPr lang="vi-VN" smtClean="0"/>
              <a:pPr/>
              <a:t>19/09/2022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19/09/2022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7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696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19/09/2022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7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731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med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19/09/2022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7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398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med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19/09/2022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7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508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 spd="med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19/09/2022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7239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ransition spd="med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6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10B419-FF10-4B1A-ACF4-A90B728DF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6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6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E3DEF7-8BFF-473F-BBF9-2145226ECB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2274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gif"/><Relationship Id="rId1" Type="http://schemas.openxmlformats.org/officeDocument/2006/relationships/slideLayout" Target="../slideLayouts/slideLayout3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1.gif"/><Relationship Id="rId7" Type="http://schemas.openxmlformats.org/officeDocument/2006/relationships/image" Target="../media/image25.png"/><Relationship Id="rId12" Type="http://schemas.openxmlformats.org/officeDocument/2006/relationships/image" Target="../media/image2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24.gif"/><Relationship Id="rId11" Type="http://schemas.openxmlformats.org/officeDocument/2006/relationships/image" Target="../media/image28.png"/><Relationship Id="rId5" Type="http://schemas.openxmlformats.org/officeDocument/2006/relationships/image" Target="../media/image23.gif"/><Relationship Id="rId10" Type="http://schemas.openxmlformats.org/officeDocument/2006/relationships/image" Target="../media/image27.png"/><Relationship Id="rId4" Type="http://schemas.openxmlformats.org/officeDocument/2006/relationships/image" Target="../media/image22.gif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2" y="-190500"/>
            <a:ext cx="9525000" cy="7239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13" y="-6540035"/>
            <a:ext cx="9143999" cy="890223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38200" y="1066800"/>
            <a:ext cx="7443917" cy="1600200"/>
          </a:xfrm>
          <a:prstGeom prst="rect">
            <a:avLst/>
          </a:prstGeom>
        </p:spPr>
        <p:txBody>
          <a:bodyPr wrap="square">
            <a:prstTxWarp prst="textDoubleWave1">
              <a:avLst/>
            </a:prstTxWarp>
            <a:spAutoFit/>
          </a:bodyPr>
          <a:lstStyle/>
          <a:p>
            <a:pPr algn="ctr"/>
            <a:r>
              <a:rPr lang="en-US" sz="2400" b="1" dirty="0">
                <a:ln>
                  <a:solidFill>
                    <a:srgbClr val="7030A0"/>
                  </a:solidFill>
                </a:ln>
                <a:solidFill>
                  <a:srgbClr val="2CFE22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iCiel Soup of Justice" pitchFamily="2" charset="-93"/>
                <a:cs typeface="Times New Roman" pitchFamily="18" charset="0"/>
              </a:rPr>
              <a:t>CHỦ ĐỀ : ĐẠI  DƯƠNG  MÊNH  MÔNG </a:t>
            </a:r>
            <a:endParaRPr lang="vi-VN" sz="2400" b="1" dirty="0">
              <a:ln>
                <a:solidFill>
                  <a:srgbClr val="7030A0"/>
                </a:solidFill>
              </a:ln>
              <a:solidFill>
                <a:srgbClr val="2CFE22"/>
              </a:soli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iCiel Soup of Justice" pitchFamily="2" charset="-93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38200" y="2961382"/>
            <a:ext cx="78486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ln>
                  <a:solidFill>
                    <a:schemeClr val="tx2"/>
                  </a:solidFill>
                </a:ln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>
                <a:ln>
                  <a:solidFill>
                    <a:schemeClr val="tx2"/>
                  </a:solidFill>
                </a:ln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>
                <a:ln>
                  <a:solidFill>
                    <a:schemeClr val="tx2"/>
                  </a:solidFill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2: NHỮNG CON VẬT DƯỚI </a:t>
            </a:r>
          </a:p>
          <a:p>
            <a:pPr algn="ctr"/>
            <a:r>
              <a:rPr lang="en-US" sz="4000" b="1" dirty="0">
                <a:ln>
                  <a:solidFill>
                    <a:schemeClr val="tx2"/>
                  </a:solidFill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    ĐẠI DƯƠNG </a:t>
            </a:r>
            <a:r>
              <a:rPr lang="en-US" sz="4000" b="1" dirty="0">
                <a:ln>
                  <a:solidFill>
                    <a:schemeClr val="tx2"/>
                  </a:solidFill>
                </a:ln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>
                <a:ln>
                  <a:solidFill>
                    <a:schemeClr val="tx2"/>
                  </a:solidFill>
                </a:ln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sz="4000" b="1" i="1" dirty="0" err="1">
                <a:ln>
                  <a:solidFill>
                    <a:schemeClr val="tx2"/>
                  </a:solidFill>
                </a:ln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000" b="1" i="1" dirty="0">
                <a:ln>
                  <a:solidFill>
                    <a:schemeClr val="tx2"/>
                  </a:solidFill>
                </a:ln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 1)</a:t>
            </a:r>
            <a:endParaRPr lang="vi-VN" sz="4000" b="1" i="1" dirty="0">
              <a:ln>
                <a:solidFill>
                  <a:schemeClr val="tx2"/>
                </a:solidFill>
              </a:ln>
              <a:solidFill>
                <a:srgbClr val="7030A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243260" y="4564278"/>
            <a:ext cx="5672139" cy="89255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</a:p>
          <a:p>
            <a:r>
              <a:rPr lang="en-US" sz="2400" b="1" dirty="0">
                <a:ln>
                  <a:solidFill>
                    <a:srgbClr val="7030A0"/>
                  </a:solidFill>
                </a:ln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               </a:t>
            </a:r>
            <a:endParaRPr lang="vi-VN" sz="24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431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GIAO AN\SGV lop 2\chan trời sang tạo lớp 1\hình ảnh minh họa\hinh-nen-powerpoint-mau-sac-de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2" y="0"/>
            <a:ext cx="9123528" cy="6842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47922" y="302738"/>
            <a:ext cx="6519221" cy="646331"/>
          </a:xfrm>
          <a:prstGeom prst="rect">
            <a:avLst/>
          </a:prstGeom>
          <a:solidFill>
            <a:srgbClr val="2CFE22"/>
          </a:solidFill>
        </p:spPr>
        <p:txBody>
          <a:bodyPr wrap="none" rtlCol="0">
            <a:spAutoFit/>
          </a:bodyPr>
          <a:lstStyle/>
          <a:p>
            <a:r>
              <a:rPr lang="en-US" sz="3600" dirty="0" err="1">
                <a:latin typeface="iCiel Cadena" pitchFamily="2" charset="-93"/>
              </a:rPr>
              <a:t>Cách</a:t>
            </a:r>
            <a:r>
              <a:rPr lang="en-US" sz="3600" dirty="0">
                <a:latin typeface="iCiel Cadena" pitchFamily="2" charset="-93"/>
              </a:rPr>
              <a:t> </a:t>
            </a:r>
            <a:r>
              <a:rPr lang="en-US" sz="3600" dirty="0" err="1">
                <a:latin typeface="iCiel Cadena" pitchFamily="2" charset="-93"/>
              </a:rPr>
              <a:t>vẽ</a:t>
            </a:r>
            <a:r>
              <a:rPr lang="en-US" sz="3600" dirty="0">
                <a:latin typeface="iCiel Cadena" pitchFamily="2" charset="-93"/>
              </a:rPr>
              <a:t> con </a:t>
            </a:r>
            <a:r>
              <a:rPr lang="en-US" sz="3600" dirty="0" err="1">
                <a:latin typeface="iCiel Cadena" pitchFamily="2" charset="-93"/>
              </a:rPr>
              <a:t>vật</a:t>
            </a:r>
            <a:r>
              <a:rPr lang="en-US" sz="3600" dirty="0">
                <a:latin typeface="iCiel Cadena" pitchFamily="2" charset="-93"/>
              </a:rPr>
              <a:t> </a:t>
            </a:r>
            <a:r>
              <a:rPr lang="en-US" sz="3600" dirty="0" err="1">
                <a:latin typeface="iCiel Cadena" pitchFamily="2" charset="-93"/>
              </a:rPr>
              <a:t>dưới</a:t>
            </a:r>
            <a:r>
              <a:rPr lang="en-US" sz="3600" dirty="0">
                <a:latin typeface="iCiel Cadena" pitchFamily="2" charset="-93"/>
              </a:rPr>
              <a:t> </a:t>
            </a:r>
            <a:r>
              <a:rPr lang="en-US" sz="3600" dirty="0" err="1">
                <a:latin typeface="iCiel Cadena" pitchFamily="2" charset="-93"/>
              </a:rPr>
              <a:t>đại</a:t>
            </a:r>
            <a:r>
              <a:rPr lang="en-US" sz="3600" dirty="0">
                <a:latin typeface="iCiel Cadena" pitchFamily="2" charset="-93"/>
              </a:rPr>
              <a:t> </a:t>
            </a:r>
            <a:r>
              <a:rPr lang="en-US" sz="3600" dirty="0" err="1">
                <a:latin typeface="iCiel Cadena" pitchFamily="2" charset="-93"/>
              </a:rPr>
              <a:t>dương</a:t>
            </a:r>
            <a:r>
              <a:rPr lang="en-US" sz="3600" dirty="0">
                <a:latin typeface="iCiel Cadena" pitchFamily="2" charset="-93"/>
              </a:rPr>
              <a:t> </a:t>
            </a:r>
            <a:endParaRPr lang="vi-VN" sz="3600" dirty="0">
              <a:latin typeface="iCiel Cadena" pitchFamily="2" charset="-93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9936" y="1231447"/>
            <a:ext cx="6324600" cy="4254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560752" y="5712627"/>
            <a:ext cx="5983048" cy="584775"/>
          </a:xfrm>
          <a:prstGeom prst="rect">
            <a:avLst/>
          </a:prstGeom>
          <a:solidFill>
            <a:srgbClr val="2CFE22"/>
          </a:solidFill>
        </p:spPr>
        <p:txBody>
          <a:bodyPr wrap="none" rtlCol="0">
            <a:spAutoFit/>
          </a:bodyPr>
          <a:lstStyle/>
          <a:p>
            <a:r>
              <a:rPr lang="en-US" sz="3200" dirty="0" err="1">
                <a:latin typeface="iCiel Cadena" pitchFamily="2" charset="-93"/>
              </a:rPr>
              <a:t>Bước</a:t>
            </a:r>
            <a:r>
              <a:rPr lang="en-US" sz="3200" dirty="0">
                <a:latin typeface="iCiel Cadena" pitchFamily="2" charset="-93"/>
              </a:rPr>
              <a:t> 1 : </a:t>
            </a:r>
            <a:r>
              <a:rPr lang="en-US" sz="2800" dirty="0" err="1">
                <a:latin typeface="iCiel Cadena" pitchFamily="2" charset="-93"/>
              </a:rPr>
              <a:t>Vẽ</a:t>
            </a:r>
            <a:r>
              <a:rPr lang="en-US" sz="2800" dirty="0">
                <a:latin typeface="iCiel Cadena" pitchFamily="2" charset="-93"/>
              </a:rPr>
              <a:t> </a:t>
            </a:r>
            <a:r>
              <a:rPr lang="en-US" sz="2800" dirty="0" err="1">
                <a:latin typeface="iCiel Cadena" pitchFamily="2" charset="-93"/>
              </a:rPr>
              <a:t>vẽ</a:t>
            </a:r>
            <a:r>
              <a:rPr lang="en-US" sz="2800" dirty="0">
                <a:latin typeface="iCiel Cadena" pitchFamily="2" charset="-93"/>
              </a:rPr>
              <a:t> </a:t>
            </a:r>
            <a:r>
              <a:rPr lang="en-US" sz="2800" dirty="0" err="1">
                <a:latin typeface="iCiel Cadena" pitchFamily="2" charset="-93"/>
              </a:rPr>
              <a:t>hình</a:t>
            </a:r>
            <a:r>
              <a:rPr lang="en-US" sz="2800" dirty="0">
                <a:latin typeface="iCiel Cadena" pitchFamily="2" charset="-93"/>
              </a:rPr>
              <a:t> con </a:t>
            </a:r>
            <a:r>
              <a:rPr lang="en-US" sz="2800" dirty="0" err="1">
                <a:latin typeface="iCiel Cadena" pitchFamily="2" charset="-93"/>
              </a:rPr>
              <a:t>vật</a:t>
            </a:r>
            <a:r>
              <a:rPr lang="en-US" sz="2800" dirty="0">
                <a:latin typeface="iCiel Cadena" pitchFamily="2" charset="-93"/>
              </a:rPr>
              <a:t> </a:t>
            </a:r>
            <a:r>
              <a:rPr lang="en-US" sz="2800" dirty="0" err="1">
                <a:latin typeface="iCiel Cadena" pitchFamily="2" charset="-93"/>
              </a:rPr>
              <a:t>bằng</a:t>
            </a:r>
            <a:r>
              <a:rPr lang="en-US" sz="2800" dirty="0">
                <a:latin typeface="iCiel Cadena" pitchFamily="2" charset="-93"/>
              </a:rPr>
              <a:t> </a:t>
            </a:r>
            <a:r>
              <a:rPr lang="en-US" sz="2800" dirty="0" err="1">
                <a:latin typeface="iCiel Cadena" pitchFamily="2" charset="-93"/>
              </a:rPr>
              <a:t>nét</a:t>
            </a:r>
            <a:endParaRPr lang="vi-VN" sz="2800" dirty="0">
              <a:latin typeface="iCiel Cadena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573829282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GIAO AN\SGV lop 2\chan trời sang tạo lớp 1\hình ảnh minh họa\hinh-nen-powerpoint-mau-sac-de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2" y="0"/>
            <a:ext cx="9123528" cy="6842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90600" y="5486400"/>
            <a:ext cx="7268785" cy="584775"/>
          </a:xfrm>
          <a:prstGeom prst="rect">
            <a:avLst/>
          </a:prstGeom>
          <a:solidFill>
            <a:srgbClr val="2CFE22"/>
          </a:solidFill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prstClr val="black"/>
                </a:solidFill>
                <a:latin typeface="iCiel Cadena" pitchFamily="2" charset="-93"/>
              </a:rPr>
              <a:t>Bước</a:t>
            </a:r>
            <a:r>
              <a:rPr lang="en-US" sz="3200" dirty="0">
                <a:solidFill>
                  <a:prstClr val="black"/>
                </a:solidFill>
                <a:latin typeface="iCiel Cadena" pitchFamily="2" charset="-93"/>
              </a:rPr>
              <a:t> 2 : </a:t>
            </a:r>
            <a:r>
              <a:rPr lang="en-US" sz="2800" dirty="0" err="1">
                <a:solidFill>
                  <a:prstClr val="black"/>
                </a:solidFill>
                <a:latin typeface="iCiel Cadena" pitchFamily="2" charset="-93"/>
              </a:rPr>
              <a:t>Trang</a:t>
            </a:r>
            <a:r>
              <a:rPr lang="en-US" sz="2800" dirty="0">
                <a:solidFill>
                  <a:prstClr val="black"/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iCiel Cadena" pitchFamily="2" charset="-93"/>
              </a:rPr>
              <a:t>trí</a:t>
            </a:r>
            <a:r>
              <a:rPr lang="en-US" sz="2800" dirty="0">
                <a:solidFill>
                  <a:prstClr val="black"/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iCiel Cadena" pitchFamily="2" charset="-93"/>
              </a:rPr>
              <a:t>bằng</a:t>
            </a:r>
            <a:r>
              <a:rPr lang="en-US" sz="2800" dirty="0">
                <a:solidFill>
                  <a:prstClr val="black"/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iCiel Cadena" pitchFamily="2" charset="-93"/>
              </a:rPr>
              <a:t>các</a:t>
            </a:r>
            <a:r>
              <a:rPr lang="en-US" sz="2800" dirty="0">
                <a:solidFill>
                  <a:prstClr val="black"/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iCiel Cadena" pitchFamily="2" charset="-93"/>
              </a:rPr>
              <a:t>chấm</a:t>
            </a:r>
            <a:r>
              <a:rPr lang="en-US" sz="2800" dirty="0">
                <a:solidFill>
                  <a:prstClr val="black"/>
                </a:solidFill>
                <a:latin typeface="iCiel Cadena" pitchFamily="2" charset="-93"/>
              </a:rPr>
              <a:t> , </a:t>
            </a:r>
            <a:r>
              <a:rPr lang="en-US" sz="2800" dirty="0" err="1">
                <a:solidFill>
                  <a:prstClr val="black"/>
                </a:solidFill>
                <a:latin typeface="iCiel Cadena" pitchFamily="2" charset="-93"/>
              </a:rPr>
              <a:t>nét</a:t>
            </a:r>
            <a:r>
              <a:rPr lang="en-US" sz="2800" dirty="0">
                <a:solidFill>
                  <a:prstClr val="black"/>
                </a:solidFill>
                <a:latin typeface="iCiel Cadena" pitchFamily="2" charset="-93"/>
              </a:rPr>
              <a:t> , </a:t>
            </a:r>
            <a:r>
              <a:rPr lang="en-US" sz="2800" dirty="0" err="1">
                <a:solidFill>
                  <a:prstClr val="black"/>
                </a:solidFill>
                <a:latin typeface="iCiel Cadena" pitchFamily="2" charset="-93"/>
              </a:rPr>
              <a:t>màu</a:t>
            </a:r>
            <a:r>
              <a:rPr lang="en-US" sz="2800" dirty="0">
                <a:solidFill>
                  <a:prstClr val="black"/>
                </a:solidFill>
                <a:latin typeface="iCiel Cadena" pitchFamily="2" charset="-93"/>
              </a:rPr>
              <a:t> </a:t>
            </a:r>
            <a:endParaRPr lang="vi-VN" sz="2800" dirty="0">
              <a:solidFill>
                <a:prstClr val="black"/>
              </a:solidFill>
              <a:latin typeface="iCiel Cadena" pitchFamily="2" charset="-93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946" y="457200"/>
            <a:ext cx="6759868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5358679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GIAO AN\SGV lop 2\chan trời sang tạo lớp 1\hình ảnh minh họa\hinh-nen-powerpoint-mau-sac-de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2" y="0"/>
            <a:ext cx="9123528" cy="6842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38200" y="5486400"/>
            <a:ext cx="7820089" cy="584775"/>
          </a:xfrm>
          <a:prstGeom prst="rect">
            <a:avLst/>
          </a:prstGeom>
          <a:solidFill>
            <a:srgbClr val="2CFE22"/>
          </a:solidFill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prstClr val="black"/>
                </a:solidFill>
                <a:latin typeface="iCiel Cadena" pitchFamily="2" charset="-93"/>
              </a:rPr>
              <a:t>Bước</a:t>
            </a:r>
            <a:r>
              <a:rPr lang="en-US" sz="3200" dirty="0">
                <a:solidFill>
                  <a:prstClr val="black"/>
                </a:solidFill>
                <a:latin typeface="iCiel Cadena" pitchFamily="2" charset="-93"/>
              </a:rPr>
              <a:t> 3 : </a:t>
            </a:r>
            <a:r>
              <a:rPr lang="en-US" sz="2800" dirty="0" err="1">
                <a:solidFill>
                  <a:prstClr val="black"/>
                </a:solidFill>
                <a:latin typeface="iCiel Cadena" pitchFamily="2" charset="-93"/>
              </a:rPr>
              <a:t>Vẽ</a:t>
            </a:r>
            <a:r>
              <a:rPr lang="en-US" sz="2800" dirty="0">
                <a:solidFill>
                  <a:prstClr val="black"/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iCiel Cadena" pitchFamily="2" charset="-93"/>
              </a:rPr>
              <a:t>nền</a:t>
            </a:r>
            <a:r>
              <a:rPr lang="en-US" sz="2800" dirty="0">
                <a:solidFill>
                  <a:prstClr val="black"/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iCiel Cadena" pitchFamily="2" charset="-93"/>
              </a:rPr>
              <a:t>để</a:t>
            </a:r>
            <a:r>
              <a:rPr lang="en-US" sz="2800" dirty="0">
                <a:solidFill>
                  <a:prstClr val="black"/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iCiel Cadena" pitchFamily="2" charset="-93"/>
              </a:rPr>
              <a:t>hình</a:t>
            </a:r>
            <a:r>
              <a:rPr lang="en-US" sz="2800" dirty="0">
                <a:solidFill>
                  <a:prstClr val="black"/>
                </a:solidFill>
                <a:latin typeface="iCiel Cadena" pitchFamily="2" charset="-93"/>
              </a:rPr>
              <a:t> con </a:t>
            </a:r>
            <a:r>
              <a:rPr lang="en-US" sz="2800" dirty="0" err="1">
                <a:solidFill>
                  <a:prstClr val="black"/>
                </a:solidFill>
                <a:latin typeface="iCiel Cadena" pitchFamily="2" charset="-93"/>
              </a:rPr>
              <a:t>vật</a:t>
            </a:r>
            <a:r>
              <a:rPr lang="en-US" sz="2800" dirty="0">
                <a:solidFill>
                  <a:prstClr val="black"/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iCiel Cadena" pitchFamily="2" charset="-93"/>
              </a:rPr>
              <a:t>thêm</a:t>
            </a:r>
            <a:r>
              <a:rPr lang="en-US" sz="2800" dirty="0">
                <a:solidFill>
                  <a:prstClr val="black"/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iCiel Cadena" pitchFamily="2" charset="-93"/>
              </a:rPr>
              <a:t>sinh</a:t>
            </a:r>
            <a:r>
              <a:rPr lang="en-US" sz="2800" dirty="0">
                <a:solidFill>
                  <a:prstClr val="black"/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iCiel Cadena" pitchFamily="2" charset="-93"/>
              </a:rPr>
              <a:t>động</a:t>
            </a:r>
            <a:r>
              <a:rPr lang="en-US" sz="2800" dirty="0">
                <a:solidFill>
                  <a:prstClr val="black"/>
                </a:solidFill>
                <a:latin typeface="iCiel Cadena" pitchFamily="2" charset="-93"/>
              </a:rPr>
              <a:t> </a:t>
            </a:r>
            <a:endParaRPr lang="vi-VN" sz="2800" dirty="0">
              <a:solidFill>
                <a:prstClr val="black"/>
              </a:solidFill>
              <a:latin typeface="iCiel Cadena" pitchFamily="2" charset="-93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1364" y="457200"/>
            <a:ext cx="6639636" cy="4700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7082021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6146" name="Picture 2" descr="E:\GIAO AN\SGV lop 2\chan trời sang tạo lớp 1\hình ảnh minh họa\hinh-nen-dong-powerpoint-dep-ve-qua-773x580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2" y="0"/>
            <a:ext cx="914202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295400" y="381000"/>
            <a:ext cx="7010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dirty="0" err="1">
                <a:solidFill>
                  <a:srgbClr val="EEECE1">
                    <a:lumMod val="25000"/>
                  </a:srgbClr>
                </a:solidFill>
                <a:latin typeface="iCiel Pony" pitchFamily="2" charset="-93"/>
                <a:cs typeface="Times New Roman" pitchFamily="18" charset="0"/>
              </a:rPr>
              <a:t>Các</a:t>
            </a:r>
            <a:r>
              <a:rPr lang="en-US" sz="4800" dirty="0">
                <a:solidFill>
                  <a:srgbClr val="EEECE1">
                    <a:lumMod val="25000"/>
                  </a:srgbClr>
                </a:solidFill>
                <a:latin typeface="iCiel Pony" pitchFamily="2" charset="-93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EEECE1">
                    <a:lumMod val="25000"/>
                  </a:srgbClr>
                </a:solidFill>
                <a:latin typeface="iCiel Pony" pitchFamily="2" charset="-93"/>
                <a:cs typeface="Times New Roman" pitchFamily="18" charset="0"/>
              </a:rPr>
              <a:t>bài</a:t>
            </a:r>
            <a:r>
              <a:rPr lang="en-US" sz="4800" dirty="0">
                <a:solidFill>
                  <a:srgbClr val="EEECE1">
                    <a:lumMod val="25000"/>
                  </a:srgbClr>
                </a:solidFill>
                <a:latin typeface="iCiel Pony" pitchFamily="2" charset="-93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EEECE1">
                    <a:lumMod val="25000"/>
                  </a:srgbClr>
                </a:solidFill>
                <a:latin typeface="iCiel Pony" pitchFamily="2" charset="-93"/>
                <a:cs typeface="Times New Roman" pitchFamily="18" charset="0"/>
              </a:rPr>
              <a:t>vẽ</a:t>
            </a:r>
            <a:r>
              <a:rPr lang="en-US" sz="4800" dirty="0">
                <a:solidFill>
                  <a:srgbClr val="EEECE1">
                    <a:lumMod val="25000"/>
                  </a:srgbClr>
                </a:solidFill>
                <a:latin typeface="iCiel Pony" pitchFamily="2" charset="-93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EEECE1">
                    <a:lumMod val="25000"/>
                  </a:srgbClr>
                </a:solidFill>
                <a:latin typeface="iCiel Pony" pitchFamily="2" charset="-93"/>
                <a:cs typeface="Times New Roman" pitchFamily="18" charset="0"/>
              </a:rPr>
              <a:t>tham</a:t>
            </a:r>
            <a:r>
              <a:rPr lang="en-US" sz="4800" dirty="0">
                <a:solidFill>
                  <a:srgbClr val="EEECE1">
                    <a:lumMod val="25000"/>
                  </a:srgbClr>
                </a:solidFill>
                <a:latin typeface="iCiel Pony" pitchFamily="2" charset="-93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EEECE1">
                    <a:lumMod val="25000"/>
                  </a:srgbClr>
                </a:solidFill>
                <a:latin typeface="iCiel Pony" pitchFamily="2" charset="-93"/>
                <a:cs typeface="Times New Roman" pitchFamily="18" charset="0"/>
              </a:rPr>
              <a:t>khảo</a:t>
            </a:r>
            <a:r>
              <a:rPr lang="en-US" sz="4800" dirty="0">
                <a:solidFill>
                  <a:srgbClr val="EEECE1">
                    <a:lumMod val="25000"/>
                  </a:srgbClr>
                </a:solidFill>
                <a:latin typeface="iCiel Pony" pitchFamily="2" charset="-93"/>
                <a:cs typeface="Times New Roman" pitchFamily="18" charset="0"/>
              </a:rPr>
              <a:t> </a:t>
            </a:r>
            <a:endParaRPr lang="vi-VN" sz="4800" dirty="0">
              <a:solidFill>
                <a:srgbClr val="EEECE1">
                  <a:lumMod val="25000"/>
                </a:srgbClr>
              </a:solidFill>
              <a:latin typeface="iCiel Pony" pitchFamily="2" charset="-93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7365709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E:\GIAO AN\ảnh tài liệu\gtrg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499" y="838200"/>
            <a:ext cx="3267501" cy="252142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E:\GIAO AN\ảnh tài liệu\a42af94dadc218b763e61c9689eb3db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827746"/>
            <a:ext cx="4379604" cy="303965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E:\GIAO AN\ảnh tài liệu\mn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498" y="4038600"/>
            <a:ext cx="3191301" cy="215949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12154">
            <a:off x="5290720" y="-195680"/>
            <a:ext cx="1653915" cy="16539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769" y="160248"/>
            <a:ext cx="1915235" cy="2083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1425706"/>
      </p:ext>
    </p:extLst>
  </p:cSld>
  <p:clrMapOvr>
    <a:masterClrMapping/>
  </p:clrMapOvr>
  <p:transition spd="slow">
    <p:wheel spokes="1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GIAO AN\SGV lop 2\sgv chân trời sáng tạo lớp 2\hình minh họa giáo án\2\ccxzvxz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1" y="609600"/>
            <a:ext cx="2667000" cy="294235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GIAO AN\SGV lop 2\sgv chân trời sáng tạo lớp 2\hình minh họa giáo án\2\cd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960" y="3924375"/>
            <a:ext cx="3604640" cy="24764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:\GIAO AN\SGV lop 2\sgv chân trời sáng tạo lớp 2\hình minh họa giáo án\2\cxczv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038600"/>
            <a:ext cx="3683045" cy="24123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E:\GIAO AN\SGV lop 2\sgv chân trời sáng tạo lớp 2\hình minh họa giáo án\2\dafsf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521" y="533400"/>
            <a:ext cx="4163711" cy="292103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3118649"/>
      </p:ext>
    </p:extLst>
  </p:cSld>
  <p:clrMapOvr>
    <a:masterClrMapping/>
  </p:clrMapOvr>
  <p:transition spd="slow">
    <p:wheel spokes="1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-457200"/>
            <a:ext cx="8762999" cy="5110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E:\GIAO AN\ảnh tài liệu\hhg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8193"/>
            <a:ext cx="9144000" cy="6956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590800" y="1639669"/>
            <a:ext cx="45010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Luyện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tập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–  </a:t>
            </a:r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sáng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tạo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276600" y="1030069"/>
            <a:ext cx="30540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Hoạt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động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 3 : </a:t>
            </a:r>
            <a:endParaRPr lang="vi-VN" sz="3600" dirty="0">
              <a:solidFill>
                <a:srgbClr val="FF0000"/>
              </a:solidFill>
              <a:latin typeface="iCiel Cadena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631966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GIAO AN\SGV lop 2\chan trời sang tạo lớp 1\hình ảnh minh họa\hinh-nen-dong-powerpoint-dep-ve-o-to-773x580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32"/>
            <a:ext cx="9144000" cy="6860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46803"/>
            <a:ext cx="4572000" cy="2829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14132" y="1325940"/>
            <a:ext cx="404617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1F497D">
                    <a:lumMod val="60000"/>
                    <a:lumOff val="40000"/>
                  </a:srgbClr>
                </a:solidFill>
                <a:latin typeface="iCiel Cadena" pitchFamily="2" charset="-93"/>
              </a:rPr>
              <a:t>Kết</a:t>
            </a:r>
            <a:r>
              <a:rPr lang="en-US" sz="2400" dirty="0">
                <a:solidFill>
                  <a:srgbClr val="1F497D">
                    <a:lumMod val="60000"/>
                    <a:lumOff val="40000"/>
                  </a:srgbClr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srgbClr val="1F497D">
                    <a:lumMod val="60000"/>
                    <a:lumOff val="40000"/>
                  </a:srgbClr>
                </a:solidFill>
                <a:latin typeface="iCiel Cadena" pitchFamily="2" charset="-93"/>
              </a:rPr>
              <a:t>hợp</a:t>
            </a:r>
            <a:r>
              <a:rPr lang="en-US" sz="2400" dirty="0">
                <a:solidFill>
                  <a:srgbClr val="1F497D">
                    <a:lumMod val="60000"/>
                    <a:lumOff val="40000"/>
                  </a:srgbClr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srgbClr val="1F497D">
                    <a:lumMod val="60000"/>
                    <a:lumOff val="40000"/>
                  </a:srgbClr>
                </a:solidFill>
                <a:latin typeface="iCiel Cadena" pitchFamily="2" charset="-93"/>
              </a:rPr>
              <a:t>với</a:t>
            </a:r>
            <a:r>
              <a:rPr lang="en-US" sz="2400" dirty="0">
                <a:solidFill>
                  <a:srgbClr val="1F497D">
                    <a:lumMod val="60000"/>
                    <a:lumOff val="40000"/>
                  </a:srgbClr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srgbClr val="1F497D">
                    <a:lumMod val="60000"/>
                    <a:lumOff val="40000"/>
                  </a:srgbClr>
                </a:solidFill>
                <a:latin typeface="iCiel Cadena" pitchFamily="2" charset="-93"/>
              </a:rPr>
              <a:t>hình</a:t>
            </a:r>
            <a:r>
              <a:rPr lang="en-US" sz="2400" dirty="0">
                <a:solidFill>
                  <a:srgbClr val="1F497D">
                    <a:lumMod val="60000"/>
                    <a:lumOff val="40000"/>
                  </a:srgbClr>
                </a:solidFill>
                <a:latin typeface="iCiel Cadena" pitchFamily="2" charset="-93"/>
              </a:rPr>
              <a:t>, </a:t>
            </a:r>
            <a:r>
              <a:rPr lang="en-US" sz="2400" dirty="0" err="1">
                <a:solidFill>
                  <a:srgbClr val="1F497D">
                    <a:lumMod val="60000"/>
                    <a:lumOff val="40000"/>
                  </a:srgbClr>
                </a:solidFill>
                <a:latin typeface="iCiel Cadena" pitchFamily="2" charset="-93"/>
              </a:rPr>
              <a:t>chấm</a:t>
            </a:r>
            <a:r>
              <a:rPr lang="en-US" sz="2400" dirty="0">
                <a:solidFill>
                  <a:srgbClr val="1F497D">
                    <a:lumMod val="60000"/>
                    <a:lumOff val="40000"/>
                  </a:srgbClr>
                </a:solidFill>
                <a:latin typeface="iCiel Cadena" pitchFamily="2" charset="-93"/>
              </a:rPr>
              <a:t>, </a:t>
            </a:r>
            <a:r>
              <a:rPr lang="en-US" sz="2400" dirty="0" err="1">
                <a:solidFill>
                  <a:srgbClr val="1F497D">
                    <a:lumMod val="60000"/>
                    <a:lumOff val="40000"/>
                  </a:srgbClr>
                </a:solidFill>
                <a:latin typeface="iCiel Cadena" pitchFamily="2" charset="-93"/>
              </a:rPr>
              <a:t>nét</a:t>
            </a:r>
            <a:r>
              <a:rPr lang="en-US" sz="2400" dirty="0">
                <a:solidFill>
                  <a:srgbClr val="1F497D">
                    <a:lumMod val="60000"/>
                    <a:lumOff val="40000"/>
                  </a:srgbClr>
                </a:solidFill>
                <a:latin typeface="iCiel Cadena" pitchFamily="2" charset="-93"/>
              </a:rPr>
              <a:t>, </a:t>
            </a:r>
          </a:p>
          <a:p>
            <a:pPr algn="ctr"/>
            <a:r>
              <a:rPr lang="en-US" sz="2400" dirty="0" err="1">
                <a:solidFill>
                  <a:srgbClr val="1F497D">
                    <a:lumMod val="60000"/>
                    <a:lumOff val="40000"/>
                  </a:srgbClr>
                </a:solidFill>
                <a:latin typeface="iCiel Cadena" pitchFamily="2" charset="-93"/>
              </a:rPr>
              <a:t>màu</a:t>
            </a:r>
            <a:r>
              <a:rPr lang="en-US" sz="2400" dirty="0">
                <a:solidFill>
                  <a:srgbClr val="1F497D">
                    <a:lumMod val="60000"/>
                    <a:lumOff val="40000"/>
                  </a:srgbClr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srgbClr val="1F497D">
                    <a:lumMod val="60000"/>
                    <a:lumOff val="40000"/>
                  </a:srgbClr>
                </a:solidFill>
                <a:latin typeface="iCiel Cadena" pitchFamily="2" charset="-93"/>
              </a:rPr>
              <a:t>có</a:t>
            </a:r>
            <a:r>
              <a:rPr lang="en-US" sz="2400" dirty="0">
                <a:solidFill>
                  <a:srgbClr val="1F497D">
                    <a:lumMod val="60000"/>
                    <a:lumOff val="40000"/>
                  </a:srgbClr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srgbClr val="1F497D">
                    <a:lumMod val="60000"/>
                    <a:lumOff val="40000"/>
                  </a:srgbClr>
                </a:solidFill>
                <a:latin typeface="iCiel Cadena" pitchFamily="2" charset="-93"/>
              </a:rPr>
              <a:t>thể</a:t>
            </a:r>
            <a:r>
              <a:rPr lang="en-US" sz="2400" dirty="0">
                <a:solidFill>
                  <a:srgbClr val="1F497D">
                    <a:lumMod val="60000"/>
                    <a:lumOff val="40000"/>
                  </a:srgbClr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srgbClr val="1F497D">
                    <a:lumMod val="60000"/>
                    <a:lumOff val="40000"/>
                  </a:srgbClr>
                </a:solidFill>
                <a:latin typeface="iCiel Cadena" pitchFamily="2" charset="-93"/>
              </a:rPr>
              <a:t>diễn</a:t>
            </a:r>
            <a:r>
              <a:rPr lang="en-US" sz="2400" dirty="0">
                <a:solidFill>
                  <a:srgbClr val="1F497D">
                    <a:lumMod val="60000"/>
                    <a:lumOff val="40000"/>
                  </a:srgbClr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srgbClr val="1F497D">
                    <a:lumMod val="60000"/>
                    <a:lumOff val="40000"/>
                  </a:srgbClr>
                </a:solidFill>
                <a:latin typeface="iCiel Cadena" pitchFamily="2" charset="-93"/>
              </a:rPr>
              <a:t>tả</a:t>
            </a:r>
            <a:r>
              <a:rPr lang="en-US" sz="2400" dirty="0">
                <a:solidFill>
                  <a:srgbClr val="1F497D">
                    <a:lumMod val="60000"/>
                    <a:lumOff val="40000"/>
                  </a:srgbClr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srgbClr val="1F497D">
                    <a:lumMod val="60000"/>
                    <a:lumOff val="40000"/>
                  </a:srgbClr>
                </a:solidFill>
                <a:latin typeface="iCiel Cadena" pitchFamily="2" charset="-93"/>
              </a:rPr>
              <a:t>được</a:t>
            </a:r>
            <a:r>
              <a:rPr lang="en-US" sz="2400" dirty="0">
                <a:solidFill>
                  <a:srgbClr val="1F497D">
                    <a:lumMod val="60000"/>
                    <a:lumOff val="40000"/>
                  </a:srgbClr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srgbClr val="1F497D">
                    <a:lumMod val="60000"/>
                    <a:lumOff val="40000"/>
                  </a:srgbClr>
                </a:solidFill>
                <a:latin typeface="iCiel Cadena" pitchFamily="2" charset="-93"/>
              </a:rPr>
              <a:t>đặc</a:t>
            </a:r>
            <a:r>
              <a:rPr lang="en-US" sz="2400" dirty="0">
                <a:solidFill>
                  <a:srgbClr val="1F497D">
                    <a:lumMod val="60000"/>
                    <a:lumOff val="40000"/>
                  </a:srgbClr>
                </a:solidFill>
                <a:latin typeface="iCiel Cadena" pitchFamily="2" charset="-93"/>
              </a:rPr>
              <a:t> </a:t>
            </a:r>
          </a:p>
          <a:p>
            <a:pPr algn="ctr"/>
            <a:r>
              <a:rPr lang="en-US" sz="2400" dirty="0" err="1">
                <a:solidFill>
                  <a:srgbClr val="1F497D">
                    <a:lumMod val="60000"/>
                    <a:lumOff val="40000"/>
                  </a:srgbClr>
                </a:solidFill>
                <a:latin typeface="iCiel Cadena" pitchFamily="2" charset="-93"/>
              </a:rPr>
              <a:t>điểm</a:t>
            </a:r>
            <a:r>
              <a:rPr lang="en-US" sz="2400" dirty="0">
                <a:solidFill>
                  <a:srgbClr val="1F497D">
                    <a:lumMod val="60000"/>
                    <a:lumOff val="40000"/>
                  </a:srgbClr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srgbClr val="1F497D">
                    <a:lumMod val="60000"/>
                    <a:lumOff val="40000"/>
                  </a:srgbClr>
                </a:solidFill>
                <a:latin typeface="iCiel Cadena" pitchFamily="2" charset="-93"/>
              </a:rPr>
              <a:t>và</a:t>
            </a:r>
            <a:r>
              <a:rPr lang="en-US" sz="2400" dirty="0">
                <a:solidFill>
                  <a:srgbClr val="1F497D">
                    <a:lumMod val="60000"/>
                    <a:lumOff val="40000"/>
                  </a:srgbClr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srgbClr val="1F497D">
                    <a:lumMod val="60000"/>
                    <a:lumOff val="40000"/>
                  </a:srgbClr>
                </a:solidFill>
                <a:latin typeface="iCiel Cadena" pitchFamily="2" charset="-93"/>
              </a:rPr>
              <a:t>hình</a:t>
            </a:r>
            <a:r>
              <a:rPr lang="en-US" sz="2400" dirty="0">
                <a:solidFill>
                  <a:srgbClr val="1F497D">
                    <a:lumMod val="60000"/>
                    <a:lumOff val="40000"/>
                  </a:srgbClr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srgbClr val="1F497D">
                    <a:lumMod val="60000"/>
                    <a:lumOff val="40000"/>
                  </a:srgbClr>
                </a:solidFill>
                <a:latin typeface="iCiel Cadena" pitchFamily="2" charset="-93"/>
              </a:rPr>
              <a:t>dáng</a:t>
            </a:r>
            <a:r>
              <a:rPr lang="en-US" sz="2400" dirty="0">
                <a:solidFill>
                  <a:srgbClr val="1F497D">
                    <a:lumMod val="60000"/>
                    <a:lumOff val="40000"/>
                  </a:srgbClr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srgbClr val="1F497D">
                    <a:lumMod val="60000"/>
                    <a:lumOff val="40000"/>
                  </a:srgbClr>
                </a:solidFill>
                <a:latin typeface="iCiel Cadena" pitchFamily="2" charset="-93"/>
              </a:rPr>
              <a:t>của</a:t>
            </a:r>
            <a:r>
              <a:rPr lang="en-US" sz="2400" dirty="0">
                <a:solidFill>
                  <a:srgbClr val="1F497D">
                    <a:lumMod val="60000"/>
                    <a:lumOff val="40000"/>
                  </a:srgbClr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srgbClr val="1F497D">
                    <a:lumMod val="60000"/>
                    <a:lumOff val="40000"/>
                  </a:srgbClr>
                </a:solidFill>
                <a:latin typeface="iCiel Cadena" pitchFamily="2" charset="-93"/>
              </a:rPr>
              <a:t>một</a:t>
            </a:r>
            <a:r>
              <a:rPr lang="en-US" sz="2400" dirty="0">
                <a:solidFill>
                  <a:srgbClr val="1F497D">
                    <a:lumMod val="60000"/>
                    <a:lumOff val="40000"/>
                  </a:srgbClr>
                </a:solidFill>
                <a:latin typeface="iCiel Cadena" pitchFamily="2" charset="-93"/>
              </a:rPr>
              <a:t> </a:t>
            </a:r>
          </a:p>
          <a:p>
            <a:pPr algn="ctr"/>
            <a:r>
              <a:rPr lang="en-US" sz="2400" dirty="0" err="1">
                <a:solidFill>
                  <a:srgbClr val="1F497D">
                    <a:lumMod val="60000"/>
                    <a:lumOff val="40000"/>
                  </a:srgbClr>
                </a:solidFill>
                <a:latin typeface="iCiel Cadena" pitchFamily="2" charset="-93"/>
              </a:rPr>
              <a:t>số</a:t>
            </a:r>
            <a:r>
              <a:rPr lang="en-US" sz="2400" dirty="0">
                <a:solidFill>
                  <a:srgbClr val="1F497D">
                    <a:lumMod val="60000"/>
                    <a:lumOff val="40000"/>
                  </a:srgbClr>
                </a:solidFill>
                <a:latin typeface="iCiel Cadena" pitchFamily="2" charset="-93"/>
              </a:rPr>
              <a:t> con </a:t>
            </a:r>
            <a:r>
              <a:rPr lang="en-US" sz="2400" dirty="0" err="1">
                <a:solidFill>
                  <a:srgbClr val="1F497D">
                    <a:lumMod val="60000"/>
                    <a:lumOff val="40000"/>
                  </a:srgbClr>
                </a:solidFill>
                <a:latin typeface="iCiel Cadena" pitchFamily="2" charset="-93"/>
              </a:rPr>
              <a:t>vật</a:t>
            </a:r>
            <a:r>
              <a:rPr lang="en-US" sz="2400" dirty="0">
                <a:solidFill>
                  <a:srgbClr val="1F497D">
                    <a:lumMod val="60000"/>
                    <a:lumOff val="40000"/>
                  </a:srgbClr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srgbClr val="1F497D">
                    <a:lumMod val="60000"/>
                    <a:lumOff val="40000"/>
                  </a:srgbClr>
                </a:solidFill>
                <a:latin typeface="iCiel Cadena" pitchFamily="2" charset="-93"/>
              </a:rPr>
              <a:t>dưới</a:t>
            </a:r>
            <a:r>
              <a:rPr lang="en-US" sz="2400" dirty="0">
                <a:solidFill>
                  <a:srgbClr val="1F497D">
                    <a:lumMod val="60000"/>
                    <a:lumOff val="40000"/>
                  </a:srgbClr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srgbClr val="1F497D">
                    <a:lumMod val="60000"/>
                    <a:lumOff val="40000"/>
                  </a:srgbClr>
                </a:solidFill>
                <a:latin typeface="iCiel Cadena" pitchFamily="2" charset="-93"/>
              </a:rPr>
              <a:t>nước</a:t>
            </a:r>
            <a:r>
              <a:rPr lang="en-US" sz="2400" dirty="0">
                <a:solidFill>
                  <a:srgbClr val="1F497D">
                    <a:lumMod val="60000"/>
                    <a:lumOff val="40000"/>
                  </a:srgbClr>
                </a:solidFill>
                <a:latin typeface="iCiel Cadena" pitchFamily="2" charset="-93"/>
              </a:rPr>
              <a:t> </a:t>
            </a:r>
            <a:endParaRPr lang="vi-VN" sz="2400" dirty="0">
              <a:solidFill>
                <a:srgbClr val="1F497D">
                  <a:lumMod val="60000"/>
                  <a:lumOff val="40000"/>
                </a:srgbClr>
              </a:solidFill>
              <a:latin typeface="iCiel Cadena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1516199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7170" name="Picture 2" descr="E:\GIAO AN\SGV lop 2\chan trời sang tạo lớp 1\hình ảnh minh họa\hinh-nen-dong-powerpoint-dep-loading-773x580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2" y="0"/>
            <a:ext cx="9142028" cy="6859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838200" y="482025"/>
            <a:ext cx="75629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32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09600" y="1153180"/>
            <a:ext cx="838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dương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28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1786790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-457200"/>
            <a:ext cx="8762999" cy="5110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E:\GIAO AN\ảnh tài liệu\hhg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8193"/>
            <a:ext cx="9144000" cy="6956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362200" y="1792069"/>
            <a:ext cx="43540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Phân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tích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– </a:t>
            </a:r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đánh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giá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971800" y="1182469"/>
            <a:ext cx="30973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Hoạt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động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 4 : </a:t>
            </a:r>
            <a:endParaRPr lang="vi-VN" sz="3600" dirty="0">
              <a:solidFill>
                <a:srgbClr val="FF0000"/>
              </a:solidFill>
              <a:latin typeface="iCiel Cadena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804395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1220" y="228600"/>
            <a:ext cx="47291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vi-VN" sz="3200" b="1" dirty="0">
              <a:solidFill>
                <a:srgbClr val="1F497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9037" y="457200"/>
            <a:ext cx="8199437" cy="663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273" y="-381000"/>
            <a:ext cx="6626225" cy="699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E:\GIAO AN\SGV lop 2\sgv chân trời sáng tạo lớp 2\hình minh họa giáo án\18\image_192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385998"/>
            <a:ext cx="2072481" cy="2160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831" y="3773181"/>
            <a:ext cx="4071937" cy="316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 descr="E:\GIAO AN\SGV lop 2\sgv chân trời sáng tạo lớp 2\hình minh họa giáo án\11\unnamed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147380">
            <a:off x="1937846" y="4654729"/>
            <a:ext cx="2691666" cy="21801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 descr="E:\GIAO AN\SGV lop 2\sgv chân trời sáng tạo lớp 2\hình minh họa giáo án\11\6826466070_1575466718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69645">
            <a:off x="2376673" y="2529073"/>
            <a:ext cx="2637607" cy="26376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E:\GIAO AN\SGV lop 2\sgv chân trời sáng tạo lớp 2\hình minh họa giáo án\9\keo_dan_giay_g-014_1dca550e9a904d68a6bce897244a7ee1_master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4206" y="3656246"/>
            <a:ext cx="1778945" cy="17789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7578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E:\GIAO AN\ảnh tài liệu\pngegg (1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02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12975"/>
            <a:ext cx="77724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600200" y="2998113"/>
            <a:ext cx="657628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Trưng</a:t>
            </a:r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bài</a:t>
            </a:r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sản</a:t>
            </a:r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phẩm</a:t>
            </a:r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chia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sẻ</a:t>
            </a:r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sản</a:t>
            </a:r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phẩm</a:t>
            </a:r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</a:t>
            </a:r>
          </a:p>
          <a:p>
            <a:pPr algn="ctr"/>
            <a:r>
              <a:rPr lang="en-US" sz="2800" dirty="0" err="1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mình</a:t>
            </a:r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/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bạn</a:t>
            </a:r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</a:t>
            </a:r>
            <a:endParaRPr lang="vi-VN" sz="2800" dirty="0">
              <a:solidFill>
                <a:srgbClr val="0070C0"/>
              </a:solidFill>
              <a:latin typeface="iCiel Cadena" pitchFamily="2" charset="-93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2700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-457200"/>
            <a:ext cx="8762999" cy="5110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E:\GIAO AN\ảnh tài liệu\hhg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8193"/>
            <a:ext cx="9144000" cy="6956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133600" y="1981200"/>
            <a:ext cx="47612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Vận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dụng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 - </a:t>
            </a:r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Phát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triển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971800" y="1295400"/>
            <a:ext cx="30540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Hoạt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động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 5 : </a:t>
            </a:r>
            <a:endParaRPr lang="vi-VN" sz="3600" dirty="0">
              <a:solidFill>
                <a:srgbClr val="FF0000"/>
              </a:solidFill>
              <a:latin typeface="iCiel Cadena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099544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GIAO AN\ảnh tài liệu\nha-guong-o-ha-noi-duoc-op-hang-trieu-manh-gom-66d0a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600200"/>
            <a:ext cx="83058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43200" y="457200"/>
            <a:ext cx="42242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họa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endParaRPr lang="vi-VN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6591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GIAO AN\ảnh tài liệu\nha-guong-o-ha-noi-duoc-op-hang-trieu-manh-gom-4daf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886200"/>
            <a:ext cx="4270741" cy="2848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E:\GIAO AN\ảnh tài liệu\nha-guong-o-ha-noi-duoc-op-hang-trieu-manh-gom-71eaa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04800"/>
            <a:ext cx="6858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3360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dministrator\Downloads\预览图_千图网_编号35395494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75705"/>
            <a:ext cx="8915400" cy="777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76200" y="218182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iCiel Cadena" pitchFamily="2" charset="-93"/>
              </a:rPr>
              <a:t>Hãy</a:t>
            </a:r>
            <a:r>
              <a:rPr lang="en-US" sz="32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adena" pitchFamily="2" charset="-93"/>
              </a:rPr>
              <a:t>yêu</a:t>
            </a:r>
            <a:r>
              <a:rPr lang="en-US" sz="32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adena" pitchFamily="2" charset="-93"/>
              </a:rPr>
              <a:t>thiên</a:t>
            </a:r>
            <a:r>
              <a:rPr lang="en-US" sz="32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adena" pitchFamily="2" charset="-93"/>
              </a:rPr>
              <a:t>nhiên</a:t>
            </a:r>
            <a:r>
              <a:rPr lang="en-US" sz="3200" dirty="0">
                <a:solidFill>
                  <a:srgbClr val="FF0000"/>
                </a:solidFill>
                <a:latin typeface="iCiel Cadena" pitchFamily="2" charset="-93"/>
              </a:rPr>
              <a:t>  </a:t>
            </a:r>
            <a:r>
              <a:rPr lang="en-US" sz="3200" dirty="0" err="1">
                <a:solidFill>
                  <a:srgbClr val="FF0000"/>
                </a:solidFill>
                <a:latin typeface="iCiel Cadena" pitchFamily="2" charset="-93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adena" pitchFamily="2" charset="-93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iCiel Cadena" pitchFamily="2" charset="-93"/>
              </a:rPr>
              <a:t> ý </a:t>
            </a:r>
            <a:r>
              <a:rPr lang="en-US" sz="3200" dirty="0" err="1">
                <a:solidFill>
                  <a:srgbClr val="FF0000"/>
                </a:solidFill>
                <a:latin typeface="iCiel Cadena" pitchFamily="2" charset="-93"/>
              </a:rPr>
              <a:t>thức</a:t>
            </a:r>
            <a:r>
              <a:rPr lang="en-US" sz="32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adena" pitchFamily="2" charset="-93"/>
              </a:rPr>
              <a:t>giữ</a:t>
            </a:r>
            <a:r>
              <a:rPr lang="en-US" sz="32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adena" pitchFamily="2" charset="-93"/>
              </a:rPr>
              <a:t>gìn</a:t>
            </a:r>
            <a:r>
              <a:rPr lang="en-US" sz="3200" dirty="0">
                <a:solidFill>
                  <a:srgbClr val="FF0000"/>
                </a:solidFill>
                <a:latin typeface="iCiel Cadena" pitchFamily="2" charset="-93"/>
              </a:rPr>
              <a:t> , </a:t>
            </a:r>
            <a:r>
              <a:rPr lang="en-US" sz="3200" dirty="0" err="1">
                <a:solidFill>
                  <a:srgbClr val="FF0000"/>
                </a:solidFill>
                <a:latin typeface="iCiel Cadena" pitchFamily="2" charset="-93"/>
              </a:rPr>
              <a:t>bảo</a:t>
            </a:r>
            <a:r>
              <a:rPr lang="en-US" sz="32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adena" pitchFamily="2" charset="-93"/>
              </a:rPr>
              <a:t>vệ</a:t>
            </a:r>
            <a:r>
              <a:rPr lang="en-US" sz="3200" dirty="0">
                <a:solidFill>
                  <a:srgbClr val="FF0000"/>
                </a:solidFill>
                <a:latin typeface="iCiel Cadena" pitchFamily="2" charset="-93"/>
              </a:rPr>
              <a:t>  </a:t>
            </a:r>
            <a:r>
              <a:rPr lang="en-US" sz="3200" dirty="0" err="1">
                <a:solidFill>
                  <a:srgbClr val="FF0000"/>
                </a:solidFill>
                <a:latin typeface="iCiel Cadena" pitchFamily="2" charset="-93"/>
              </a:rPr>
              <a:t>môi</a:t>
            </a:r>
            <a:r>
              <a:rPr lang="en-US" sz="32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adena" pitchFamily="2" charset="-93"/>
              </a:rPr>
              <a:t>trường</a:t>
            </a:r>
            <a:r>
              <a:rPr lang="en-US" sz="32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adena" pitchFamily="2" charset="-93"/>
              </a:rPr>
              <a:t>biển</a:t>
            </a:r>
            <a:r>
              <a:rPr lang="en-US" sz="32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endParaRPr lang="vi-VN" sz="3200" dirty="0">
              <a:solidFill>
                <a:srgbClr val="FF0000"/>
              </a:solidFill>
              <a:latin typeface="iCiel Cadena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41251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92727" y="762000"/>
            <a:ext cx="2323072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err="1">
                <a:solidFill>
                  <a:srgbClr val="EEECE1">
                    <a:lumMod val="25000"/>
                  </a:srgbClr>
                </a:solidFill>
                <a:latin typeface="iCiel Soup of Justice" pitchFamily="2" charset="-93"/>
              </a:rPr>
              <a:t>Tổng</a:t>
            </a:r>
            <a:endParaRPr lang="en-US" sz="7200" dirty="0">
              <a:solidFill>
                <a:srgbClr val="EEECE1">
                  <a:lumMod val="25000"/>
                </a:srgbClr>
              </a:solidFill>
              <a:latin typeface="iCiel Soup of Justice" pitchFamily="2" charset="-93"/>
            </a:endParaRPr>
          </a:p>
          <a:p>
            <a:r>
              <a:rPr lang="en-US" sz="7200" dirty="0" err="1">
                <a:solidFill>
                  <a:srgbClr val="EEECE1">
                    <a:lumMod val="25000"/>
                  </a:srgbClr>
                </a:solidFill>
                <a:latin typeface="iCiel Soup of Justice" pitchFamily="2" charset="-93"/>
              </a:rPr>
              <a:t>kết</a:t>
            </a:r>
            <a:r>
              <a:rPr lang="en-US" sz="7200" dirty="0">
                <a:solidFill>
                  <a:srgbClr val="EEECE1">
                    <a:lumMod val="25000"/>
                  </a:srgbClr>
                </a:solidFill>
                <a:latin typeface="iCiel Soup of Justice" pitchFamily="2" charset="-93"/>
              </a:rPr>
              <a:t> </a:t>
            </a:r>
          </a:p>
          <a:p>
            <a:r>
              <a:rPr lang="en-US" sz="7200" dirty="0" err="1">
                <a:solidFill>
                  <a:srgbClr val="EEECE1">
                    <a:lumMod val="25000"/>
                  </a:srgbClr>
                </a:solidFill>
                <a:latin typeface="iCiel Soup of Justice" pitchFamily="2" charset="-93"/>
              </a:rPr>
              <a:t>Tiết</a:t>
            </a:r>
            <a:endParaRPr lang="en-US" sz="7200" dirty="0">
              <a:solidFill>
                <a:srgbClr val="EEECE1">
                  <a:lumMod val="25000"/>
                </a:srgbClr>
              </a:solidFill>
              <a:latin typeface="iCiel Soup of Justice" pitchFamily="2" charset="-93"/>
            </a:endParaRPr>
          </a:p>
          <a:p>
            <a:r>
              <a:rPr lang="en-US" sz="7200" dirty="0" err="1">
                <a:solidFill>
                  <a:srgbClr val="EEECE1">
                    <a:lumMod val="25000"/>
                  </a:srgbClr>
                </a:solidFill>
                <a:latin typeface="iCiel Soup of Justice" pitchFamily="2" charset="-93"/>
              </a:rPr>
              <a:t>học</a:t>
            </a:r>
            <a:r>
              <a:rPr lang="en-US" sz="7200" dirty="0">
                <a:solidFill>
                  <a:srgbClr val="EEECE1">
                    <a:lumMod val="25000"/>
                  </a:srgbClr>
                </a:solidFill>
                <a:latin typeface="iCiel Soup of Justice" pitchFamily="2" charset="-93"/>
              </a:rPr>
              <a:t> </a:t>
            </a:r>
            <a:endParaRPr lang="vi-VN" sz="7200" dirty="0">
              <a:solidFill>
                <a:srgbClr val="EEECE1">
                  <a:lumMod val="25000"/>
                </a:srgbClr>
              </a:solidFill>
              <a:latin typeface="iCiel Soup of Justice" pitchFamily="2" charset="-93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457200"/>
            <a:ext cx="5943600" cy="5438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439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956" y="381000"/>
            <a:ext cx="9336156" cy="807720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228600" y="76200"/>
            <a:ext cx="8374408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iCiel Soup of Justice" pitchFamily="2" charset="-93"/>
              </a:rPr>
              <a:t>         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Chúc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quý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thầy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cô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và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gia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đình</a:t>
            </a:r>
            <a:endParaRPr lang="en-US" sz="3600" dirty="0">
              <a:solidFill>
                <a:srgbClr val="FF0000"/>
              </a:solidFill>
              <a:latin typeface="iCiel Soup of Justice" pitchFamily="2" charset="-93"/>
            </a:endParaRPr>
          </a:p>
          <a:p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  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luôn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mạnh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khỏe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gia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đình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hạnh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phúc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</a:p>
          <a:p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chúc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các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bạn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HS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chăm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ngoan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học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giỏi</a:t>
            </a:r>
            <a:endParaRPr lang="en-US" sz="3600" dirty="0">
              <a:solidFill>
                <a:srgbClr val="FF0000"/>
              </a:solidFill>
              <a:latin typeface="iCiel Soup of Justice" pitchFamily="2" charset="-93"/>
            </a:endParaRPr>
          </a:p>
          <a:p>
            <a:endParaRPr lang="vi-VN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915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E:\GIAO AN\ảnh tài liệu\pngegg (1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32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1" y="2212974"/>
            <a:ext cx="8531278" cy="3273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 rot="21323249">
            <a:off x="728370" y="2972222"/>
            <a:ext cx="361502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400" dirty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Chơi trò chơi :</a:t>
            </a:r>
          </a:p>
        </p:txBody>
      </p:sp>
      <p:sp>
        <p:nvSpPr>
          <p:cNvPr id="2" name="Rectangle 1"/>
          <p:cNvSpPr/>
          <p:nvPr/>
        </p:nvSpPr>
        <p:spPr>
          <a:xfrm rot="21267620">
            <a:off x="1229130" y="2320899"/>
            <a:ext cx="23294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iCiel Cadena" pitchFamily="2" charset="-93"/>
              </a:rPr>
              <a:t>KHỞI ĐỘNG </a:t>
            </a:r>
          </a:p>
        </p:txBody>
      </p:sp>
      <p:sp>
        <p:nvSpPr>
          <p:cNvPr id="3" name="Rectangle 2"/>
          <p:cNvSpPr/>
          <p:nvPr/>
        </p:nvSpPr>
        <p:spPr>
          <a:xfrm rot="21308187">
            <a:off x="1061205" y="3299921"/>
            <a:ext cx="753764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dirty="0" err="1">
                <a:solidFill>
                  <a:srgbClr val="00B050"/>
                </a:solidFill>
                <a:latin typeface="iCiel Cadena" pitchFamily="2" charset="-93"/>
                <a:cs typeface="Arial" panose="020B0604020202020204" pitchFamily="34" charset="0"/>
              </a:rPr>
              <a:t>Giúp</a:t>
            </a:r>
            <a:r>
              <a:rPr lang="en-US" sz="7200" dirty="0">
                <a:solidFill>
                  <a:srgbClr val="00B050"/>
                </a:solidFill>
                <a:latin typeface="iCiel Cadena" pitchFamily="2" charset="-93"/>
                <a:cs typeface="Arial" panose="020B0604020202020204" pitchFamily="34" charset="0"/>
              </a:rPr>
              <a:t> </a:t>
            </a:r>
            <a:r>
              <a:rPr lang="en-US" sz="7200" dirty="0" err="1">
                <a:solidFill>
                  <a:srgbClr val="00B050"/>
                </a:solidFill>
                <a:latin typeface="iCiel Cadena" pitchFamily="2" charset="-93"/>
                <a:cs typeface="Arial" panose="020B0604020202020204" pitchFamily="34" charset="0"/>
              </a:rPr>
              <a:t>mình</a:t>
            </a:r>
            <a:r>
              <a:rPr lang="en-US" sz="7200" dirty="0">
                <a:solidFill>
                  <a:srgbClr val="00B050"/>
                </a:solidFill>
                <a:latin typeface="iCiel Cadena" pitchFamily="2" charset="-93"/>
                <a:cs typeface="Arial" panose="020B0604020202020204" pitchFamily="34" charset="0"/>
              </a:rPr>
              <a:t> </a:t>
            </a:r>
            <a:r>
              <a:rPr lang="en-US" sz="7200" dirty="0" err="1">
                <a:solidFill>
                  <a:srgbClr val="00B050"/>
                </a:solidFill>
                <a:latin typeface="iCiel Cadena" pitchFamily="2" charset="-93"/>
                <a:cs typeface="Arial" panose="020B0604020202020204" pitchFamily="34" charset="0"/>
              </a:rPr>
              <a:t>về</a:t>
            </a:r>
            <a:r>
              <a:rPr lang="en-US" sz="7200" dirty="0">
                <a:solidFill>
                  <a:srgbClr val="00B050"/>
                </a:solidFill>
                <a:latin typeface="iCiel Cadena" pitchFamily="2" charset="-93"/>
                <a:cs typeface="Arial" panose="020B0604020202020204" pitchFamily="34" charset="0"/>
              </a:rPr>
              <a:t>  </a:t>
            </a:r>
            <a:r>
              <a:rPr lang="en-US" sz="7200" dirty="0" err="1">
                <a:solidFill>
                  <a:srgbClr val="00B050"/>
                </a:solidFill>
                <a:latin typeface="iCiel Cadena" pitchFamily="2" charset="-93"/>
                <a:cs typeface="Arial" panose="020B0604020202020204" pitchFamily="34" charset="0"/>
              </a:rPr>
              <a:t>nhà</a:t>
            </a:r>
            <a:r>
              <a:rPr lang="en-US" sz="7200" dirty="0">
                <a:solidFill>
                  <a:srgbClr val="00B050"/>
                </a:solidFill>
                <a:latin typeface="iCiel Cadena" pitchFamily="2" charset="-93"/>
                <a:cs typeface="Arial" panose="020B0604020202020204" pitchFamily="34" charset="0"/>
              </a:rPr>
              <a:t> </a:t>
            </a:r>
            <a:endParaRPr lang="vi-VN" sz="7200" dirty="0">
              <a:solidFill>
                <a:srgbClr val="00B050"/>
              </a:solidFill>
              <a:latin typeface="iCiel Cadena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964342195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981200" y="286957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vi-VN" dirty="0">
              <a:solidFill>
                <a:prstClr val="black"/>
              </a:solidFill>
            </a:endParaRPr>
          </a:p>
        </p:txBody>
      </p:sp>
      <p:pic>
        <p:nvPicPr>
          <p:cNvPr id="2051" name="Picture 3" descr="E:\GIAO AN\SGV lop 2\chan trời sang tạo lớp 1\hình ảnh minh họa\hinh-nen-powerpoint-thien-nhien-de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22" y="0"/>
            <a:ext cx="912807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469447" y="228600"/>
            <a:ext cx="46730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latin typeface="iCiel Cadena" pitchFamily="2" charset="-93"/>
              </a:rPr>
              <a:t>Giúp</a:t>
            </a:r>
            <a:r>
              <a:rPr lang="en-US" sz="4000" dirty="0">
                <a:latin typeface="iCiel Cadena" pitchFamily="2" charset="-93"/>
              </a:rPr>
              <a:t> </a:t>
            </a:r>
            <a:r>
              <a:rPr lang="en-US" sz="4000" dirty="0" err="1">
                <a:latin typeface="iCiel Cadena" pitchFamily="2" charset="-93"/>
              </a:rPr>
              <a:t>tôi</a:t>
            </a:r>
            <a:r>
              <a:rPr lang="en-US" sz="4000" dirty="0">
                <a:latin typeface="iCiel Cadena" pitchFamily="2" charset="-93"/>
              </a:rPr>
              <a:t> </a:t>
            </a:r>
            <a:r>
              <a:rPr lang="en-US" sz="4000" dirty="0" err="1">
                <a:latin typeface="iCiel Cadena" pitchFamily="2" charset="-93"/>
              </a:rPr>
              <a:t>xuống</a:t>
            </a:r>
            <a:r>
              <a:rPr lang="en-US" sz="4000" dirty="0">
                <a:latin typeface="iCiel Cadena" pitchFamily="2" charset="-93"/>
              </a:rPr>
              <a:t> </a:t>
            </a:r>
            <a:r>
              <a:rPr lang="en-US" sz="4000" dirty="0" err="1">
                <a:latin typeface="iCiel Cadena" pitchFamily="2" charset="-93"/>
              </a:rPr>
              <a:t>biển</a:t>
            </a:r>
            <a:r>
              <a:rPr lang="en-US" sz="4000" dirty="0">
                <a:latin typeface="iCiel Cadena" pitchFamily="2" charset="-93"/>
              </a:rPr>
              <a:t> </a:t>
            </a:r>
            <a:endParaRPr lang="vi-VN" sz="4000" dirty="0">
              <a:latin typeface="iCiel Cadena" pitchFamily="2" charset="-93"/>
            </a:endParaRPr>
          </a:p>
        </p:txBody>
      </p:sp>
      <p:pic>
        <p:nvPicPr>
          <p:cNvPr id="2053" name="Picture 5" descr="E:\GIAO AN\ảnh tài liệu\dsfesg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88566">
            <a:off x="6300583" y="3112645"/>
            <a:ext cx="2322146" cy="1442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E:\GIAO AN\ảnh tài liệu\dvdv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5961" y="1746116"/>
            <a:ext cx="2430439" cy="2673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E:\GIAO AN\SGV lop 2\chan trời sang tạo lớp 1\hình ảnh minh họa\unnamed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9447" y="3359087"/>
            <a:ext cx="2411389" cy="2430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E:\GIAO AN\ảnh tài liệu\jyuj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04" y="1676400"/>
            <a:ext cx="2922896" cy="1875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E:\GIAO AN\ảnh tài liệu\fsdges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5202" y="508075"/>
            <a:ext cx="4246223" cy="5092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E:\GIAO AN\ảnh tài liệu\gxfgfgx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3872" y="4745402"/>
            <a:ext cx="2371928" cy="2112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E:\GIAO AN\ảnh tài liệu\hmjyumj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9960" y="5384457"/>
            <a:ext cx="1643388" cy="1227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616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" dur="20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" y="0"/>
            <a:ext cx="9143999" cy="6858000"/>
          </a:xfrm>
          <a:prstGeom prst="rect">
            <a:avLst/>
          </a:prstGeom>
        </p:spPr>
      </p:pic>
      <p:pic>
        <p:nvPicPr>
          <p:cNvPr id="15" name="Picture 6" descr="C:\Users\ADMIN\Desktop\Doreamon cau ca\giphy (4)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40185" y="582267"/>
            <a:ext cx="607220" cy="745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7" descr="C:\Users\ADMIN\Desktop\Doreamon cau ca\animated-tropical-fish-5-2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9334" y="2717483"/>
            <a:ext cx="599795" cy="628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C:\Users\ADMIN\Desktop\Doreamon cau ca\largemouth_bass_swimming_hg_clr1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260527" y="3174663"/>
            <a:ext cx="1055136" cy="824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C:\Users\ADMIN\Desktop\Doreamon cau ca\animated-emperor-fish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7274" y="1328004"/>
            <a:ext cx="771525" cy="728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C:\Users\ADMIN\Desktop\Doreamon cau ca\largemouth_bass_swimming_hg_clr1.gif"/>
          <p:cNvPicPr>
            <a:picLocks noChangeAspect="1" noChangeArrowheads="1" noCrop="1"/>
          </p:cNvPicPr>
          <p:nvPr/>
        </p:nvPicPr>
        <p:blipFill>
          <a:blip r:embed="rId5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7353" y="3681568"/>
            <a:ext cx="845855" cy="566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3796" y="4597854"/>
            <a:ext cx="869908" cy="931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81000" y="67270"/>
            <a:ext cx="81533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spc="50" dirty="0" err="1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iCiel Soup of Justice" pitchFamily="2" charset="-93"/>
              </a:rPr>
              <a:t>Cảm</a:t>
            </a:r>
            <a:r>
              <a:rPr lang="en-US" sz="3600" b="1" spc="50" dirty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iCiel Soup of Justice" pitchFamily="2" charset="-93"/>
              </a:rPr>
              <a:t> </a:t>
            </a:r>
            <a:r>
              <a:rPr lang="en-US" sz="3600" b="1" spc="50" dirty="0" err="1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iCiel Soup of Justice" pitchFamily="2" charset="-93"/>
              </a:rPr>
              <a:t>ơn</a:t>
            </a:r>
            <a:r>
              <a:rPr lang="en-US" sz="3600" b="1" spc="50" dirty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iCiel Soup of Justice" pitchFamily="2" charset="-93"/>
              </a:rPr>
              <a:t> </a:t>
            </a:r>
            <a:r>
              <a:rPr lang="en-US" sz="3600" b="1" spc="50" dirty="0" err="1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iCiel Soup of Justice" pitchFamily="2" charset="-93"/>
              </a:rPr>
              <a:t>các</a:t>
            </a:r>
            <a:r>
              <a:rPr lang="en-US" sz="3600" b="1" spc="50" dirty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iCiel Soup of Justice" pitchFamily="2" charset="-93"/>
              </a:rPr>
              <a:t> </a:t>
            </a:r>
            <a:r>
              <a:rPr lang="en-US" sz="3600" b="1" spc="50" dirty="0" err="1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iCiel Soup of Justice" pitchFamily="2" charset="-93"/>
              </a:rPr>
              <a:t>bạn</a:t>
            </a:r>
            <a:r>
              <a:rPr lang="en-US" sz="3600" b="1" spc="50" dirty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iCiel Soup of Justice" pitchFamily="2" charset="-93"/>
              </a:rPr>
              <a:t> </a:t>
            </a:r>
            <a:r>
              <a:rPr lang="en-US" sz="3600" b="1" spc="50" dirty="0" err="1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iCiel Soup of Justice" pitchFamily="2" charset="-93"/>
              </a:rPr>
              <a:t>học</a:t>
            </a:r>
            <a:r>
              <a:rPr lang="en-US" sz="3600" b="1" spc="50" dirty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iCiel Soup of Justice" pitchFamily="2" charset="-93"/>
              </a:rPr>
              <a:t> </a:t>
            </a:r>
            <a:r>
              <a:rPr lang="en-US" sz="3600" b="1" spc="50" dirty="0" err="1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iCiel Soup of Justice" pitchFamily="2" charset="-93"/>
              </a:rPr>
              <a:t>sinh</a:t>
            </a:r>
            <a:r>
              <a:rPr lang="en-US" sz="3600" b="1" spc="50" dirty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iCiel Soup of Justice" pitchFamily="2" charset="-93"/>
              </a:rPr>
              <a:t> </a:t>
            </a:r>
            <a:r>
              <a:rPr lang="en-US" sz="3600" b="1" spc="50" dirty="0" err="1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iCiel Soup of Justice" pitchFamily="2" charset="-93"/>
              </a:rPr>
              <a:t>rất</a:t>
            </a:r>
            <a:r>
              <a:rPr lang="en-US" sz="3600" b="1" spc="50" dirty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iCiel Soup of Justice" pitchFamily="2" charset="-93"/>
              </a:rPr>
              <a:t> </a:t>
            </a:r>
            <a:r>
              <a:rPr lang="en-US" sz="3600" b="1" spc="50" dirty="0" err="1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iCiel Soup of Justice" pitchFamily="2" charset="-93"/>
              </a:rPr>
              <a:t>nhiều</a:t>
            </a:r>
            <a:r>
              <a:rPr lang="en-US" sz="3600" b="1" spc="50" dirty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iCiel Soup of Justice" pitchFamily="2" charset="-93"/>
              </a:rPr>
              <a:t> </a:t>
            </a:r>
            <a:endParaRPr lang="vi-VN" sz="3600" b="1" spc="50" dirty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iCiel Soup of Justice" pitchFamily="2" charset="-93"/>
            </a:endParaRPr>
          </a:p>
        </p:txBody>
      </p:sp>
      <p:pic>
        <p:nvPicPr>
          <p:cNvPr id="11" name="Picture 9" descr="E:\GIAO AN\ảnh tài liệu\jyujy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003" y="4145170"/>
            <a:ext cx="1316997" cy="845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E:\GIAO AN\ảnh tài liệu\dsfesgd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88566">
            <a:off x="528289" y="5818002"/>
            <a:ext cx="1333052" cy="828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E:\GIAO AN\ảnh tài liệu\dvdv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447953"/>
            <a:ext cx="1910907" cy="2101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4" descr="E:\GIAO AN\ảnh tài liệu\hmjyumj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2768" y="2056667"/>
            <a:ext cx="1012732" cy="756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9359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3889E-18 -3.35805E-6 L 1.12708 0.0034 " pathEditMode="relative" rAng="0" ptsTypes="AA">
                                      <p:cBhvr>
                                        <p:cTn id="6" dur="27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54" y="15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778E-17 0.02255 L 1.16667 0.00711 " pathEditMode="relative" rAng="0" ptsTypes="AA">
                                      <p:cBhvr>
                                        <p:cTn id="8" dur="37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3" y="-77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0.00583 L -1.14427 0.00528 " pathEditMode="relative" rAng="0" ptsTypes="AA">
                                      <p:cBhvr>
                                        <p:cTn id="10" dur="3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35" y="55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3.33333E-6 L -1.15638 0.02453 " pathEditMode="relative" rAng="0" ptsTypes="AA">
                                      <p:cBhvr>
                                        <p:cTn id="12" dur="3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826" y="122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195 0.03306 L 1.19827 -0.04109 " pathEditMode="relative" rAng="0" ptsTypes="AA">
                                      <p:cBhvr>
                                        <p:cTn id="14" dur="3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816" y="-3707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0.01111 L -1.25065 0.00718 " pathEditMode="relative" rAng="0" ptsTypes="AA">
                                      <p:cBhvr>
                                        <p:cTn id="16" dur="36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39" y="903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2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6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13" y="-457200"/>
            <a:ext cx="8762999" cy="5110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E:\GIAO AN\ảnh tài liệu\hhg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8193"/>
            <a:ext cx="9144000" cy="6956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133613" y="1695271"/>
            <a:ext cx="42518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Quan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sát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thảo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luận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895613" y="1030095"/>
            <a:ext cx="29258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Hoạt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động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1 : </a:t>
            </a:r>
            <a:endParaRPr lang="vi-VN" sz="3600" dirty="0">
              <a:solidFill>
                <a:srgbClr val="FF0000"/>
              </a:solidFill>
              <a:latin typeface="iCiel Cadena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8889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981200" y="286957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vi-VN" dirty="0"/>
          </a:p>
        </p:txBody>
      </p:sp>
      <p:pic>
        <p:nvPicPr>
          <p:cNvPr id="2050" name="Picture 2" descr="E:\GIAO AN\ảnh tài liệu\ềgsdv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3713" y="602763"/>
            <a:ext cx="1634487" cy="2823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GIAO AN\ảnh tài liệu\dfwe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429" y="1332762"/>
            <a:ext cx="2590798" cy="4785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:\GIAO AN\ảnh tài liệu\sdfaw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4154011"/>
            <a:ext cx="2590800" cy="2399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E:\GIAO AN\ảnh tài liệu\zxzx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420" y="381000"/>
            <a:ext cx="3419580" cy="2974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E:\GIAO AN\ảnh tài liệu\vbgjnvn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725539"/>
            <a:ext cx="3430254" cy="3056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5513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9" y="-76200"/>
            <a:ext cx="9144000" cy="6934200"/>
          </a:xfrm>
          <a:prstGeom prst="rect">
            <a:avLst/>
          </a:prstGeom>
        </p:spPr>
      </p:pic>
      <p:pic>
        <p:nvPicPr>
          <p:cNvPr id="1026" name="Picture 2" descr="E:\GIAO AN\ảnh tài liệu\VNE-Turtle-6555-161794030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76922">
            <a:off x="5926803" y="1139915"/>
            <a:ext cx="2707041" cy="261804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GIAO AN\ảnh tài liệu\unnamed (7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45484">
            <a:off x="1253458" y="3532942"/>
            <a:ext cx="2084859" cy="206331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:\GIAO AN\ảnh tài liệu\orangeclownfish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29655">
            <a:off x="3269612" y="4489136"/>
            <a:ext cx="2247930" cy="224793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E:\GIAO AN\ảnh tài liệu\Loai-sua-co-mat-hay-khong_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25446" y="1142999"/>
            <a:ext cx="2123329" cy="212332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GIAO AN\ảnh tài liệu\con-oc-nho-mang-linh-hon-cua-bien-44ee79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88852">
            <a:off x="5668050" y="4070861"/>
            <a:ext cx="2112545" cy="211254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E:\GIAO AN\ảnh tài liệu\pngegg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95941">
            <a:off x="2982918" y="1290305"/>
            <a:ext cx="297180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981200" y="286957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vi-VN" dirty="0"/>
          </a:p>
        </p:txBody>
      </p:sp>
      <p:sp>
        <p:nvSpPr>
          <p:cNvPr id="10" name="Oval 9"/>
          <p:cNvSpPr/>
          <p:nvPr/>
        </p:nvSpPr>
        <p:spPr>
          <a:xfrm>
            <a:off x="1143000" y="2590800"/>
            <a:ext cx="609600" cy="463442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1</a:t>
            </a:r>
            <a:endParaRPr lang="vi-VN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7889055" y="3238908"/>
            <a:ext cx="569145" cy="547129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2</a:t>
            </a:r>
            <a:endParaRPr lang="vi-VN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6858000" y="5862867"/>
            <a:ext cx="533400" cy="461733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endParaRPr lang="vi-VN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3448775" y="6324600"/>
            <a:ext cx="513625" cy="381000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4</a:t>
            </a:r>
            <a:endParaRPr lang="vi-VN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1325446" y="5127133"/>
            <a:ext cx="503354" cy="485968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5</a:t>
            </a:r>
            <a:endParaRPr lang="vi-VN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4114800" y="1143000"/>
            <a:ext cx="559423" cy="457200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6</a:t>
            </a:r>
            <a:endParaRPr lang="vi-VN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6200" y="224135"/>
            <a:ext cx="88165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iCiel Pony" pitchFamily="2" charset="-93"/>
                <a:cs typeface="Times New Roman" pitchFamily="18" charset="0"/>
              </a:rPr>
              <a:t>( </a:t>
            </a:r>
            <a:r>
              <a:rPr lang="en-US" sz="2400" b="1" dirty="0" err="1">
                <a:solidFill>
                  <a:schemeClr val="bg2">
                    <a:lumMod val="25000"/>
                  </a:schemeClr>
                </a:solidFill>
                <a:latin typeface="iCiel Pony" pitchFamily="2" charset="-93"/>
                <a:cs typeface="Times New Roman" pitchFamily="18" charset="0"/>
              </a:rPr>
              <a:t>nhận</a:t>
            </a:r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iCiel Pony" pitchFamily="2" charset="-93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2">
                    <a:lumMod val="25000"/>
                  </a:schemeClr>
                </a:solidFill>
                <a:latin typeface="iCiel Pony" pitchFamily="2" charset="-93"/>
                <a:cs typeface="Times New Roman" pitchFamily="18" charset="0"/>
              </a:rPr>
              <a:t>biết</a:t>
            </a:r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iCiel Pony" pitchFamily="2" charset="-93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2">
                    <a:lumMod val="25000"/>
                  </a:schemeClr>
                </a:solidFill>
                <a:latin typeface="iCiel Pony" pitchFamily="2" charset="-93"/>
                <a:cs typeface="Times New Roman" pitchFamily="18" charset="0"/>
              </a:rPr>
              <a:t>vẻ</a:t>
            </a:r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iCiel Pony" pitchFamily="2" charset="-93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2">
                    <a:lumMod val="25000"/>
                  </a:schemeClr>
                </a:solidFill>
                <a:latin typeface="iCiel Pony" pitchFamily="2" charset="-93"/>
                <a:cs typeface="Times New Roman" pitchFamily="18" charset="0"/>
              </a:rPr>
              <a:t>đẹp</a:t>
            </a:r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iCiel Pony" pitchFamily="2" charset="-93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2">
                    <a:lumMod val="25000"/>
                  </a:schemeClr>
                </a:solidFill>
                <a:latin typeface="iCiel Pony" pitchFamily="2" charset="-93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iCiel Pony" pitchFamily="2" charset="-93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2">
                    <a:lumMod val="25000"/>
                  </a:schemeClr>
                </a:solidFill>
                <a:latin typeface="iCiel Pony" pitchFamily="2" charset="-93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iCiel Pony" pitchFamily="2" charset="-93"/>
                <a:cs typeface="Times New Roman" pitchFamily="18" charset="0"/>
              </a:rPr>
              <a:t> con </a:t>
            </a:r>
            <a:r>
              <a:rPr lang="en-US" sz="2400" b="1" dirty="0" err="1">
                <a:solidFill>
                  <a:schemeClr val="bg2">
                    <a:lumMod val="25000"/>
                  </a:schemeClr>
                </a:solidFill>
                <a:latin typeface="iCiel Pony" pitchFamily="2" charset="-93"/>
                <a:cs typeface="Times New Roman" pitchFamily="18" charset="0"/>
              </a:rPr>
              <a:t>vật</a:t>
            </a:r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iCiel Pony" pitchFamily="2" charset="-93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2">
                    <a:lumMod val="25000"/>
                  </a:schemeClr>
                </a:solidFill>
                <a:latin typeface="iCiel Pony" pitchFamily="2" charset="-93"/>
                <a:cs typeface="Times New Roman" pitchFamily="18" charset="0"/>
              </a:rPr>
              <a:t>dưới</a:t>
            </a:r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iCiel Pony" pitchFamily="2" charset="-93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2">
                    <a:lumMod val="25000"/>
                  </a:schemeClr>
                </a:solidFill>
                <a:latin typeface="iCiel Pony" pitchFamily="2" charset="-93"/>
                <a:cs typeface="Times New Roman" pitchFamily="18" charset="0"/>
              </a:rPr>
              <a:t>đại</a:t>
            </a:r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iCiel Pony" pitchFamily="2" charset="-93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2">
                    <a:lumMod val="25000"/>
                  </a:schemeClr>
                </a:solidFill>
                <a:latin typeface="iCiel Pony" pitchFamily="2" charset="-93"/>
                <a:cs typeface="Times New Roman" pitchFamily="18" charset="0"/>
              </a:rPr>
              <a:t>dương</a:t>
            </a:r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iCiel Pony" pitchFamily="2" charset="-93"/>
                <a:cs typeface="Times New Roman" pitchFamily="18" charset="0"/>
              </a:rPr>
              <a:t>  )</a:t>
            </a:r>
            <a:endParaRPr lang="vi-VN" sz="2400" b="1" dirty="0">
              <a:solidFill>
                <a:schemeClr val="bg2">
                  <a:lumMod val="25000"/>
                </a:schemeClr>
              </a:solidFill>
              <a:latin typeface="iCiel Pony" pitchFamily="2" charset="-93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-457200"/>
            <a:ext cx="8762999" cy="5110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E:\GIAO AN\ảnh tài liệu\hhg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8193"/>
            <a:ext cx="9144000" cy="6956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387304" y="1619071"/>
            <a:ext cx="393729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Kiến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tạo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kiến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thức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</a:p>
          <a:p>
            <a:pPr algn="ctr"/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kĩ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năng</a:t>
            </a:r>
            <a:endParaRPr lang="en-US" sz="3600" dirty="0">
              <a:solidFill>
                <a:srgbClr val="FF0000"/>
              </a:solidFill>
              <a:latin typeface="iCiel Cadena" pitchFamily="2" charset="-93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41959" y="990600"/>
            <a:ext cx="30540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Hoạt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động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2 :  </a:t>
            </a:r>
            <a:endParaRPr lang="vi-VN" sz="3600" dirty="0">
              <a:solidFill>
                <a:srgbClr val="FF0000"/>
              </a:solidFill>
              <a:latin typeface="iCiel Cadena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4266550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2563</TotalTime>
  <Words>274</Words>
  <Application>Microsoft Office PowerPoint</Application>
  <PresentationFormat>On-screen Show (4:3)</PresentationFormat>
  <Paragraphs>51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26</vt:i4>
      </vt:variant>
    </vt:vector>
  </HeadingPairs>
  <TitlesOfParts>
    <vt:vector size="40" baseType="lpstr">
      <vt:lpstr>Arial</vt:lpstr>
      <vt:lpstr>Calibri</vt:lpstr>
      <vt:lpstr>Calibri Light</vt:lpstr>
      <vt:lpstr>iCiel Cadena</vt:lpstr>
      <vt:lpstr>iCiel Pony</vt:lpstr>
      <vt:lpstr>iCiel Soup of Justice</vt:lpstr>
      <vt:lpstr>Times New Roman</vt:lpstr>
      <vt:lpstr>Office Theme</vt:lpstr>
      <vt:lpstr>1_Office Theme</vt:lpstr>
      <vt:lpstr>2_Office Theme</vt:lpstr>
      <vt:lpstr>3_Office Theme</vt:lpstr>
      <vt:lpstr>4_Office Theme</vt:lpstr>
      <vt:lpstr>6_Office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Admin</cp:lastModifiedBy>
  <cp:revision>194</cp:revision>
  <dcterms:created xsi:type="dcterms:W3CDTF">2020-08-13T08:18:23Z</dcterms:created>
  <dcterms:modified xsi:type="dcterms:W3CDTF">2022-09-19T02:14:46Z</dcterms:modified>
</cp:coreProperties>
</file>