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0" r:id="rId2"/>
    <p:sldMasterId id="2147483732" r:id="rId3"/>
    <p:sldMasterId id="2147483746" r:id="rId4"/>
    <p:sldMasterId id="2147483774" r:id="rId5"/>
    <p:sldMasterId id="2147483786" r:id="rId6"/>
    <p:sldMasterId id="2147483800" r:id="rId7"/>
    <p:sldMasterId id="2147483824" r:id="rId8"/>
    <p:sldMasterId id="2147483837" r:id="rId9"/>
    <p:sldMasterId id="2147483849" r:id="rId10"/>
  </p:sldMasterIdLst>
  <p:notesMasterIdLst>
    <p:notesMasterId r:id="rId29"/>
  </p:notesMasterIdLst>
  <p:sldIdLst>
    <p:sldId id="337" r:id="rId11"/>
    <p:sldId id="360" r:id="rId12"/>
    <p:sldId id="338" r:id="rId13"/>
    <p:sldId id="365" r:id="rId14"/>
    <p:sldId id="363" r:id="rId15"/>
    <p:sldId id="364" r:id="rId16"/>
    <p:sldId id="308" r:id="rId17"/>
    <p:sldId id="339" r:id="rId18"/>
    <p:sldId id="340" r:id="rId19"/>
    <p:sldId id="346" r:id="rId20"/>
    <p:sldId id="368" r:id="rId21"/>
    <p:sldId id="344" r:id="rId22"/>
    <p:sldId id="356" r:id="rId23"/>
    <p:sldId id="367" r:id="rId24"/>
    <p:sldId id="357" r:id="rId25"/>
    <p:sldId id="358" r:id="rId26"/>
    <p:sldId id="369" r:id="rId27"/>
    <p:sldId id="359" r:id="rId28"/>
  </p:sldIdLst>
  <p:sldSz cx="9144000" cy="5715000" type="screen16x1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337"/>
            <p14:sldId id="360"/>
            <p14:sldId id="338"/>
            <p14:sldId id="365"/>
            <p14:sldId id="363"/>
            <p14:sldId id="364"/>
            <p14:sldId id="308"/>
            <p14:sldId id="339"/>
            <p14:sldId id="340"/>
            <p14:sldId id="346"/>
            <p14:sldId id="368"/>
            <p14:sldId id="344"/>
            <p14:sldId id="356"/>
            <p14:sldId id="367"/>
          </p14:sldIdLst>
        </p14:section>
        <p14:section name="Untitled Section" id="{D57258EA-FEF7-4B32-A45A-656DA101D383}">
          <p14:sldIdLst>
            <p14:sldId id="357"/>
            <p14:sldId id="358"/>
            <p14:sldId id="369"/>
            <p14:sldId id="35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80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7AAA1A"/>
    <a:srgbClr val="F0FA90"/>
    <a:srgbClr val="2CFE22"/>
    <a:srgbClr val="EBCCBF"/>
    <a:srgbClr val="EBB621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08" autoAdjust="0"/>
    <p:restoredTop sz="97070" autoAdjust="0"/>
  </p:normalViewPr>
  <p:slideViewPr>
    <p:cSldViewPr>
      <p:cViewPr varScale="1">
        <p:scale>
          <a:sx n="71" d="100"/>
          <a:sy n="71" d="100"/>
        </p:scale>
        <p:origin x="546" y="54"/>
      </p:cViewPr>
      <p:guideLst>
        <p:guide orient="horz" pos="2160"/>
        <p:guide pos="2880"/>
        <p:guide orient="horz" pos="1801"/>
      </p:guideLst>
    </p:cSldViewPr>
  </p:slideViewPr>
  <p:outlineViewPr>
    <p:cViewPr>
      <p:scale>
        <a:sx n="33" d="100"/>
        <a:sy n="33" d="100"/>
      </p:scale>
      <p:origin x="25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D0FD7-BC33-48DC-BC20-51AFF1CC0138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8159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7294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685800"/>
            <a:ext cx="54864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>
              <a:defRPr/>
            </a:pPr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>
                <a:defRPr/>
              </a:pPr>
              <a:t>18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5740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106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7294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32809-4AE5-43C6-B6ED-1AA95BC7BA33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791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7294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69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29/10/2022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29/10/2022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04273"/>
            <a:ext cx="7886700" cy="110463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3" y="1400969"/>
            <a:ext cx="3887391" cy="68659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3" y="2087563"/>
            <a:ext cx="3887391" cy="307049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652762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007973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492178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822856"/>
            <a:ext cx="4629150" cy="40613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777369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822856"/>
            <a:ext cx="4629150" cy="40613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465160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902305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04271"/>
            <a:ext cx="1971675" cy="484319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3" y="304271"/>
            <a:ext cx="5800725" cy="484319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654230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6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29/10/2022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128644"/>
      </p:ext>
    </p:extLst>
  </p:cSld>
  <p:clrMapOvr>
    <a:masterClrMapping/>
  </p:clrMapOvr>
  <p:transition spd="med">
    <p:dissolv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29/10/2022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046786"/>
      </p:ext>
    </p:extLst>
  </p:cSld>
  <p:clrMapOvr>
    <a:masterClrMapping/>
  </p:clrMapOvr>
  <p:transition spd="med">
    <p:dissolv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29/10/2022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765381"/>
      </p:ext>
    </p:extLst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79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79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29/10/2022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29/10/2022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705537"/>
      </p:ext>
    </p:extLst>
  </p:cSld>
  <p:clrMapOvr>
    <a:masterClrMapping/>
  </p:clrMapOvr>
  <p:transition spd="med">
    <p:dissolv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2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279262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29/10/2022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407740"/>
      </p:ext>
    </p:extLst>
  </p:cSld>
  <p:clrMapOvr>
    <a:masterClrMapping/>
  </p:clrMapOvr>
  <p:transition spd="med">
    <p:dissolv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29/10/2022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757710"/>
      </p:ext>
    </p:extLst>
  </p:cSld>
  <p:clrMapOvr>
    <a:masterClrMapping/>
  </p:clrMapOvr>
  <p:transition spd="med">
    <p:dissolv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29/10/2022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472863"/>
      </p:ext>
    </p:extLst>
  </p:cSld>
  <p:clrMapOvr>
    <a:masterClrMapping/>
  </p:clrMapOvr>
  <p:transition spd="med">
    <p:dissolv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27543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195918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29/10/2022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305740"/>
      </p:ext>
    </p:extLst>
  </p:cSld>
  <p:clrMapOvr>
    <a:masterClrMapping/>
  </p:clrMapOvr>
  <p:transition spd="med">
    <p:dissolv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29/10/2022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00850"/>
      </p:ext>
    </p:extLst>
  </p:cSld>
  <p:clrMapOvr>
    <a:masterClrMapping/>
  </p:clrMapOvr>
  <p:transition spd="med">
    <p:dissolv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29/10/2022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013988"/>
      </p:ext>
    </p:extLst>
  </p:cSld>
  <p:clrMapOvr>
    <a:masterClrMapping/>
  </p:clrMapOvr>
  <p:transition spd="med">
    <p:dissolv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29/10/2022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371820"/>
      </p:ext>
    </p:extLst>
  </p:cSld>
  <p:clrMapOvr>
    <a:masterClrMapping/>
  </p:clrMapOvr>
  <p:transition spd="med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94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29"/>
            <a:ext cx="9144000" cy="5734523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537247"/>
            <a:ext cx="9144000" cy="4960551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85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672424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422262"/>
            <a:ext cx="7772400" cy="125015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57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333505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333505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51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79263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812398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7" y="1279263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7" y="1812398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7474489" y="5337791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模板下载：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www.1ppt.com/moban/     </a:t>
            </a:r>
            <a:r>
              <a:rPr lang="zh-CN" altLang="en-US" sz="100" kern="0" dirty="0">
                <a:solidFill>
                  <a:prstClr val="white"/>
                </a:solidFill>
              </a:rPr>
              <a:t>行业</a:t>
            </a: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模板：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www.1ppt.com/hangye/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节日</a:t>
            </a: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模板：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www.1ppt.com/jieri/           PPT</a:t>
            </a:r>
            <a:r>
              <a:rPr lang="zh-CN" altLang="en-US" sz="100" kern="0" dirty="0">
                <a:solidFill>
                  <a:prstClr val="white"/>
                </a:solidFill>
              </a:rPr>
              <a:t>素材下载：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www.1ppt.com/sucai/</a:t>
            </a:r>
          </a:p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背景图片：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www.1ppt.com/beijing/      PPT</a:t>
            </a:r>
            <a:r>
              <a:rPr lang="zh-CN" altLang="en-US" sz="100" kern="0" dirty="0">
                <a:solidFill>
                  <a:prstClr val="white"/>
                </a:solidFill>
              </a:rPr>
              <a:t>图表下载：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www.1ppt.com/tubiao/    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优秀</a:t>
            </a: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www.1ppt.com/xiazai/        PPT</a:t>
            </a:r>
            <a:r>
              <a:rPr lang="zh-CN" altLang="en-US" sz="100" kern="0" dirty="0">
                <a:solidFill>
                  <a:prstClr val="white"/>
                </a:solidFill>
              </a:rPr>
              <a:t>教程： 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www.1ppt.com/powerpoint/      </a:t>
            </a:r>
          </a:p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Word</a:t>
            </a:r>
            <a:r>
              <a:rPr lang="zh-CN" altLang="en-US" sz="100" kern="0" dirty="0">
                <a:solidFill>
                  <a:prstClr val="white"/>
                </a:solidFill>
              </a:rPr>
              <a:t>教程： 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www.1ppt.com/word/              Excel</a:t>
            </a:r>
            <a:r>
              <a:rPr lang="zh-CN" altLang="en-US" sz="100" kern="0" dirty="0">
                <a:solidFill>
                  <a:prstClr val="white"/>
                </a:solidFill>
              </a:rPr>
              <a:t>教程：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www.1ppt.com/excel/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资料下载：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www.1ppt.com/ziliao/                PPT</a:t>
            </a:r>
            <a:r>
              <a:rPr lang="zh-CN" altLang="en-US" sz="100" kern="0" dirty="0">
                <a:solidFill>
                  <a:prstClr val="white"/>
                </a:solidFill>
              </a:rPr>
              <a:t>课件下载：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www.1ppt.com/kejian/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范文下载：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www.1ppt.com/fanwen/             </a:t>
            </a:r>
            <a:r>
              <a:rPr lang="zh-CN" altLang="en-US" sz="100" kern="0" dirty="0">
                <a:solidFill>
                  <a:prstClr val="white"/>
                </a:solidFill>
              </a:rPr>
              <a:t>试卷下载：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www.1ppt.com/shiti/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教案下载：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www.1ppt.com/jiaoan/      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字体下载：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www.1ppt.com/ziti/</a:t>
            </a:r>
          </a:p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 </a:t>
            </a:r>
            <a:endParaRPr lang="zh-CN" altLang="en-US" sz="100" kern="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55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矢量httpwww.3lian.comvector（三联www.3lian.com） (2) [转换]-01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8449" y="157748"/>
            <a:ext cx="551085" cy="38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99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933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9" y="227555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27546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9" y="1195920"/>
            <a:ext cx="3008313" cy="39092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46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29/10/2022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000503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510648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472785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 descr="C:\Users\Administrator\Desktop\矢量httpwww.3lian.comvector（三联www.3lian.com） (2) [转换]-01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8449" y="157748"/>
            <a:ext cx="551085" cy="38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06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58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28880"/>
            <a:ext cx="2057400" cy="487627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28880"/>
            <a:ext cx="6019800" cy="487627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C:\Users\Administrator\Desktop\矢量httpwww.3lian.comvector（三联www.3lian.com） (2) [转换]-01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8449" y="157748"/>
            <a:ext cx="551085" cy="38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985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51476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07008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22107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20936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06418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78663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5296963"/>
            <a:ext cx="2133600" cy="304271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2022/10/29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5296963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5296963"/>
            <a:ext cx="2133600" cy="304271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123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9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2"/>
            <a:ext cx="7772400" cy="125015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29/10/2022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9" y="227556"/>
            <a:ext cx="3008313" cy="968376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27545"/>
            <a:ext cx="5111750" cy="4877594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9" y="1195919"/>
            <a:ext cx="3008313" cy="39092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5296963"/>
            <a:ext cx="2133600" cy="304271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2022/10/29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5296963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5296963"/>
            <a:ext cx="2133600" cy="304271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9240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9" y="227556"/>
            <a:ext cx="3008313" cy="968376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27545"/>
            <a:ext cx="5111750" cy="4877594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9" y="1195919"/>
            <a:ext cx="3008313" cy="39092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5296963"/>
            <a:ext cx="2133600" cy="304271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2022/10/29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5296963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5296963"/>
            <a:ext cx="2133600" cy="304271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880191" y="5583466"/>
            <a:ext cx="180020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en-US" altLang="zh-CN" sz="100" kern="0" dirty="0">
                <a:solidFill>
                  <a:prstClr val="black"/>
                </a:solidFill>
                <a:hlinkClick r:id="rId2"/>
              </a:rPr>
              <a:t>PPT</a:t>
            </a:r>
            <a:r>
              <a:rPr lang="zh-CN" altLang="en-US" sz="100" kern="0" dirty="0">
                <a:solidFill>
                  <a:prstClr val="black"/>
                </a:solidFill>
                <a:hlinkClick r:id="rId2"/>
              </a:rPr>
              <a:t>模板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r>
              <a:rPr lang="en-US" altLang="zh-CN" sz="100" kern="0" dirty="0">
                <a:solidFill>
                  <a:prstClr val="black"/>
                </a:solidFill>
              </a:rPr>
              <a:t>http://www.1ppt.com/moban/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endParaRPr lang="en-US" altLang="zh-CN" sz="1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5736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510648"/>
            <a:ext cx="54864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5296963"/>
            <a:ext cx="2133600" cy="304271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2022/10/29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5296963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5296963"/>
            <a:ext cx="2133600" cy="304271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3018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28867"/>
            <a:ext cx="8229600" cy="9525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333503"/>
            <a:ext cx="8229600" cy="37716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5296963"/>
            <a:ext cx="2133600" cy="304271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2022/10/29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5296963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5296963"/>
            <a:ext cx="2133600" cy="304271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4056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70745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05062"/>
            <a:ext cx="7886700" cy="110385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947418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59964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28766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14385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3074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3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3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29/10/2022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46714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97491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5296963"/>
            <a:ext cx="2133600" cy="304271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2022/10/29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5296963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5296963"/>
            <a:ext cx="2133600" cy="304271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9633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9" y="227554"/>
            <a:ext cx="3008313" cy="968376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27545"/>
            <a:ext cx="5111750" cy="4877594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9" y="1195919"/>
            <a:ext cx="3008313" cy="39092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5296963"/>
            <a:ext cx="2133600" cy="304271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2022/10/29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5296963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5296963"/>
            <a:ext cx="2133600" cy="304271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2931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9" y="227554"/>
            <a:ext cx="3008313" cy="968376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27545"/>
            <a:ext cx="5111750" cy="4877594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9" y="1195919"/>
            <a:ext cx="3008313" cy="39092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5296963"/>
            <a:ext cx="2133600" cy="304271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2022/10/29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5296963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5296963"/>
            <a:ext cx="2133600" cy="304271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880191" y="5583463"/>
            <a:ext cx="180020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en-US" altLang="zh-CN" sz="100" kern="0" dirty="0">
                <a:solidFill>
                  <a:prstClr val="black"/>
                </a:solidFill>
                <a:hlinkClick r:id="rId2"/>
              </a:rPr>
              <a:t>PPT</a:t>
            </a:r>
            <a:r>
              <a:rPr lang="zh-CN" altLang="en-US" sz="100" kern="0" dirty="0">
                <a:solidFill>
                  <a:prstClr val="black"/>
                </a:solidFill>
                <a:hlinkClick r:id="rId2"/>
              </a:rPr>
              <a:t>模板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r>
              <a:rPr lang="en-US" altLang="zh-CN" sz="100" kern="0" dirty="0">
                <a:solidFill>
                  <a:prstClr val="black"/>
                </a:solidFill>
              </a:rPr>
              <a:t>http://www.1ppt.com/moban/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endParaRPr lang="en-US" altLang="zh-CN" sz="1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2355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510648"/>
            <a:ext cx="54864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5296963"/>
            <a:ext cx="2133600" cy="304271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2022/10/29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5296963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5296963"/>
            <a:ext cx="2133600" cy="304271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5528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28867"/>
            <a:ext cx="8229600" cy="9525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333503"/>
            <a:ext cx="8229600" cy="37716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5296963"/>
            <a:ext cx="2133600" cy="304271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2022/10/29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5296963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5296963"/>
            <a:ext cx="2133600" cy="304271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3635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39759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05062"/>
            <a:ext cx="7886700" cy="110385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3736588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935306"/>
            <a:ext cx="6858000" cy="198966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001699"/>
            <a:ext cx="6858000" cy="137980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674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2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8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7" y="1279262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7" y="1812398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29/10/2022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6096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424789"/>
            <a:ext cx="7886700" cy="2377281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824553"/>
            <a:ext cx="7886700" cy="125015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8450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521356"/>
            <a:ext cx="3886200" cy="362611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521356"/>
            <a:ext cx="3886200" cy="362611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3902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04278"/>
            <a:ext cx="7886700" cy="110463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2087562"/>
            <a:ext cx="3868340" cy="307049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7" y="1400969"/>
            <a:ext cx="3887391" cy="68659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7" y="2087562"/>
            <a:ext cx="3887391" cy="307049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38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6579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8788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81006"/>
            <a:ext cx="2949178" cy="13335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822861"/>
            <a:ext cx="4629150" cy="40613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714501"/>
            <a:ext cx="2949178" cy="317632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2393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81006"/>
            <a:ext cx="2949178" cy="13335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822861"/>
            <a:ext cx="4629150" cy="40613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714501"/>
            <a:ext cx="2949178" cy="317632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6228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7315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04270"/>
            <a:ext cx="1971675" cy="484319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60" y="304270"/>
            <a:ext cx="5800725" cy="484319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075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29/10/2022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975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74803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472257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70360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914719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397708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5296963"/>
            <a:ext cx="2133600" cy="304271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2022/10/29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5296963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5296963"/>
            <a:ext cx="2133600" cy="304271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70479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8" y="227545"/>
            <a:ext cx="3008313" cy="968376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27545"/>
            <a:ext cx="5111750" cy="4877594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8" y="1195919"/>
            <a:ext cx="3008313" cy="39092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5296963"/>
            <a:ext cx="2133600" cy="304271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2022/10/29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5296963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5296963"/>
            <a:ext cx="2133600" cy="304271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36591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8" y="227545"/>
            <a:ext cx="3008313" cy="968376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27545"/>
            <a:ext cx="5111750" cy="4877594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8" y="1195919"/>
            <a:ext cx="3008313" cy="39092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5296963"/>
            <a:ext cx="2133600" cy="304271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2022/10/29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5296963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5296963"/>
            <a:ext cx="2133600" cy="304271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880191" y="5583455"/>
            <a:ext cx="180020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en-US" altLang="zh-CN" sz="100" kern="0" dirty="0">
                <a:solidFill>
                  <a:prstClr val="black"/>
                </a:solidFill>
                <a:hlinkClick r:id="rId2"/>
              </a:rPr>
              <a:t>PPT</a:t>
            </a:r>
            <a:r>
              <a:rPr lang="zh-CN" altLang="en-US" sz="100" kern="0" dirty="0">
                <a:solidFill>
                  <a:prstClr val="black"/>
                </a:solidFill>
                <a:hlinkClick r:id="rId2"/>
              </a:rPr>
              <a:t>模板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r>
              <a:rPr lang="en-US" altLang="zh-CN" sz="100" kern="0" dirty="0">
                <a:solidFill>
                  <a:prstClr val="black"/>
                </a:solidFill>
              </a:rPr>
              <a:t>http://www.1ppt.com/moban/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endParaRPr lang="en-US" altLang="zh-CN" sz="1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45876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510648"/>
            <a:ext cx="54864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5296963"/>
            <a:ext cx="2133600" cy="304271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2022/10/29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5296963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5296963"/>
            <a:ext cx="2133600" cy="304271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411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29/10/2022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28867"/>
            <a:ext cx="8229600" cy="9525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333503"/>
            <a:ext cx="8229600" cy="37716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5296963"/>
            <a:ext cx="2133600" cy="304271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2022/10/29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5296963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5296963"/>
            <a:ext cx="2133600" cy="304271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15560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30341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05062"/>
            <a:ext cx="7886700" cy="110385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3948810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51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04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424786"/>
            <a:ext cx="7886700" cy="2377281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824555"/>
            <a:ext cx="7886700" cy="125015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91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44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04274"/>
            <a:ext cx="7886700" cy="110463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4" y="1400969"/>
            <a:ext cx="3887391" cy="68659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4" y="2087563"/>
            <a:ext cx="3887391" cy="307049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6341893" y="4855809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2636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23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89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27555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5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195919"/>
            <a:ext cx="3008313" cy="39092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29/10/2022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822857"/>
            <a:ext cx="4629150" cy="40613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43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822857"/>
            <a:ext cx="4629150" cy="40613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92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96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04271"/>
            <a:ext cx="1971675" cy="484319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4" y="304271"/>
            <a:ext cx="5800725" cy="484319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38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914"/>
            <a:ext cx="6858000" cy="137980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8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54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5000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770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69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2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4"/>
            <a:ext cx="7886700" cy="110463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5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5" y="2087563"/>
            <a:ext cx="3887391" cy="307049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93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88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8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29/10/2022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58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3071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2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12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3071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2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98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79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04488"/>
            <a:ext cx="1971675" cy="484319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5" y="304488"/>
            <a:ext cx="5800725" cy="484319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38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689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935002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336336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424784"/>
            <a:ext cx="7886700" cy="2377281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824555"/>
            <a:ext cx="7886700" cy="125015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491786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6660311" y="5359269"/>
            <a:ext cx="581352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模板下载：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www.1ppt.com/moban/     </a:t>
            </a:r>
            <a:r>
              <a:rPr lang="zh-CN" altLang="en-US" sz="100" kern="0" dirty="0">
                <a:solidFill>
                  <a:prstClr val="white"/>
                </a:solidFill>
              </a:rPr>
              <a:t>行业</a:t>
            </a: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模板：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www.1ppt.com/hangye/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节日</a:t>
            </a: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模板：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www.1ppt.com/jieri/           PPT</a:t>
            </a:r>
            <a:r>
              <a:rPr lang="zh-CN" altLang="en-US" sz="100" kern="0" dirty="0">
                <a:solidFill>
                  <a:prstClr val="white"/>
                </a:solidFill>
              </a:rPr>
              <a:t>素材下载：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www.1ppt.com/sucai/</a:t>
            </a:r>
          </a:p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背景图片：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www.1ppt.com/beijing/      PPT</a:t>
            </a:r>
            <a:r>
              <a:rPr lang="zh-CN" altLang="en-US" sz="100" kern="0" dirty="0">
                <a:solidFill>
                  <a:prstClr val="white"/>
                </a:solidFill>
              </a:rPr>
              <a:t>图表下载：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www.1ppt.com/tubiao/    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优秀</a:t>
            </a: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www.1ppt.com/xiazai/        PPT</a:t>
            </a:r>
            <a:r>
              <a:rPr lang="zh-CN" altLang="en-US" sz="100" kern="0" dirty="0">
                <a:solidFill>
                  <a:prstClr val="white"/>
                </a:solidFill>
              </a:rPr>
              <a:t>教程： 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www.1ppt.com/powerpoint/      </a:t>
            </a:r>
          </a:p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Word</a:t>
            </a:r>
            <a:r>
              <a:rPr lang="zh-CN" altLang="en-US" sz="100" kern="0" dirty="0">
                <a:solidFill>
                  <a:prstClr val="white"/>
                </a:solidFill>
              </a:rPr>
              <a:t>教程： 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www.1ppt.com/word/              Excel</a:t>
            </a:r>
            <a:r>
              <a:rPr lang="zh-CN" altLang="en-US" sz="100" kern="0" dirty="0">
                <a:solidFill>
                  <a:prstClr val="white"/>
                </a:solidFill>
              </a:rPr>
              <a:t>教程：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www.1ppt.com/excel/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资料下载：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www.1ppt.com/ziliao/                PPT</a:t>
            </a:r>
            <a:r>
              <a:rPr lang="zh-CN" altLang="en-US" sz="100" kern="0" dirty="0">
                <a:solidFill>
                  <a:prstClr val="white"/>
                </a:solidFill>
              </a:rPr>
              <a:t>课件下载：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www.1ppt.com/kejian/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范文下载：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www.1ppt.com/fanwen/             </a:t>
            </a:r>
            <a:r>
              <a:rPr lang="zh-CN" altLang="en-US" sz="100" kern="0" dirty="0">
                <a:solidFill>
                  <a:prstClr val="white"/>
                </a:solidFill>
              </a:rPr>
              <a:t>试卷下载：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www.1ppt.com/shiti/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教案下载：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www.1ppt.com/jiaoan/      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字体下载：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www.1ppt.com/ziti/</a:t>
            </a:r>
          </a:p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 </a:t>
            </a:r>
            <a:endParaRPr lang="zh-CN" altLang="en-US" sz="100" kern="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092455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7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3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3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29/10/2022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3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3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29/10/2022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988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28864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333505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5296963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5296963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5296963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358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"/>
            <a:ext cx="9144000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863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"/>
            <a:ext cx="9144000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855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04278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521356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5296963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5296963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5296963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186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"/>
            <a:ext cx="9144000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072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04274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5296962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5296962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5296962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79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4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7176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7176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7176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129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04273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5296961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5296961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5296961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239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1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37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image" Target="../media/image31.png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1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image" Target="../media/image31.png"/><Relationship Id="rId9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1.xml"/><Relationship Id="rId1" Type="http://schemas.openxmlformats.org/officeDocument/2006/relationships/themeOverride" Target="../theme/themeOverride9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image" Target="../media/image31.png"/><Relationship Id="rId9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jp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08.xml"/><Relationship Id="rId7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08.xml"/><Relationship Id="rId7" Type="http://schemas.openxmlformats.org/officeDocument/2006/relationships/image" Target="../media/image1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10" Type="http://schemas.openxmlformats.org/officeDocument/2006/relationships/image" Target="../media/image22.png"/><Relationship Id="rId4" Type="http://schemas.openxmlformats.org/officeDocument/2006/relationships/audio" Target="../media/audio1.wav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08.xml"/><Relationship Id="rId7" Type="http://schemas.openxmlformats.org/officeDocument/2006/relationships/image" Target="../media/image2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audio" Target="../media/audio1.wav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image" Target="../media/image31.pn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37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29"/>
            <a:ext cx="9144000" cy="573452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1725" y="243049"/>
            <a:ext cx="3283443" cy="1436808"/>
          </a:xfrm>
          <a:prstGeom prst="rect">
            <a:avLst/>
          </a:prstGeom>
        </p:spPr>
      </p:pic>
      <p:sp>
        <p:nvSpPr>
          <p:cNvPr id="3" name="Rounded Rectangle 7">
            <a:extLst>
              <a:ext uri="{FF2B5EF4-FFF2-40B4-BE49-F238E27FC236}">
                <a16:creationId xmlns:a16="http://schemas.microsoft.com/office/drawing/2014/main" id="{3BB7972F-39D7-4644-979F-409D3B7E342B}"/>
              </a:ext>
            </a:extLst>
          </p:cNvPr>
          <p:cNvSpPr/>
          <p:nvPr/>
        </p:nvSpPr>
        <p:spPr>
          <a:xfrm>
            <a:off x="448639" y="556849"/>
            <a:ext cx="1368152" cy="380443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71CD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700" dirty="0" err="1">
                <a:solidFill>
                  <a:schemeClr val="accent4">
                    <a:lumMod val="50000"/>
                  </a:schemeClr>
                </a:solidFill>
                <a:latin typeface="iCiel Cadena" pitchFamily="2" charset="0"/>
              </a:rPr>
              <a:t>Lớp</a:t>
            </a:r>
            <a:r>
              <a:rPr lang="en-US" altLang="zh-CN" sz="2700" dirty="0">
                <a:solidFill>
                  <a:schemeClr val="accent4">
                    <a:lumMod val="50000"/>
                  </a:schemeClr>
                </a:solidFill>
                <a:latin typeface="iCiel Cadena" pitchFamily="2" charset="0"/>
              </a:rPr>
              <a:t> 1 </a:t>
            </a:r>
            <a:endParaRPr lang="ko-KR" altLang="en-US" sz="2700" dirty="0">
              <a:solidFill>
                <a:schemeClr val="accent4">
                  <a:lumMod val="50000"/>
                </a:schemeClr>
              </a:solidFill>
              <a:latin typeface="iCiel Cadena" pitchFamily="2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4671403"/>
            <a:ext cx="828764" cy="600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1230" y="5063311"/>
            <a:ext cx="484045" cy="527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等腰三角形 7"/>
          <p:cNvSpPr/>
          <p:nvPr/>
        </p:nvSpPr>
        <p:spPr>
          <a:xfrm rot="21283757">
            <a:off x="8206665" y="5180481"/>
            <a:ext cx="225748" cy="305346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53124" y="1397000"/>
            <a:ext cx="6490879" cy="193899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altLang="zh-CN" sz="6000" dirty="0">
                <a:solidFill>
                  <a:srgbClr val="0070C0"/>
                </a:solidFill>
                <a:latin typeface="iCiel Cadena" pitchFamily="2" charset="0"/>
                <a:ea typeface="微软雅黑" panose="020B0503020204020204" pitchFamily="34" charset="-122"/>
              </a:rPr>
              <a:t>CHỦ ĐỀ 2 </a:t>
            </a:r>
          </a:p>
          <a:p>
            <a:r>
              <a:rPr lang="en-US" altLang="zh-CN" sz="6000" dirty="0">
                <a:solidFill>
                  <a:srgbClr val="0070C0"/>
                </a:solidFill>
                <a:latin typeface="iCiel Cadena" pitchFamily="2" charset="0"/>
                <a:ea typeface="微软雅黑" panose="020B0503020204020204" pitchFamily="34" charset="-122"/>
              </a:rPr>
              <a:t>NGÔI NHÀ CỦA EM </a:t>
            </a:r>
          </a:p>
        </p:txBody>
      </p:sp>
    </p:spTree>
    <p:extLst>
      <p:ext uri="{BB962C8B-B14F-4D97-AF65-F5344CB8AC3E}">
        <p14:creationId xmlns:p14="http://schemas.microsoft.com/office/powerpoint/2010/main" val="164866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3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21600000">
                                      <p:cBhvr>
                                        <p:cTn id="22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066 -0.00509 L -0.08732 -0.0215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097 -0.31067 L -0.0276 -0.10548 C -0.05833 -0.01388 -0.14323 0.07148 -0.18177 0.04858 L -0.26736 -0.00208 " pathEditMode="relative" rAng="6842921" ptsTypes="FfFF">
                                      <p:cBhvr>
                                        <p:cTn id="30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17" y="15429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-126999"/>
            <a:ext cx="8940401" cy="57785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44612"/>
            <a:ext cx="1102698" cy="11357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403" y="2159001"/>
            <a:ext cx="711605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dirty="0">
                <a:solidFill>
                  <a:srgbClr val="0070C0"/>
                </a:solidFill>
                <a:latin typeface="iCiel Cadena" pitchFamily="2" charset="0"/>
              </a:rPr>
              <a:t>Kết hợp các sản phẩm của </a:t>
            </a:r>
          </a:p>
          <a:p>
            <a:r>
              <a:rPr lang="vi-VN" sz="4000" dirty="0">
                <a:solidFill>
                  <a:srgbClr val="0070C0"/>
                </a:solidFill>
                <a:latin typeface="iCiel Cadena" pitchFamily="2" charset="0"/>
              </a:rPr>
              <a:t>mình / hoặc nhóm ở tiết 1+2+3 </a:t>
            </a:r>
          </a:p>
          <a:p>
            <a:r>
              <a:rPr lang="vi-VN" sz="4000" dirty="0">
                <a:solidFill>
                  <a:srgbClr val="0070C0"/>
                </a:solidFill>
                <a:latin typeface="iCiel Cadena" pitchFamily="2" charset="0"/>
              </a:rPr>
              <a:t> trang trí hoàn thiện sản phẩm </a:t>
            </a:r>
          </a:p>
          <a:p>
            <a:r>
              <a:rPr lang="vi-VN" sz="4000" dirty="0">
                <a:solidFill>
                  <a:srgbClr val="0070C0"/>
                </a:solidFill>
                <a:latin typeface="iCiel Cadena" pitchFamily="2" charset="0"/>
              </a:rPr>
              <a:t>Để chuẩn bị cho trưng bày</a:t>
            </a:r>
          </a:p>
        </p:txBody>
      </p:sp>
    </p:spTree>
    <p:extLst>
      <p:ext uri="{BB962C8B-B14F-4D97-AF65-F5344CB8AC3E}">
        <p14:creationId xmlns:p14="http://schemas.microsoft.com/office/powerpoint/2010/main" val="346747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802" y="127002"/>
            <a:ext cx="55510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B0F0"/>
                </a:solidFill>
                <a:latin typeface="iCiel Cadena" pitchFamily="2" charset="0"/>
              </a:rPr>
              <a:t>Hướng</a:t>
            </a:r>
            <a:r>
              <a:rPr lang="en-US" sz="3600" dirty="0">
                <a:solidFill>
                  <a:srgbClr val="00B0F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iCiel Cadena" pitchFamily="2" charset="0"/>
              </a:rPr>
              <a:t>dẫn</a:t>
            </a:r>
            <a:r>
              <a:rPr lang="en-US" sz="3600" dirty="0">
                <a:solidFill>
                  <a:srgbClr val="00B0F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iCiel Cadena" pitchFamily="2" charset="0"/>
              </a:rPr>
              <a:t>cách</a:t>
            </a:r>
            <a:r>
              <a:rPr lang="en-US" sz="3600" dirty="0">
                <a:solidFill>
                  <a:srgbClr val="00B0F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iCiel Cadena" pitchFamily="2" charset="0"/>
              </a:rPr>
              <a:t>trưng</a:t>
            </a:r>
            <a:r>
              <a:rPr lang="en-US" sz="3600" dirty="0">
                <a:solidFill>
                  <a:srgbClr val="00B0F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iCiel Cadena" pitchFamily="2" charset="0"/>
              </a:rPr>
              <a:t>bày</a:t>
            </a:r>
            <a:r>
              <a:rPr lang="en-US" sz="3600" dirty="0">
                <a:solidFill>
                  <a:srgbClr val="00B0F0"/>
                </a:solidFill>
                <a:latin typeface="iCiel Cadena" pitchFamily="2" charset="0"/>
              </a:rPr>
              <a:t> </a:t>
            </a:r>
          </a:p>
        </p:txBody>
      </p:sp>
      <p:pic>
        <p:nvPicPr>
          <p:cNvPr id="2050" name="Picture 2" descr="D:\chan trời sang tạo lớp 1\hgfhf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84321"/>
            <a:ext cx="4449754" cy="294751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chan trời sang tạo lớp 1\gfhfghgh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005488"/>
            <a:ext cx="3913196" cy="294751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6272" y="825502"/>
            <a:ext cx="8096062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iCiel Cadena" pitchFamily="2" charset="0"/>
              </a:rPr>
              <a:t>.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0"/>
              </a:rPr>
              <a:t>Trưng</a:t>
            </a:r>
            <a:r>
              <a:rPr lang="en-US" sz="28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0"/>
              </a:rPr>
              <a:t>bày</a:t>
            </a:r>
            <a:r>
              <a:rPr lang="en-US" sz="28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0"/>
              </a:rPr>
              <a:t>cá</a:t>
            </a:r>
            <a:r>
              <a:rPr lang="en-US" sz="28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0"/>
              </a:rPr>
              <a:t>nhân</a:t>
            </a:r>
            <a:r>
              <a:rPr lang="en-US" sz="2800" dirty="0">
                <a:solidFill>
                  <a:srgbClr val="0070C0"/>
                </a:solidFill>
                <a:latin typeface="iCiel Cadena" pitchFamily="2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0"/>
              </a:rPr>
              <a:t>trưng</a:t>
            </a:r>
            <a:r>
              <a:rPr lang="en-US" sz="28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0"/>
              </a:rPr>
              <a:t>bày</a:t>
            </a:r>
            <a:r>
              <a:rPr lang="en-US" sz="28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0"/>
              </a:rPr>
              <a:t>nhóm</a:t>
            </a:r>
            <a:r>
              <a:rPr lang="en-US" sz="2800" dirty="0">
                <a:solidFill>
                  <a:srgbClr val="0070C0"/>
                </a:solidFill>
                <a:latin typeface="iCiel Cadena" pitchFamily="2" charset="0"/>
              </a:rPr>
              <a:t> , </a:t>
            </a:r>
          </a:p>
          <a:p>
            <a:r>
              <a:rPr lang="en-US" sz="2800" dirty="0">
                <a:solidFill>
                  <a:srgbClr val="0070C0"/>
                </a:solidFill>
                <a:latin typeface="iCiel Cadena" pitchFamily="2" charset="0"/>
              </a:rPr>
              <a:t>.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0"/>
              </a:rPr>
              <a:t>Trưng</a:t>
            </a:r>
            <a:r>
              <a:rPr lang="en-US" sz="28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0"/>
              </a:rPr>
              <a:t>bày</a:t>
            </a:r>
            <a:r>
              <a:rPr lang="en-US" sz="2800" dirty="0">
                <a:solidFill>
                  <a:srgbClr val="0070C0"/>
                </a:solidFill>
                <a:latin typeface="iCiel Cadena" pitchFamily="2" charset="0"/>
              </a:rPr>
              <a:t> ở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0"/>
              </a:rPr>
              <a:t>chỗ</a:t>
            </a:r>
            <a:r>
              <a:rPr lang="en-US" sz="28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0"/>
              </a:rPr>
              <a:t>tất</a:t>
            </a:r>
            <a:r>
              <a:rPr lang="en-US" sz="28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0"/>
              </a:rPr>
              <a:t>cả</a:t>
            </a:r>
            <a:r>
              <a:rPr lang="en-US" sz="2800" dirty="0">
                <a:solidFill>
                  <a:srgbClr val="0070C0"/>
                </a:solidFill>
                <a:latin typeface="iCiel Cadena" pitchFamily="2" charset="0"/>
              </a:rPr>
              <a:t> HS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0"/>
              </a:rPr>
              <a:t>thể</a:t>
            </a:r>
            <a:r>
              <a:rPr lang="en-US" sz="28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0"/>
              </a:rPr>
              <a:t>dễ</a:t>
            </a:r>
            <a:r>
              <a:rPr lang="en-US" sz="28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0"/>
              </a:rPr>
              <a:t>quan</a:t>
            </a:r>
            <a:r>
              <a:rPr lang="en-US" sz="28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0"/>
              </a:rPr>
              <a:t>sát</a:t>
            </a:r>
            <a:r>
              <a:rPr lang="en-US" sz="28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0"/>
              </a:rPr>
              <a:t>nhất</a:t>
            </a:r>
            <a:endParaRPr lang="en-US" sz="2800" dirty="0">
              <a:solidFill>
                <a:srgbClr val="0070C0"/>
              </a:solidFill>
              <a:latin typeface="iCiel Cad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52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2646"/>
            <a:ext cx="91567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D:\chan trời sang tạo lớp 1\hgkjhvkj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62001"/>
            <a:ext cx="7647782" cy="459795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09800" y="137344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iCiel Cadena" pitchFamily="2" charset="0"/>
              </a:rPr>
              <a:t>Cách</a:t>
            </a:r>
            <a:r>
              <a:rPr lang="en-US" sz="32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iCiel Cadena" pitchFamily="2" charset="0"/>
              </a:rPr>
              <a:t>trưng</a:t>
            </a:r>
            <a:r>
              <a:rPr lang="en-US" sz="32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iCiel Cadena" pitchFamily="2" charset="0"/>
              </a:rPr>
              <a:t>bày</a:t>
            </a:r>
            <a:r>
              <a:rPr lang="en-US" sz="32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iCiel Cadena" pitchFamily="2" charset="0"/>
              </a:rPr>
              <a:t>trên</a:t>
            </a:r>
            <a:r>
              <a:rPr lang="en-US" sz="32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iCiel Cadena" pitchFamily="2" charset="0"/>
              </a:rPr>
              <a:t>bảng</a:t>
            </a:r>
            <a:r>
              <a:rPr lang="en-US" sz="3200" dirty="0">
                <a:solidFill>
                  <a:srgbClr val="0070C0"/>
                </a:solidFill>
                <a:latin typeface="iCiel Cadena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4107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989" y="2476512"/>
            <a:ext cx="1918429" cy="2661739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3963506"/>
            <a:ext cx="9143908" cy="175149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641" y="1127796"/>
            <a:ext cx="1269162" cy="59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7447124" y="-55838"/>
            <a:ext cx="1174911" cy="121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529" y="234970"/>
            <a:ext cx="1347858" cy="628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34966"/>
            <a:ext cx="7696342" cy="2942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914401" y="1522563"/>
            <a:ext cx="6484244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Phân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tích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–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đánh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giá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</a:p>
          <a:p>
            <a:pPr algn="ctr"/>
            <a:endParaRPr lang="zh-CN" altLang="en-US" sz="5400" b="1" dirty="0"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551" y="2933206"/>
            <a:ext cx="3447662" cy="213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5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75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5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266700"/>
            <a:ext cx="8940401" cy="59817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44612"/>
            <a:ext cx="1102698" cy="11357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1510248"/>
            <a:ext cx="806833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iCiel Cadena" pitchFamily="2" charset="0"/>
              </a:rPr>
              <a:t>. </a:t>
            </a:r>
            <a:r>
              <a:rPr lang="en-US" sz="2400" dirty="0" err="1">
                <a:solidFill>
                  <a:srgbClr val="0070C0"/>
                </a:solidFill>
                <a:latin typeface="iCiel Cadena" pitchFamily="2" charset="0"/>
              </a:rPr>
              <a:t>Nhận</a:t>
            </a:r>
            <a:r>
              <a:rPr lang="en-US" sz="2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iCiel Cadena" pitchFamily="2" charset="0"/>
              </a:rPr>
              <a:t>xét</a:t>
            </a:r>
            <a:r>
              <a:rPr lang="en-US" sz="2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iCiel Cadena" pitchFamily="2" charset="0"/>
              </a:rPr>
              <a:t>hoạt</a:t>
            </a:r>
            <a:r>
              <a:rPr lang="en-US" sz="2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iCiel Cadena" pitchFamily="2" charset="0"/>
              </a:rPr>
              <a:t>động</a:t>
            </a:r>
            <a:r>
              <a:rPr lang="en-US" sz="2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iCiel Cadena" pitchFamily="2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iCiel Cadena" pitchFamily="2" charset="0"/>
              </a:rPr>
              <a:t>nhóm</a:t>
            </a:r>
            <a:r>
              <a:rPr lang="en-US" sz="2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iCiel Cadena" pitchFamily="2" charset="0"/>
              </a:rPr>
              <a:t>mình</a:t>
            </a:r>
            <a:r>
              <a:rPr lang="en-US" sz="2400" dirty="0">
                <a:solidFill>
                  <a:srgbClr val="0070C0"/>
                </a:solidFill>
                <a:latin typeface="iCiel Cadena" pitchFamily="2" charset="0"/>
              </a:rPr>
              <a:t> ?</a:t>
            </a:r>
          </a:p>
          <a:p>
            <a:r>
              <a:rPr lang="en-US" sz="2400" dirty="0">
                <a:solidFill>
                  <a:srgbClr val="0070C0"/>
                </a:solidFill>
                <a:latin typeface="iCiel Cadena" pitchFamily="2" charset="0"/>
              </a:rPr>
              <a:t>. </a:t>
            </a:r>
            <a:r>
              <a:rPr lang="en-US" sz="2400" dirty="0" err="1">
                <a:solidFill>
                  <a:srgbClr val="0070C0"/>
                </a:solidFill>
                <a:latin typeface="iCiel Cadena" pitchFamily="2" charset="0"/>
              </a:rPr>
              <a:t>Sản</a:t>
            </a:r>
            <a:r>
              <a:rPr lang="en-US" sz="2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iCiel Cadena" pitchFamily="2" charset="0"/>
              </a:rPr>
              <a:t>phẩm</a:t>
            </a:r>
            <a:r>
              <a:rPr lang="en-US" sz="2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iCiel Cadena" pitchFamily="2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iCiel Cadena" pitchFamily="2" charset="0"/>
              </a:rPr>
              <a:t>em</a:t>
            </a:r>
            <a:r>
              <a:rPr lang="en-US" sz="2400" dirty="0">
                <a:solidFill>
                  <a:srgbClr val="0070C0"/>
                </a:solidFill>
                <a:latin typeface="iCiel Cadena" pitchFamily="2" charset="0"/>
              </a:rPr>
              <a:t> ( </a:t>
            </a:r>
            <a:r>
              <a:rPr lang="en-US" sz="2400" dirty="0" err="1">
                <a:solidFill>
                  <a:srgbClr val="0070C0"/>
                </a:solidFill>
                <a:latin typeface="iCiel Cadena" pitchFamily="2" charset="0"/>
              </a:rPr>
              <a:t>nhóm</a:t>
            </a:r>
            <a:r>
              <a:rPr lang="en-US" sz="2400" dirty="0">
                <a:solidFill>
                  <a:srgbClr val="0070C0"/>
                </a:solidFill>
                <a:latin typeface="iCiel Cadena" pitchFamily="2" charset="0"/>
              </a:rPr>
              <a:t> ) </a:t>
            </a:r>
            <a:r>
              <a:rPr lang="en-US" sz="2400" dirty="0" err="1">
                <a:solidFill>
                  <a:srgbClr val="0070C0"/>
                </a:solidFill>
                <a:latin typeface="iCiel Cadena" pitchFamily="2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iCiel Cadena" pitchFamily="2" charset="0"/>
              </a:rPr>
              <a:t>sử</a:t>
            </a:r>
            <a:r>
              <a:rPr lang="en-US" sz="2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iCiel Cadena" pitchFamily="2" charset="0"/>
              </a:rPr>
              <a:t>dụng</a:t>
            </a:r>
            <a:r>
              <a:rPr lang="en-US" sz="2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iCiel Cadena" pitchFamily="2" charset="0"/>
              </a:rPr>
              <a:t>những</a:t>
            </a:r>
            <a:r>
              <a:rPr lang="en-US" sz="2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iCiel Cadena" pitchFamily="2" charset="0"/>
              </a:rPr>
              <a:t>nét</a:t>
            </a:r>
            <a:r>
              <a:rPr lang="en-US" sz="2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iCiel Cadena" pitchFamily="2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iCiel Cadena" pitchFamily="2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iCiel Cadena" pitchFamily="2" charset="0"/>
              </a:rPr>
              <a:t>cơ</a:t>
            </a:r>
            <a:r>
              <a:rPr lang="en-US" sz="2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iCiel Cadena" pitchFamily="2" charset="0"/>
              </a:rPr>
              <a:t>bản</a:t>
            </a:r>
            <a:r>
              <a:rPr lang="en-US" sz="2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iCiel Cadena" pitchFamily="2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latin typeface="iCiel Cadena" pitchFamily="2" charset="0"/>
              </a:rPr>
              <a:t> ? </a:t>
            </a:r>
          </a:p>
          <a:p>
            <a:r>
              <a:rPr lang="en-US" sz="2400" dirty="0">
                <a:solidFill>
                  <a:srgbClr val="0070C0"/>
                </a:solidFill>
                <a:latin typeface="iCiel Cadena" pitchFamily="2" charset="0"/>
              </a:rPr>
              <a:t>. </a:t>
            </a:r>
            <a:r>
              <a:rPr lang="en-US" sz="2400" dirty="0" err="1">
                <a:solidFill>
                  <a:srgbClr val="0070C0"/>
                </a:solidFill>
                <a:latin typeface="iCiel Cadena" pitchFamily="2" charset="0"/>
              </a:rPr>
              <a:t>Ngoài</a:t>
            </a:r>
            <a:r>
              <a:rPr lang="en-US" sz="2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iCiel Cadena" pitchFamily="2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iCiel Cadena" pitchFamily="2" charset="0"/>
              </a:rPr>
              <a:t>ảnh</a:t>
            </a:r>
            <a:r>
              <a:rPr lang="en-US" sz="2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iCiel Cadena" pitchFamily="2" charset="0"/>
              </a:rPr>
              <a:t>ngôi</a:t>
            </a:r>
            <a:r>
              <a:rPr lang="en-US" sz="2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iCiel Cadena" pitchFamily="2" charset="0"/>
              </a:rPr>
              <a:t>nhà</a:t>
            </a:r>
            <a:r>
              <a:rPr lang="en-US" sz="2400" dirty="0">
                <a:solidFill>
                  <a:srgbClr val="0070C0"/>
                </a:solidFill>
                <a:latin typeface="iCiel Cadena" pitchFamily="2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iCiel Cadena" pitchFamily="2" charset="0"/>
              </a:rPr>
              <a:t>em</a:t>
            </a:r>
            <a:r>
              <a:rPr lang="en-US" sz="2400" dirty="0">
                <a:solidFill>
                  <a:srgbClr val="0070C0"/>
                </a:solidFill>
                <a:latin typeface="iCiel Cadena" pitchFamily="2" charset="0"/>
              </a:rPr>
              <a:t> ( </a:t>
            </a:r>
            <a:r>
              <a:rPr lang="en-US" sz="2400" dirty="0" err="1">
                <a:solidFill>
                  <a:srgbClr val="0070C0"/>
                </a:solidFill>
                <a:latin typeface="iCiel Cadena" pitchFamily="2" charset="0"/>
              </a:rPr>
              <a:t>nhóm</a:t>
            </a:r>
            <a:r>
              <a:rPr lang="en-US" sz="2400" dirty="0">
                <a:solidFill>
                  <a:srgbClr val="0070C0"/>
                </a:solidFill>
                <a:latin typeface="iCiel Cadena" pitchFamily="2" charset="0"/>
              </a:rPr>
              <a:t> ) </a:t>
            </a:r>
            <a:r>
              <a:rPr lang="en-US" sz="2400" dirty="0" err="1">
                <a:solidFill>
                  <a:srgbClr val="0070C0"/>
                </a:solidFill>
                <a:latin typeface="iCiel Cadena" pitchFamily="2" charset="0"/>
              </a:rPr>
              <a:t>em</a:t>
            </a:r>
            <a:r>
              <a:rPr lang="en-US" sz="2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iCiel Cadena" pitchFamily="2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iCiel Cadena" pitchFamily="2" charset="0"/>
              </a:rPr>
              <a:t>nhóm</a:t>
            </a:r>
            <a:r>
              <a:rPr lang="en-US" sz="2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iCiel Cadena" pitchFamily="2" charset="0"/>
              </a:rPr>
              <a:t>còn</a:t>
            </a:r>
            <a:r>
              <a:rPr lang="en-US" sz="2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iCiel Cadena" pitchFamily="2" charset="0"/>
              </a:rPr>
              <a:t>thêm</a:t>
            </a:r>
            <a:r>
              <a:rPr lang="en-US" sz="2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iCiel Cadena" pitchFamily="2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iCiel Cadena" pitchFamily="2" charset="0"/>
              </a:rPr>
              <a:t>ảnh</a:t>
            </a:r>
            <a:r>
              <a:rPr lang="en-US" sz="2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iCiel Cadena" pitchFamily="2" charset="0"/>
              </a:rPr>
              <a:t>phụ</a:t>
            </a:r>
            <a:r>
              <a:rPr lang="en-US" sz="2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iCiel Cadena" pitchFamily="2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latin typeface="iCiel Cadena" pitchFamily="2" charset="0"/>
              </a:rPr>
              <a:t>? </a:t>
            </a:r>
            <a:r>
              <a:rPr lang="en-US" sz="2400" dirty="0" err="1">
                <a:solidFill>
                  <a:srgbClr val="0070C0"/>
                </a:solidFill>
                <a:latin typeface="iCiel Cadena" pitchFamily="2" charset="0"/>
              </a:rPr>
              <a:t>Vì</a:t>
            </a:r>
            <a:r>
              <a:rPr lang="en-US" sz="2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iCiel Cadena" pitchFamily="2" charset="0"/>
              </a:rPr>
              <a:t>sao</a:t>
            </a:r>
            <a:r>
              <a:rPr lang="en-US" sz="2400" dirty="0">
                <a:solidFill>
                  <a:srgbClr val="0070C0"/>
                </a:solidFill>
                <a:latin typeface="iCiel Cadena" pitchFamily="2" charset="0"/>
              </a:rPr>
              <a:t>?</a:t>
            </a:r>
          </a:p>
          <a:p>
            <a:r>
              <a:rPr lang="en-US" sz="2400" dirty="0">
                <a:solidFill>
                  <a:srgbClr val="0070C0"/>
                </a:solidFill>
                <a:latin typeface="iCiel Cadena" pitchFamily="2" charset="0"/>
              </a:rPr>
              <a:t>. </a:t>
            </a:r>
            <a:r>
              <a:rPr lang="en-US" sz="2400" dirty="0" err="1">
                <a:solidFill>
                  <a:srgbClr val="0070C0"/>
                </a:solidFill>
                <a:latin typeface="iCiel Cadena" pitchFamily="2" charset="0"/>
              </a:rPr>
              <a:t>Nhóm</a:t>
            </a:r>
            <a:r>
              <a:rPr lang="en-US" sz="2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iCiel Cadena" pitchFamily="2" charset="0"/>
              </a:rPr>
              <a:t>em</a:t>
            </a:r>
            <a:r>
              <a:rPr lang="en-US" sz="2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iCiel Cadena" pitchFamily="2" charset="0"/>
              </a:rPr>
              <a:t>tạo</a:t>
            </a:r>
            <a:r>
              <a:rPr lang="en-US" sz="2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iCiel Cadena" pitchFamily="2" charset="0"/>
              </a:rPr>
              <a:t>sản</a:t>
            </a:r>
            <a:r>
              <a:rPr lang="en-US" sz="2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iCiel Cadena" pitchFamily="2" charset="0"/>
              </a:rPr>
              <a:t>phẩm</a:t>
            </a:r>
            <a:r>
              <a:rPr lang="en-US" sz="2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iCiel Cadena" pitchFamily="2" charset="0"/>
              </a:rPr>
              <a:t>bằng</a:t>
            </a:r>
            <a:r>
              <a:rPr lang="en-US" sz="2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iCiel Cadena" pitchFamily="2" charset="0"/>
              </a:rPr>
              <a:t>cách</a:t>
            </a:r>
            <a:r>
              <a:rPr lang="en-US" sz="2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iCiel Cadena" pitchFamily="2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latin typeface="iCiel Cadena" pitchFamily="2" charset="0"/>
              </a:rPr>
              <a:t> ( </a:t>
            </a:r>
            <a:r>
              <a:rPr lang="en-US" sz="2400" dirty="0" err="1">
                <a:solidFill>
                  <a:srgbClr val="0070C0"/>
                </a:solidFill>
                <a:latin typeface="iCiel Cadena" pitchFamily="2" charset="0"/>
              </a:rPr>
              <a:t>vẽ</a:t>
            </a:r>
            <a:r>
              <a:rPr lang="en-US" sz="2400" dirty="0">
                <a:solidFill>
                  <a:srgbClr val="0070C0"/>
                </a:solidFill>
                <a:latin typeface="iCiel Cadena" pitchFamily="2" charset="0"/>
              </a:rPr>
              <a:t> Hay </a:t>
            </a:r>
            <a:r>
              <a:rPr lang="en-US" sz="2400" dirty="0" err="1">
                <a:solidFill>
                  <a:srgbClr val="0070C0"/>
                </a:solidFill>
                <a:latin typeface="iCiel Cadena" pitchFamily="2" charset="0"/>
              </a:rPr>
              <a:t>cắt</a:t>
            </a:r>
            <a:r>
              <a:rPr lang="en-US" sz="2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iCiel Cadena" pitchFamily="2" charset="0"/>
              </a:rPr>
              <a:t>dán</a:t>
            </a:r>
            <a:r>
              <a:rPr lang="en-US" sz="2400" dirty="0">
                <a:solidFill>
                  <a:srgbClr val="0070C0"/>
                </a:solidFill>
                <a:latin typeface="iCiel Cadena" pitchFamily="2" charset="0"/>
              </a:rPr>
              <a:t> ,…)</a:t>
            </a:r>
          </a:p>
          <a:p>
            <a:r>
              <a:rPr lang="en-US" sz="2400" dirty="0">
                <a:solidFill>
                  <a:srgbClr val="0070C0"/>
                </a:solidFill>
                <a:latin typeface="iCiel Cadena" pitchFamily="2" charset="0"/>
              </a:rPr>
              <a:t>. </a:t>
            </a:r>
            <a:r>
              <a:rPr lang="en-US" sz="2400" dirty="0" err="1">
                <a:solidFill>
                  <a:srgbClr val="0070C0"/>
                </a:solidFill>
                <a:latin typeface="iCiel Cadena" pitchFamily="2" charset="0"/>
              </a:rPr>
              <a:t>Em</a:t>
            </a:r>
            <a:r>
              <a:rPr lang="en-US" sz="2400" dirty="0">
                <a:solidFill>
                  <a:srgbClr val="0070C0"/>
                </a:solidFill>
                <a:latin typeface="iCiel Cadena" pitchFamily="2" charset="0"/>
              </a:rPr>
              <a:t> ( </a:t>
            </a:r>
            <a:r>
              <a:rPr lang="en-US" sz="2400" dirty="0" err="1">
                <a:solidFill>
                  <a:srgbClr val="0070C0"/>
                </a:solidFill>
                <a:latin typeface="iCiel Cadena" pitchFamily="2" charset="0"/>
              </a:rPr>
              <a:t>nhóm</a:t>
            </a:r>
            <a:r>
              <a:rPr lang="en-US" sz="2400" dirty="0">
                <a:solidFill>
                  <a:srgbClr val="0070C0"/>
                </a:solidFill>
                <a:latin typeface="iCiel Cadena" pitchFamily="2" charset="0"/>
              </a:rPr>
              <a:t> )</a:t>
            </a:r>
            <a:r>
              <a:rPr lang="en-US" sz="2400" dirty="0" err="1">
                <a:solidFill>
                  <a:srgbClr val="0070C0"/>
                </a:solidFill>
                <a:latin typeface="iCiel Cadena" pitchFamily="2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iCiel Cadena" pitchFamily="2" charset="0"/>
              </a:rPr>
              <a:t>thể</a:t>
            </a:r>
            <a:r>
              <a:rPr lang="en-US" sz="2400" dirty="0">
                <a:solidFill>
                  <a:srgbClr val="0070C0"/>
                </a:solidFill>
                <a:latin typeface="iCiel Cadena" pitchFamily="2" charset="0"/>
              </a:rPr>
              <a:t> chia </a:t>
            </a:r>
            <a:r>
              <a:rPr lang="en-US" sz="2400" dirty="0" err="1">
                <a:solidFill>
                  <a:srgbClr val="0070C0"/>
                </a:solidFill>
                <a:latin typeface="iCiel Cadena" pitchFamily="2" charset="0"/>
              </a:rPr>
              <a:t>sẻ</a:t>
            </a:r>
            <a:r>
              <a:rPr lang="en-US" sz="2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iCiel Cadena" pitchFamily="2" charset="0"/>
              </a:rPr>
              <a:t>thêm</a:t>
            </a:r>
            <a:r>
              <a:rPr lang="en-US" sz="2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iCiel Cadena" pitchFamily="2" charset="0"/>
              </a:rPr>
              <a:t>điều</a:t>
            </a:r>
            <a:r>
              <a:rPr lang="en-US" sz="2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iCiel Cadena" pitchFamily="2" charset="0"/>
              </a:rPr>
              <a:t>gì</a:t>
            </a:r>
            <a:r>
              <a:rPr lang="en-US" sz="2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iCiel Cadena" pitchFamily="2" charset="0"/>
              </a:rPr>
              <a:t>về</a:t>
            </a:r>
            <a:r>
              <a:rPr lang="en-US" sz="2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iCiel Cadena" pitchFamily="2" charset="0"/>
              </a:rPr>
              <a:t>sản</a:t>
            </a:r>
            <a:r>
              <a:rPr lang="en-US" sz="2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iCiel Cadena" pitchFamily="2" charset="0"/>
              </a:rPr>
              <a:t>phẩm</a:t>
            </a:r>
            <a:r>
              <a:rPr lang="en-US" sz="2400" dirty="0">
                <a:solidFill>
                  <a:srgbClr val="0070C0"/>
                </a:solidFill>
                <a:latin typeface="iCiel Cadena" pitchFamily="2" charset="0"/>
              </a:rPr>
              <a:t> ?</a:t>
            </a:r>
          </a:p>
          <a:p>
            <a:r>
              <a:rPr lang="en-US" sz="2400" dirty="0">
                <a:solidFill>
                  <a:srgbClr val="0070C0"/>
                </a:solidFill>
                <a:latin typeface="iCiel Cadena" pitchFamily="2" charset="0"/>
              </a:rPr>
              <a:t>. </a:t>
            </a:r>
            <a:r>
              <a:rPr lang="en-US" sz="2400" dirty="0" err="1">
                <a:solidFill>
                  <a:srgbClr val="0070C0"/>
                </a:solidFill>
                <a:latin typeface="iCiel Cadena" pitchFamily="2" charset="0"/>
              </a:rPr>
              <a:t>Em</a:t>
            </a:r>
            <a:r>
              <a:rPr lang="en-US" sz="2400" dirty="0">
                <a:solidFill>
                  <a:srgbClr val="0070C0"/>
                </a:solidFill>
                <a:latin typeface="iCiel Cadena" pitchFamily="2" charset="0"/>
              </a:rPr>
              <a:t> ( </a:t>
            </a:r>
            <a:r>
              <a:rPr lang="en-US" sz="2400" dirty="0" err="1">
                <a:solidFill>
                  <a:srgbClr val="0070C0"/>
                </a:solidFill>
                <a:latin typeface="iCiel Cadena" pitchFamily="2" charset="0"/>
              </a:rPr>
              <a:t>nhóm</a:t>
            </a:r>
            <a:r>
              <a:rPr lang="en-US" sz="2400" dirty="0">
                <a:solidFill>
                  <a:srgbClr val="0070C0"/>
                </a:solidFill>
                <a:latin typeface="iCiel Cadena" pitchFamily="2" charset="0"/>
              </a:rPr>
              <a:t> )</a:t>
            </a:r>
            <a:r>
              <a:rPr lang="en-US" sz="2400" dirty="0" err="1">
                <a:solidFill>
                  <a:srgbClr val="0070C0"/>
                </a:solidFill>
                <a:latin typeface="iCiel Cadena" pitchFamily="2" charset="0"/>
              </a:rPr>
              <a:t>sẽ</a:t>
            </a:r>
            <a:r>
              <a:rPr lang="en-US" sz="2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iCiel Cadena" pitchFamily="2" charset="0"/>
              </a:rPr>
              <a:t>lưu</a:t>
            </a:r>
            <a:r>
              <a:rPr lang="en-US" sz="2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iCiel Cadena" pitchFamily="2" charset="0"/>
              </a:rPr>
              <a:t>giữ</a:t>
            </a:r>
            <a:r>
              <a:rPr lang="en-US" sz="2400" dirty="0">
                <a:solidFill>
                  <a:srgbClr val="0070C0"/>
                </a:solidFill>
                <a:latin typeface="iCiel Cadena" pitchFamily="2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iCiel Cadena" pitchFamily="2" charset="0"/>
              </a:rPr>
              <a:t>sử</a:t>
            </a:r>
            <a:r>
              <a:rPr lang="en-US" sz="2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iCiel Cadena" pitchFamily="2" charset="0"/>
              </a:rPr>
              <a:t>dụng</a:t>
            </a:r>
            <a:r>
              <a:rPr lang="en-US" sz="2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iCiel Cadena" pitchFamily="2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iCiel Cadena" pitchFamily="2" charset="0"/>
              </a:rPr>
              <a:t>sản</a:t>
            </a:r>
            <a:r>
              <a:rPr lang="en-US" sz="2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iCiel Cadena" pitchFamily="2" charset="0"/>
              </a:rPr>
              <a:t>phẩm</a:t>
            </a:r>
            <a:r>
              <a:rPr lang="en-US" sz="2400" dirty="0">
                <a:solidFill>
                  <a:srgbClr val="0070C0"/>
                </a:solidFill>
                <a:latin typeface="iCiel Cadena" pitchFamily="2" charset="0"/>
              </a:rPr>
              <a:t> </a:t>
            </a:r>
          </a:p>
          <a:p>
            <a:r>
              <a:rPr lang="en-US" sz="2400" dirty="0" err="1">
                <a:solidFill>
                  <a:srgbClr val="0070C0"/>
                </a:solidFill>
                <a:latin typeface="iCiel Cadena" pitchFamily="2" charset="0"/>
              </a:rPr>
              <a:t>Này</a:t>
            </a:r>
            <a:r>
              <a:rPr lang="en-US" sz="2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iCiel Cadena" pitchFamily="2" charset="0"/>
              </a:rPr>
              <a:t>để</a:t>
            </a:r>
            <a:r>
              <a:rPr lang="en-US" sz="2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iCiel Cadena" pitchFamily="2" charset="0"/>
              </a:rPr>
              <a:t>làm</a:t>
            </a:r>
            <a:r>
              <a:rPr lang="en-US" sz="2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iCiel Cadena" pitchFamily="2" charset="0"/>
              </a:rPr>
              <a:t>gì</a:t>
            </a:r>
            <a:r>
              <a:rPr lang="en-US" sz="2400" dirty="0">
                <a:solidFill>
                  <a:srgbClr val="0070C0"/>
                </a:solidFill>
                <a:latin typeface="iCiel Cadena" pitchFamily="2" charset="0"/>
              </a:rPr>
              <a:t> ? </a:t>
            </a:r>
          </a:p>
        </p:txBody>
      </p:sp>
    </p:spTree>
    <p:extLst>
      <p:ext uri="{BB962C8B-B14F-4D97-AF65-F5344CB8AC3E}">
        <p14:creationId xmlns:p14="http://schemas.microsoft.com/office/powerpoint/2010/main" val="446285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989" y="2476512"/>
            <a:ext cx="1918429" cy="2661739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3963506"/>
            <a:ext cx="9143908" cy="175149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641" y="1127796"/>
            <a:ext cx="1269162" cy="59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7447124" y="-55838"/>
            <a:ext cx="1174911" cy="121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529" y="234970"/>
            <a:ext cx="1347858" cy="628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34966"/>
            <a:ext cx="7696342" cy="2942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685804" y="1407974"/>
            <a:ext cx="6781799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Vận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dụng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–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phát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triển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</a:p>
          <a:p>
            <a:pPr algn="ctr"/>
            <a:endParaRPr lang="zh-CN" altLang="en-US" sz="5400" b="1" dirty="0"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551" y="2933206"/>
            <a:ext cx="3447662" cy="213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69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75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5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25" y="244614"/>
            <a:ext cx="8711800" cy="508000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44612"/>
            <a:ext cx="1102698" cy="113574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14400" y="1968501"/>
            <a:ext cx="74676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dirty="0">
                <a:solidFill>
                  <a:srgbClr val="0070C0"/>
                </a:solidFill>
                <a:latin typeface="iCiel Cadena" pitchFamily="2" charset="0"/>
              </a:rPr>
              <a:t>.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Vẽ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và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cắt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dán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thêm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những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ngôi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nhà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khác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theo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ý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mình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,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cắt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dán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và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trang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trí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thành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1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khu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phố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của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riêng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mình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2984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989" y="2476512"/>
            <a:ext cx="1918429" cy="2661739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3963506"/>
            <a:ext cx="9143908" cy="175149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641" y="1127796"/>
            <a:ext cx="1269162" cy="59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7447124" y="-55838"/>
            <a:ext cx="1174911" cy="121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529" y="234970"/>
            <a:ext cx="1347858" cy="628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34966"/>
            <a:ext cx="7696342" cy="2942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685804" y="1320105"/>
            <a:ext cx="6781799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2060"/>
                </a:solidFill>
                <a:latin typeface="iCiel Cadena" pitchFamily="2" charset="0"/>
                <a:cs typeface="+mn-ea"/>
                <a:sym typeface="+mn-lt"/>
              </a:rPr>
              <a:t>Qua </a:t>
            </a:r>
            <a:r>
              <a:rPr lang="en-US" altLang="zh-CN" sz="2800" b="1" dirty="0" err="1">
                <a:solidFill>
                  <a:srgbClr val="002060"/>
                </a:solidFill>
                <a:latin typeface="iCiel Cadena" pitchFamily="2" charset="0"/>
                <a:cs typeface="+mn-ea"/>
                <a:sym typeface="+mn-lt"/>
              </a:rPr>
              <a:t>bài</a:t>
            </a:r>
            <a:r>
              <a:rPr lang="en-US" altLang="zh-CN" sz="2800" b="1" dirty="0">
                <a:solidFill>
                  <a:srgbClr val="002060"/>
                </a:solidFill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iCiel Cadena" pitchFamily="2" charset="0"/>
                <a:cs typeface="+mn-ea"/>
                <a:sym typeface="+mn-lt"/>
              </a:rPr>
              <a:t>học</a:t>
            </a:r>
            <a:r>
              <a:rPr lang="en-US" altLang="zh-CN" sz="2800" b="1" dirty="0">
                <a:solidFill>
                  <a:srgbClr val="002060"/>
                </a:solidFill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iCiel Cadena" pitchFamily="2" charset="0"/>
                <a:cs typeface="+mn-ea"/>
                <a:sym typeface="+mn-lt"/>
              </a:rPr>
              <a:t>em</a:t>
            </a:r>
            <a:r>
              <a:rPr lang="en-US" altLang="zh-CN" sz="2800" b="1" dirty="0">
                <a:solidFill>
                  <a:srgbClr val="002060"/>
                </a:solidFill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iCiel Cadena" pitchFamily="2" charset="0"/>
                <a:cs typeface="+mn-ea"/>
                <a:sym typeface="+mn-lt"/>
              </a:rPr>
              <a:t>cảm</a:t>
            </a:r>
            <a:r>
              <a:rPr lang="en-US" altLang="zh-CN" sz="2800" b="1" dirty="0">
                <a:solidFill>
                  <a:srgbClr val="002060"/>
                </a:solidFill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iCiel Cadena" pitchFamily="2" charset="0"/>
                <a:cs typeface="+mn-ea"/>
                <a:sym typeface="+mn-lt"/>
              </a:rPr>
              <a:t>nhận</a:t>
            </a:r>
            <a:r>
              <a:rPr lang="en-US" altLang="zh-CN" sz="2800" b="1" dirty="0">
                <a:solidFill>
                  <a:srgbClr val="002060"/>
                </a:solidFill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iCiel Cadena" pitchFamily="2" charset="0"/>
                <a:cs typeface="+mn-ea"/>
                <a:sym typeface="+mn-lt"/>
              </a:rPr>
              <a:t>được</a:t>
            </a:r>
            <a:r>
              <a:rPr lang="en-US" altLang="zh-CN" sz="2800" b="1" dirty="0">
                <a:solidFill>
                  <a:srgbClr val="002060"/>
                </a:solidFill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iCiel Cadena" pitchFamily="2" charset="0"/>
                <a:cs typeface="+mn-ea"/>
                <a:sym typeface="+mn-lt"/>
              </a:rPr>
              <a:t>vẻ</a:t>
            </a:r>
            <a:r>
              <a:rPr lang="en-US" altLang="zh-CN" sz="2800" b="1" dirty="0">
                <a:solidFill>
                  <a:srgbClr val="002060"/>
                </a:solidFill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iCiel Cadena" pitchFamily="2" charset="0"/>
                <a:cs typeface="+mn-ea"/>
                <a:sym typeface="+mn-lt"/>
              </a:rPr>
              <a:t>đẹp</a:t>
            </a:r>
            <a:r>
              <a:rPr lang="en-US" altLang="zh-CN" sz="2800" b="1" dirty="0">
                <a:solidFill>
                  <a:srgbClr val="002060"/>
                </a:solidFill>
                <a:latin typeface="iCiel Cadena" pitchFamily="2" charset="0"/>
                <a:cs typeface="+mn-ea"/>
                <a:sym typeface="+mn-lt"/>
              </a:rPr>
              <a:t>, </a:t>
            </a:r>
            <a:r>
              <a:rPr lang="en-US" altLang="zh-CN" sz="2800" b="1" dirty="0" err="1">
                <a:solidFill>
                  <a:srgbClr val="002060"/>
                </a:solidFill>
                <a:latin typeface="iCiel Cadena" pitchFamily="2" charset="0"/>
                <a:cs typeface="+mn-ea"/>
                <a:sym typeface="+mn-lt"/>
              </a:rPr>
              <a:t>tình</a:t>
            </a:r>
            <a:r>
              <a:rPr lang="en-US" altLang="zh-CN" sz="2800" b="1" dirty="0">
                <a:solidFill>
                  <a:srgbClr val="002060"/>
                </a:solidFill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iCiel Cadena" pitchFamily="2" charset="0"/>
                <a:cs typeface="+mn-ea"/>
                <a:sym typeface="+mn-lt"/>
              </a:rPr>
              <a:t>yêu</a:t>
            </a:r>
            <a:r>
              <a:rPr lang="en-US" altLang="zh-CN" sz="2800" b="1" dirty="0">
                <a:solidFill>
                  <a:srgbClr val="002060"/>
                </a:solidFill>
                <a:latin typeface="iCiel Cadena" pitchFamily="2" charset="0"/>
                <a:cs typeface="+mn-ea"/>
                <a:sym typeface="+mn-lt"/>
              </a:rPr>
              <a:t>, </a:t>
            </a:r>
            <a:r>
              <a:rPr lang="en-US" altLang="zh-CN" sz="2800" b="1" dirty="0" err="1">
                <a:solidFill>
                  <a:srgbClr val="002060"/>
                </a:solidFill>
                <a:latin typeface="iCiel Cadena" pitchFamily="2" charset="0"/>
                <a:cs typeface="+mn-ea"/>
                <a:sym typeface="+mn-lt"/>
              </a:rPr>
              <a:t>trách</a:t>
            </a:r>
            <a:r>
              <a:rPr lang="en-US" altLang="zh-CN" sz="2800" b="1" dirty="0">
                <a:solidFill>
                  <a:srgbClr val="002060"/>
                </a:solidFill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iCiel Cadena" pitchFamily="2" charset="0"/>
                <a:cs typeface="+mn-ea"/>
                <a:sym typeface="+mn-lt"/>
              </a:rPr>
              <a:t>nhiệm</a:t>
            </a:r>
            <a:r>
              <a:rPr lang="en-US" altLang="zh-CN" sz="2800" b="1" dirty="0">
                <a:solidFill>
                  <a:srgbClr val="002060"/>
                </a:solidFill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iCiel Cadena" pitchFamily="2" charset="0"/>
                <a:cs typeface="+mn-ea"/>
                <a:sym typeface="+mn-lt"/>
              </a:rPr>
              <a:t>với</a:t>
            </a:r>
            <a:r>
              <a:rPr lang="en-US" altLang="zh-CN" sz="2800" b="1" dirty="0">
                <a:solidFill>
                  <a:srgbClr val="002060"/>
                </a:solidFill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iCiel Cadena" pitchFamily="2" charset="0"/>
                <a:cs typeface="+mn-ea"/>
                <a:sym typeface="+mn-lt"/>
              </a:rPr>
              <a:t>ngôi</a:t>
            </a:r>
            <a:r>
              <a:rPr lang="en-US" altLang="zh-CN" sz="2800" b="1" dirty="0">
                <a:solidFill>
                  <a:srgbClr val="002060"/>
                </a:solidFill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iCiel Cadena" pitchFamily="2" charset="0"/>
                <a:cs typeface="+mn-ea"/>
                <a:sym typeface="+mn-lt"/>
              </a:rPr>
              <a:t>nhà</a:t>
            </a:r>
            <a:r>
              <a:rPr lang="en-US" altLang="zh-CN" sz="2800" b="1" dirty="0">
                <a:solidFill>
                  <a:srgbClr val="002060"/>
                </a:solidFill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iCiel Cadena" pitchFamily="2" charset="0"/>
                <a:cs typeface="+mn-ea"/>
                <a:sym typeface="+mn-lt"/>
              </a:rPr>
              <a:t>của</a:t>
            </a:r>
            <a:r>
              <a:rPr lang="en-US" altLang="zh-CN" sz="2800" b="1" dirty="0">
                <a:solidFill>
                  <a:srgbClr val="002060"/>
                </a:solidFill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iCiel Cadena" pitchFamily="2" charset="0"/>
                <a:cs typeface="+mn-ea"/>
                <a:sym typeface="+mn-lt"/>
              </a:rPr>
              <a:t>mình</a:t>
            </a:r>
            <a:r>
              <a:rPr lang="en-US" altLang="zh-CN" sz="2800" b="1" dirty="0">
                <a:solidFill>
                  <a:srgbClr val="002060"/>
                </a:solidFill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iCiel Cadena" pitchFamily="2" charset="0"/>
                <a:cs typeface="+mn-ea"/>
                <a:sym typeface="+mn-lt"/>
              </a:rPr>
              <a:t>và</a:t>
            </a:r>
            <a:r>
              <a:rPr lang="en-US" altLang="zh-CN" sz="2800" b="1" dirty="0">
                <a:solidFill>
                  <a:srgbClr val="002060"/>
                </a:solidFill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iCiel Cadena" pitchFamily="2" charset="0"/>
                <a:cs typeface="+mn-ea"/>
                <a:sym typeface="+mn-lt"/>
              </a:rPr>
              <a:t>cộng</a:t>
            </a:r>
            <a:r>
              <a:rPr lang="en-US" altLang="zh-CN" sz="2800" b="1" dirty="0">
                <a:solidFill>
                  <a:srgbClr val="002060"/>
                </a:solidFill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iCiel Cadena" pitchFamily="2" charset="0"/>
                <a:cs typeface="+mn-ea"/>
                <a:sym typeface="+mn-lt"/>
              </a:rPr>
              <a:t>đồng</a:t>
            </a:r>
            <a:r>
              <a:rPr lang="en-US" altLang="zh-CN" sz="2800" b="1" dirty="0">
                <a:solidFill>
                  <a:srgbClr val="002060"/>
                </a:solidFill>
                <a:latin typeface="iCiel Cadena" pitchFamily="2" charset="0"/>
                <a:cs typeface="+mn-ea"/>
                <a:sym typeface="+mn-lt"/>
              </a:rPr>
              <a:t> </a:t>
            </a:r>
            <a:endParaRPr lang="zh-CN" altLang="en-US" sz="2800" b="1" dirty="0">
              <a:solidFill>
                <a:srgbClr val="002060"/>
              </a:solidFill>
              <a:latin typeface="iCiel Cadena" pitchFamily="2" charset="0"/>
              <a:cs typeface="+mn-ea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551" y="2933206"/>
            <a:ext cx="3447662" cy="213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91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75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5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" y="0"/>
            <a:ext cx="9141291" cy="5715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02" y="165158"/>
            <a:ext cx="7198073" cy="518550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999" y="3699010"/>
            <a:ext cx="2054182" cy="174737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439684"/>
            <a:ext cx="1718930" cy="2031833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456446" y="3433747"/>
            <a:ext cx="2793822" cy="2012420"/>
            <a:chOff x="456446" y="3090372"/>
            <a:chExt cx="2793822" cy="1811178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446" y="3658069"/>
              <a:ext cx="1871317" cy="1243481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7180" y="3090372"/>
              <a:ext cx="963088" cy="1725025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89238">
            <a:off x="4495836" y="149258"/>
            <a:ext cx="2846597" cy="224178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513" y="254020"/>
            <a:ext cx="883847" cy="101591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600" y="1455597"/>
            <a:ext cx="572977" cy="96850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75673" y="1886397"/>
            <a:ext cx="66947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prstClr val="black"/>
                </a:solidFill>
                <a:latin typeface="iCiel Cadena" pitchFamily="2" charset="0"/>
                <a:cs typeface="Times New Roman" pitchFamily="18" charset="0"/>
              </a:rPr>
              <a:t>  </a:t>
            </a:r>
            <a:r>
              <a:rPr lang="en-US" sz="4800" b="1" dirty="0">
                <a:solidFill>
                  <a:srgbClr val="FF0000"/>
                </a:solidFill>
                <a:latin typeface="iCiel Cadena" pitchFamily="2" charset="0"/>
                <a:cs typeface="Times New Roman" pitchFamily="18" charset="0"/>
              </a:rPr>
              <a:t>XIN CHÀO </a:t>
            </a:r>
          </a:p>
          <a:p>
            <a:r>
              <a:rPr lang="en-US" sz="4800" b="1" dirty="0">
                <a:solidFill>
                  <a:srgbClr val="FF0000"/>
                </a:solidFill>
                <a:latin typeface="iCiel Cadena" pitchFamily="2" charset="0"/>
                <a:cs typeface="Times New Roman" pitchFamily="18" charset="0"/>
              </a:rPr>
              <a:t>VÀ HẸN GẶP LẠI CÁC EM! </a:t>
            </a:r>
          </a:p>
          <a:p>
            <a:endParaRPr lang="vi-VN" sz="4800" b="1" dirty="0">
              <a:solidFill>
                <a:srgbClr val="FF0000"/>
              </a:solidFill>
              <a:latin typeface="iCiel Cadena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02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c95d9be9ffa50fc92ed5552156a00c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65948">
            <a:off x="732599" y="-751234"/>
            <a:ext cx="7696200" cy="439820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54913" y="508000"/>
            <a:ext cx="5073825" cy="286232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en-US" altLang="zh-CN" sz="4800" dirty="0" err="1">
                <a:solidFill>
                  <a:srgbClr val="00B050"/>
                </a:solidFill>
                <a:latin typeface="iCiel Cadena" pitchFamily="2" charset="0"/>
                <a:ea typeface="微软雅黑" panose="020B0503020204020204" pitchFamily="34" charset="-122"/>
              </a:rPr>
              <a:t>Tiết</a:t>
            </a:r>
            <a:r>
              <a:rPr lang="en-US" altLang="zh-CN" sz="4800" dirty="0">
                <a:solidFill>
                  <a:srgbClr val="00B050"/>
                </a:solidFill>
                <a:latin typeface="iCiel Cadena" pitchFamily="2" charset="0"/>
                <a:ea typeface="微软雅黑" panose="020B0503020204020204" pitchFamily="34" charset="-122"/>
              </a:rPr>
              <a:t> 4</a:t>
            </a:r>
            <a:r>
              <a:rPr lang="en-US" altLang="zh-CN" sz="4800" dirty="0"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 </a:t>
            </a:r>
          </a:p>
          <a:p>
            <a:pPr algn="ctr"/>
            <a:r>
              <a:rPr lang="en-US" altLang="zh-CN" sz="66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Góc</a:t>
            </a:r>
            <a:r>
              <a:rPr lang="en-US" altLang="zh-CN" sz="66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66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mĩ</a:t>
            </a:r>
            <a:r>
              <a:rPr lang="en-US" altLang="zh-CN" sz="66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66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thuật</a:t>
            </a:r>
            <a:r>
              <a:rPr lang="en-US" altLang="zh-CN" sz="66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 </a:t>
            </a:r>
          </a:p>
          <a:p>
            <a:pPr algn="ctr"/>
            <a:r>
              <a:rPr lang="en-US" altLang="zh-CN" sz="66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của</a:t>
            </a:r>
            <a:r>
              <a:rPr lang="en-US" altLang="zh-CN" sz="66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66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em</a:t>
            </a:r>
            <a:r>
              <a:rPr lang="en-US" altLang="zh-CN" sz="66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 </a:t>
            </a:r>
            <a:endParaRPr lang="zh-CN" altLang="en-US" sz="66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iCiel Cadena" pitchFamily="2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7991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"/>
            <a:ext cx="9073008" cy="557696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431" y="282869"/>
            <a:ext cx="1102698" cy="113574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44" y="671462"/>
            <a:ext cx="4549547" cy="6961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203" y="1651000"/>
            <a:ext cx="7956129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7030A0"/>
                </a:solidFill>
                <a:latin typeface="iCiel Cadena" pitchFamily="2" charset="0"/>
              </a:rPr>
              <a:t>Khởi</a:t>
            </a:r>
            <a:r>
              <a:rPr lang="en-US" sz="6600" dirty="0">
                <a:solidFill>
                  <a:srgbClr val="7030A0"/>
                </a:solidFill>
                <a:latin typeface="iCiel Cadena" pitchFamily="2" charset="0"/>
              </a:rPr>
              <a:t> </a:t>
            </a:r>
            <a:r>
              <a:rPr lang="en-US" sz="6600" dirty="0" err="1">
                <a:solidFill>
                  <a:srgbClr val="7030A0"/>
                </a:solidFill>
                <a:latin typeface="iCiel Cadena" pitchFamily="2" charset="0"/>
              </a:rPr>
              <a:t>động</a:t>
            </a:r>
            <a:r>
              <a:rPr lang="en-US" sz="6600" dirty="0">
                <a:solidFill>
                  <a:srgbClr val="7030A0"/>
                </a:solidFill>
                <a:latin typeface="iCiel Cadena" pitchFamily="2" charset="0"/>
              </a:rPr>
              <a:t> </a:t>
            </a:r>
          </a:p>
          <a:p>
            <a:pPr algn="ctr"/>
            <a:r>
              <a:rPr lang="en-US" sz="4000" dirty="0" err="1">
                <a:solidFill>
                  <a:srgbClr val="00B050"/>
                </a:solidFill>
                <a:latin typeface="iCiel Cadena" pitchFamily="2" charset="0"/>
              </a:rPr>
              <a:t>Chơi</a:t>
            </a:r>
            <a:r>
              <a:rPr lang="en-US" sz="4000" dirty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iCiel Cadena" pitchFamily="2" charset="0"/>
              </a:rPr>
              <a:t>trò</a:t>
            </a:r>
            <a:r>
              <a:rPr lang="en-US" sz="4000" dirty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iCiel Cadena" pitchFamily="2" charset="0"/>
              </a:rPr>
              <a:t>chơi</a:t>
            </a:r>
            <a:endParaRPr lang="en-US" sz="4000" dirty="0">
              <a:solidFill>
                <a:srgbClr val="00B050"/>
              </a:solidFill>
              <a:latin typeface="iCiel Cadena" pitchFamily="2" charset="0"/>
            </a:endParaRPr>
          </a:p>
          <a:p>
            <a:pPr algn="ctr"/>
            <a:r>
              <a:rPr lang="en-US" sz="6000" dirty="0">
                <a:solidFill>
                  <a:srgbClr val="C00000"/>
                </a:solidFill>
                <a:latin typeface="iCiel Cadena" pitchFamily="2" charset="0"/>
              </a:rPr>
              <a:t>“</a:t>
            </a:r>
            <a:r>
              <a:rPr lang="en-US" sz="6000" dirty="0">
                <a:solidFill>
                  <a:schemeClr val="accent6">
                    <a:lumMod val="90000"/>
                    <a:lumOff val="10000"/>
                  </a:schemeClr>
                </a:solidFill>
                <a:latin typeface="iCiel Cadena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iCiel Cadena" pitchFamily="2" charset="0"/>
              </a:rPr>
              <a:t>Nghe</a:t>
            </a:r>
            <a:r>
              <a:rPr lang="en-US" sz="60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iCiel Cadena" pitchFamily="2" charset="0"/>
              </a:rPr>
              <a:t>nhạc</a:t>
            </a:r>
            <a:r>
              <a:rPr lang="en-US" sz="6000" dirty="0">
                <a:solidFill>
                  <a:srgbClr val="FF0000"/>
                </a:solidFill>
                <a:latin typeface="iCiel Cadena" pitchFamily="2" charset="0"/>
              </a:rPr>
              <a:t> </a:t>
            </a:r>
          </a:p>
          <a:p>
            <a:pPr algn="ctr"/>
            <a:r>
              <a:rPr lang="en-US" sz="6000" dirty="0">
                <a:solidFill>
                  <a:srgbClr val="FF0000"/>
                </a:solidFill>
                <a:latin typeface="iCiel Cadena" pitchFamily="2" charset="0"/>
              </a:rPr>
              <a:t>   </a:t>
            </a:r>
            <a:r>
              <a:rPr lang="en-US" sz="6000" dirty="0" err="1">
                <a:solidFill>
                  <a:srgbClr val="FF0000"/>
                </a:solidFill>
                <a:latin typeface="iCiel Cadena" pitchFamily="2" charset="0"/>
              </a:rPr>
              <a:t>đoán</a:t>
            </a:r>
            <a:r>
              <a:rPr lang="en-US" sz="60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iCiel Cadena" pitchFamily="2" charset="0"/>
              </a:rPr>
              <a:t>tên</a:t>
            </a:r>
            <a:r>
              <a:rPr lang="en-US" sz="60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iCiel Cadena" pitchFamily="2" charset="0"/>
              </a:rPr>
              <a:t>bài</a:t>
            </a:r>
            <a:r>
              <a:rPr lang="en-US" sz="60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iCiel Cadena" pitchFamily="2" charset="0"/>
              </a:rPr>
              <a:t>hát</a:t>
            </a:r>
            <a:r>
              <a:rPr lang="en-US" sz="60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6000" dirty="0">
                <a:solidFill>
                  <a:srgbClr val="C00000"/>
                </a:solidFill>
                <a:latin typeface="iCiel Cadena" pitchFamily="2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6510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E:\GIAO AN\SGV lop 2\chan trời sang tạo lớp 1\hình ảnh minh họa\hinh-anh-hinh-nen-mam-non-thien-nhien-de-thuo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399" y="14218"/>
            <a:ext cx="9296400" cy="5700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753" y="17559"/>
            <a:ext cx="1740658" cy="1466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17952" y="647191"/>
            <a:ext cx="5244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1F497D">
                    <a:lumMod val="75000"/>
                  </a:srgbClr>
                </a:solidFill>
                <a:latin typeface="iCiel Cadena" pitchFamily="2" charset="-93"/>
              </a:rPr>
              <a:t>MỘT GIA  ĐÌNH NHỎ </a:t>
            </a:r>
          </a:p>
        </p:txBody>
      </p:sp>
      <p:sp>
        <p:nvSpPr>
          <p:cNvPr id="6" name="Rectangle 5"/>
          <p:cNvSpPr/>
          <p:nvPr/>
        </p:nvSpPr>
        <p:spPr>
          <a:xfrm>
            <a:off x="3417952" y="1293751"/>
            <a:ext cx="52440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400" dirty="0">
                <a:solidFill>
                  <a:srgbClr val="1F497D">
                    <a:lumMod val="75000"/>
                  </a:srgbClr>
                </a:solidFill>
                <a:latin typeface="iCiel Cadena" pitchFamily="2" charset="-93"/>
              </a:rPr>
              <a:t>MỘT HẠNH PHÚC TO</a:t>
            </a:r>
          </a:p>
        </p:txBody>
      </p:sp>
      <p:pic>
        <p:nvPicPr>
          <p:cNvPr id="2" name="Gia Đình Nhỏ Hạnh Phúc To - Karaoke - Nhạc Karaoke Thiếu Nhi Beat Chuẩn Dành Cho Bé">
            <a:hlinkClick r:id="" action="ppaction://media"/>
            <a:extLst>
              <a:ext uri="{FF2B5EF4-FFF2-40B4-BE49-F238E27FC236}">
                <a16:creationId xmlns:a16="http://schemas.microsoft.com/office/drawing/2014/main" id="{6888EF4A-5B6F-4901-A489-6DBEF433284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76" end="201439.5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69792" y="-2143703"/>
            <a:ext cx="609600" cy="50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4DA456-2520-4E8A-A30C-BE7782C4FF9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715" y="1398679"/>
            <a:ext cx="5696652" cy="474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8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E:\GIAO AN\SGV lop 2\chan trời sang tạo lớp 1\hình ảnh minh họa\hinh-nen-powerpoint-thien-nhien-dep-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258" y="0"/>
            <a:ext cx="9179257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28199" y="990653"/>
            <a:ext cx="642675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>
                <a:solidFill>
                  <a:srgbClr val="0070C0"/>
                </a:solidFill>
                <a:latin typeface="iCiel Cadena" pitchFamily="2" charset="-93"/>
              </a:rPr>
              <a:t>Ngôi</a:t>
            </a:r>
            <a:r>
              <a:rPr lang="en-US" sz="6600" dirty="0">
                <a:solidFill>
                  <a:srgbClr val="0070C0"/>
                </a:solidFill>
                <a:latin typeface="iCiel Cadena" pitchFamily="2" charset="-93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iCiel Cadena" pitchFamily="2" charset="-93"/>
              </a:rPr>
              <a:t>nhà</a:t>
            </a:r>
            <a:r>
              <a:rPr lang="en-US" sz="6600" dirty="0">
                <a:solidFill>
                  <a:srgbClr val="0070C0"/>
                </a:solidFill>
                <a:latin typeface="iCiel Cadena" pitchFamily="2" charset="-93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iCiel Cadena" pitchFamily="2" charset="-93"/>
              </a:rPr>
              <a:t>của</a:t>
            </a:r>
            <a:r>
              <a:rPr lang="en-US" sz="6600" dirty="0">
                <a:solidFill>
                  <a:srgbClr val="0070C0"/>
                </a:solidFill>
                <a:latin typeface="iCiel Cadena" pitchFamily="2" charset="-93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iCiel Cadena" pitchFamily="2" charset="-93"/>
              </a:rPr>
              <a:t>em</a:t>
            </a:r>
            <a:r>
              <a:rPr lang="en-US" sz="6600" dirty="0">
                <a:solidFill>
                  <a:srgbClr val="0070C0"/>
                </a:solidFill>
                <a:latin typeface="iCiel Cadena" pitchFamily="2" charset="-93"/>
              </a:rPr>
              <a:t> </a:t>
            </a:r>
            <a:endParaRPr lang="vi-VN" sz="6600" dirty="0">
              <a:solidFill>
                <a:srgbClr val="0070C0"/>
              </a:solidFill>
              <a:latin typeface="iCiel Cadena" pitchFamily="2" charset="-93"/>
            </a:endParaRPr>
          </a:p>
        </p:txBody>
      </p:sp>
      <p:pic>
        <p:nvPicPr>
          <p:cNvPr id="1030" name="Picture 6" descr="C:\Users\Administrator\Downloads\kisspng-airplane-flight-encapsulated-postscript-computer-i-5aebc7fd669676.747757131525401597420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9000" y="1714500"/>
            <a:ext cx="3200568" cy="182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90" y="206124"/>
            <a:ext cx="1473046" cy="1246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9215E5-B4DB-432B-AC60-65D8D9E2DD2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30" y="2530870"/>
            <a:ext cx="9542630" cy="31841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79B11E-B197-4F92-B811-E9EF09CC82A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666" y="3937000"/>
            <a:ext cx="2021974" cy="1527012"/>
          </a:xfrm>
          <a:prstGeom prst="rect">
            <a:avLst/>
          </a:prstGeom>
        </p:spPr>
      </p:pic>
      <p:pic>
        <p:nvPicPr>
          <p:cNvPr id="2" name="Karaoke Nhà của tôi - Thu Hiền - Melody F. - Giaoviennhac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2735.9409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41576" y="-2222500"/>
            <a:ext cx="6096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38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9184 0.07223 L -0.09184 0.07223 C -0.10955 0.05232 -0.12847 0.03449 -0.14461 0.0125 C -0.1585 -0.00671 -0.16944 -0.02939 -0.18142 -0.05069 C -0.18402 -0.05532 -0.18593 -0.06088 -0.18923 -0.06481 C -0.19236 -0.06805 -0.19635 -0.06944 -0.19982 -0.07176 C -0.23576 -0.06944 -0.27222 -0.07222 -0.30781 -0.06481 C -0.31718 -0.06273 -0.32361 -0.05092 -0.33142 -0.04375 C -0.33767 -0.03796 -0.34375 -0.03217 -0.34982 -0.02615 C -0.35694 -0.01921 -0.36354 -0.01157 -0.37083 -0.00509 C -0.37361 -0.00277 -0.37656 -0.00092 -0.37882 0.00186 C -0.38645 0.01227 -0.39427 0.03774 -0.40503 0.04051 L -0.41823 0.04399 C -0.42482 0.02848 -0.43645 0.00139 -0.44201 -0.01551 C -0.44635 -0.02939 -0.44895 -0.04722 -0.45243 -0.06111 C -0.45399 -0.06713 -0.45607 -0.07291 -0.45781 -0.0787 C -0.45868 -0.08217 -0.4592 -0.08588 -0.46041 -0.08935 C -0.4651 -0.10185 -0.46857 -0.10231 -0.47621 -0.11389 C -0.48993 -0.13472 -0.4776 -0.12222 -0.49201 -0.13495 C -0.49375 -0.13842 -0.49496 -0.14236 -0.49722 -0.14537 C -0.50364 -0.15393 -0.51961 -0.16527 -0.52621 -0.1699 C -0.5427 -0.18171 -0.53784 -0.17916 -0.55243 -0.18402 C -0.55607 -0.18634 -0.55902 -0.19074 -0.56302 -0.19097 C -0.58142 -0.19189 -0.6 -0.19097 -0.61823 -0.1875 C -0.62569 -0.18611 -0.63229 -0.18009 -0.63941 -0.17708 C -0.6427 -0.17546 -0.64635 -0.17453 -0.64982 -0.17338 C -0.65694 -0.16643 -0.66475 -0.16064 -0.67083 -0.15231 C -0.67448 -0.14768 -0.67743 -0.14213 -0.68142 -0.13842 C -0.68368 -0.13634 -0.68663 -0.13611 -0.68941 -0.13495 C -0.69566 -0.12384 -0.69739 -0.11921 -0.7052 -0.11041 C -0.7085 -0.10648 -0.7118 -0.10231 -0.71562 -0.09976 C -0.71892 -0.09768 -0.72274 -0.09745 -0.72621 -0.09629 C -0.73055 -0.10787 -0.73541 -0.11944 -0.73941 -0.13148 C -0.75121 -0.16736 -0.75538 -0.20902 -0.77361 -0.24004 C -0.78645 -0.26203 -0.79652 -0.28217 -0.81302 -0.29976 C -0.81736 -0.30439 -0.82152 -0.30972 -0.82621 -0.31389 C -0.8559 -0.33958 -0.85764 -0.34004 -0.88142 -0.35578 C -0.90955 -0.35347 -0.93767 -0.35254 -0.96562 -0.34884 C -0.97291 -0.34791 -0.97986 -0.34467 -0.9868 -0.34189 C -0.99288 -0.33935 -1.00451 -0.3324 -1.01041 -0.32777 C -1.01319 -0.32569 -1.01527 -0.32222 -1.01823 -0.32083 C -1.02257 -0.31875 -1.02708 -0.31851 -1.03142 -0.31736 C -1.03958 -0.30648 -1.04288 -0.30069 -1.0526 -0.29282 C -1.0559 -0.29004 -1.05989 -0.28865 -1.06302 -0.28564 C -1.06736 -0.28171 -1.08281 -0.26273 -1.08941 -0.25764 C -1.09184 -0.25578 -1.09479 -0.25578 -1.09722 -0.25416 C -1.10191 -0.25115 -1.10573 -0.24606 -1.11041 -0.24375 C -1.11718 -0.24027 -1.13125 -0.23657 -1.13125 -0.23657 C -1.15503 -0.23773 -1.17864 -0.23796 -1.20243 -0.24004 C -1.21823 -0.24143 -1.23385 -0.24606 -1.24965 -0.24722 C -1.26632 -0.24838 -1.28298 -0.24722 -1.29982 -0.24722 " pathEditMode="relative" ptsTypes="AAAAAAAAAAAAAAAAAAAAAAAAAAAAAAAAAAAAAAAAAAAAAAAAAAA">
                                      <p:cBhvr>
                                        <p:cTn id="2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GIAO AN\SGV lop 2\chan trời sang tạo lớp 1\hình ảnh minh họa\hinh-nen-powerpoint-thien-nhien-dep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2" y="10583"/>
            <a:ext cx="9176982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45000" y="2244825"/>
            <a:ext cx="85660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rgbClr val="C00000"/>
                </a:solidFill>
                <a:latin typeface="iCiel Cadena" pitchFamily="2" charset="-93"/>
              </a:rPr>
              <a:t>Mẹ</a:t>
            </a:r>
            <a:r>
              <a:rPr lang="en-US" sz="8000" dirty="0">
                <a:solidFill>
                  <a:srgbClr val="C00000"/>
                </a:solidFill>
                <a:latin typeface="iCiel Cadena" pitchFamily="2" charset="-93"/>
              </a:rPr>
              <a:t> </a:t>
            </a:r>
            <a:r>
              <a:rPr lang="en-US" sz="8000" dirty="0" err="1">
                <a:solidFill>
                  <a:srgbClr val="C00000"/>
                </a:solidFill>
                <a:latin typeface="iCiel Cadena" pitchFamily="2" charset="-93"/>
              </a:rPr>
              <a:t>ơi</a:t>
            </a:r>
            <a:r>
              <a:rPr lang="en-US" sz="8000" dirty="0">
                <a:solidFill>
                  <a:srgbClr val="C00000"/>
                </a:solidFill>
                <a:latin typeface="iCiel Cadena" pitchFamily="2" charset="-93"/>
              </a:rPr>
              <a:t> </a:t>
            </a:r>
            <a:r>
              <a:rPr lang="en-US" sz="8000" dirty="0" err="1">
                <a:solidFill>
                  <a:srgbClr val="C00000"/>
                </a:solidFill>
                <a:latin typeface="iCiel Cadena" pitchFamily="2" charset="-93"/>
              </a:rPr>
              <a:t>tại</a:t>
            </a:r>
            <a:r>
              <a:rPr lang="en-US" sz="8000" dirty="0">
                <a:solidFill>
                  <a:srgbClr val="C00000"/>
                </a:solidFill>
                <a:latin typeface="iCiel Cadena" pitchFamily="2" charset="-93"/>
              </a:rPr>
              <a:t> </a:t>
            </a:r>
            <a:r>
              <a:rPr lang="en-US" sz="8000" dirty="0" err="1">
                <a:solidFill>
                  <a:srgbClr val="C00000"/>
                </a:solidFill>
                <a:latin typeface="iCiel Cadena" pitchFamily="2" charset="-93"/>
              </a:rPr>
              <a:t>sao</a:t>
            </a:r>
            <a:r>
              <a:rPr lang="en-US" sz="8000" dirty="0">
                <a:solidFill>
                  <a:srgbClr val="C00000"/>
                </a:solidFill>
                <a:latin typeface="iCiel Cadena" pitchFamily="2" charset="-93"/>
              </a:rPr>
              <a:t> </a:t>
            </a:r>
            <a:endParaRPr lang="vi-VN" sz="8000" dirty="0">
              <a:solidFill>
                <a:srgbClr val="C00000"/>
              </a:solidFill>
              <a:latin typeface="iCiel Cadena" pitchFamily="2" charset="-93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AA7CCB-3AF6-47BD-AB46-41783240D0D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73" t="7247" r="-2139" b="57246"/>
          <a:stretch/>
        </p:blipFill>
        <p:spPr>
          <a:xfrm>
            <a:off x="12115800" y="799492"/>
            <a:ext cx="1872018" cy="96805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83C686-59F4-41B8-A8D0-92D41358E6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73" t="7247" r="-2139" b="57246"/>
          <a:stretch/>
        </p:blipFill>
        <p:spPr>
          <a:xfrm>
            <a:off x="16611600" y="1889443"/>
            <a:ext cx="2743200" cy="120176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3E48B22-0253-482D-901C-7F8F32C934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73" t="7247" r="-2139" b="57246"/>
          <a:stretch/>
        </p:blipFill>
        <p:spPr>
          <a:xfrm>
            <a:off x="9186864" y="164250"/>
            <a:ext cx="1557336" cy="805328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23E538AB-1C08-4B8F-A59D-1BD0B0BA0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359" y="233222"/>
            <a:ext cx="2482982" cy="2100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Mẹ ơi tại sao - Thiếu nhi Karaoke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611.5392" end="180122.633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61100" y="-2286000"/>
            <a:ext cx="6096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62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28820" y="338201"/>
            <a:ext cx="4729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32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7839" y="444504"/>
            <a:ext cx="6272767" cy="4942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97347">
            <a:off x="6315381" y="1705164"/>
            <a:ext cx="1977214" cy="1647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32" y="825513"/>
            <a:ext cx="3333768" cy="2765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333" y="3302005"/>
            <a:ext cx="2829607" cy="1865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849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989" y="2476512"/>
            <a:ext cx="1918429" cy="2661739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3963506"/>
            <a:ext cx="9143908" cy="175149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641" y="1127796"/>
            <a:ext cx="1269162" cy="59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7447124" y="-55838"/>
            <a:ext cx="1174911" cy="121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529" y="234970"/>
            <a:ext cx="1347858" cy="628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81360"/>
            <a:ext cx="7696342" cy="2476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685802" y="1412727"/>
            <a:ext cx="69655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Kể</a:t>
            </a:r>
            <a:r>
              <a:rPr lang="en-US" altLang="zh-CN" sz="3600" b="1" dirty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tên</a:t>
            </a:r>
            <a:r>
              <a:rPr lang="en-US" altLang="zh-CN" sz="3600" b="1" dirty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các</a:t>
            </a:r>
            <a:r>
              <a:rPr lang="en-US" altLang="zh-CN" sz="3600" b="1" dirty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bài</a:t>
            </a:r>
            <a:r>
              <a:rPr lang="en-US" altLang="zh-CN" sz="3600" b="1" dirty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đã</a:t>
            </a:r>
            <a:r>
              <a:rPr lang="en-US" altLang="zh-CN" sz="3600" b="1" dirty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học</a:t>
            </a:r>
            <a:r>
              <a:rPr lang="en-US" altLang="zh-CN" sz="3600" b="1" dirty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ở </a:t>
            </a:r>
            <a:r>
              <a:rPr lang="en-US" altLang="zh-CN" sz="3600" b="1" dirty="0" err="1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chủ</a:t>
            </a:r>
            <a:r>
              <a:rPr lang="en-US" altLang="zh-CN" sz="3600" b="1" dirty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đề</a:t>
            </a:r>
            <a:r>
              <a:rPr lang="en-US" altLang="zh-CN" sz="3600" b="1" dirty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2 </a:t>
            </a:r>
            <a:r>
              <a:rPr lang="en-US" altLang="zh-CN" sz="48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“</a:t>
            </a:r>
            <a:r>
              <a:rPr lang="en-US" altLang="zh-CN" sz="48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ngôi</a:t>
            </a:r>
            <a:r>
              <a:rPr lang="en-US" altLang="zh-CN" sz="48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nhà</a:t>
            </a:r>
            <a:r>
              <a:rPr lang="en-US" altLang="zh-CN" sz="48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của</a:t>
            </a:r>
            <a:r>
              <a:rPr lang="en-US" altLang="zh-CN" sz="48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em</a:t>
            </a:r>
            <a:r>
              <a:rPr lang="en-US" altLang="zh-CN" sz="48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”</a:t>
            </a:r>
            <a:endParaRPr lang="zh-CN" altLang="en-US" sz="4800" b="1" dirty="0">
              <a:ln>
                <a:solidFill>
                  <a:srgbClr val="005F60">
                    <a:lumMod val="75000"/>
                  </a:srgbClr>
                </a:solidFill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359" y="3177616"/>
            <a:ext cx="3053853" cy="189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03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75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5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2" y="1"/>
            <a:ext cx="9157812" cy="5714995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2017895" y="4064000"/>
            <a:ext cx="54030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  <a:latin typeface="iCiel Cadena" pitchFamily="2" charset="0"/>
              </a:rPr>
              <a:t>. </a:t>
            </a:r>
            <a:r>
              <a:rPr lang="en-US" sz="4000" dirty="0" err="1">
                <a:solidFill>
                  <a:srgbClr val="00B050"/>
                </a:solidFill>
                <a:latin typeface="iCiel Cadena" pitchFamily="2" charset="0"/>
              </a:rPr>
              <a:t>Tiết</a:t>
            </a:r>
            <a:r>
              <a:rPr lang="en-US" sz="4000" dirty="0">
                <a:solidFill>
                  <a:srgbClr val="00B050"/>
                </a:solidFill>
                <a:latin typeface="iCiel Cadena" pitchFamily="2" charset="0"/>
              </a:rPr>
              <a:t> 3 : </a:t>
            </a:r>
            <a:r>
              <a:rPr lang="en-US" sz="4000" dirty="0" err="1">
                <a:solidFill>
                  <a:srgbClr val="00B050"/>
                </a:solidFill>
                <a:latin typeface="iCiel Cadena" pitchFamily="2" charset="0"/>
              </a:rPr>
              <a:t>Ghép</a:t>
            </a:r>
            <a:r>
              <a:rPr lang="en-US" sz="4000" dirty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iCiel Cadena" pitchFamily="2" charset="0"/>
              </a:rPr>
              <a:t>hình</a:t>
            </a:r>
            <a:r>
              <a:rPr lang="en-US" sz="4000" dirty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iCiel Cadena" pitchFamily="2" charset="0"/>
              </a:rPr>
              <a:t>nhà</a:t>
            </a:r>
            <a:r>
              <a:rPr lang="en-US" sz="4000" dirty="0">
                <a:solidFill>
                  <a:srgbClr val="00B050"/>
                </a:solidFill>
                <a:latin typeface="iCiel Cadena" pitchFamily="2" charset="0"/>
              </a:rPr>
              <a:t> </a:t>
            </a:r>
          </a:p>
        </p:txBody>
      </p:sp>
      <p:pic>
        <p:nvPicPr>
          <p:cNvPr id="14" name="图片 2">
            <a:extLst>
              <a:ext uri="{FF2B5EF4-FFF2-40B4-BE49-F238E27FC236}">
                <a16:creationId xmlns:a16="http://schemas.microsoft.com/office/drawing/2014/main" id="{7FE2C1D8-DFB4-4D3F-8484-6713BFFEDD4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4800" y="3315923"/>
            <a:ext cx="2895600" cy="22720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21624" y="190501"/>
            <a:ext cx="9241824" cy="169277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lvl="0" algn="ctr"/>
            <a:r>
              <a:rPr lang="en-US" sz="4400" dirty="0" err="1">
                <a:solidFill>
                  <a:srgbClr val="FF0000"/>
                </a:solidFill>
                <a:latin typeface="iCiel Cadena" pitchFamily="2" charset="0"/>
              </a:rPr>
              <a:t>Chủ</a:t>
            </a:r>
            <a:r>
              <a:rPr lang="en-US" sz="44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iCiel Cadena" pitchFamily="2" charset="0"/>
              </a:rPr>
              <a:t>đề</a:t>
            </a:r>
            <a:r>
              <a:rPr lang="en-US" sz="4400" dirty="0">
                <a:solidFill>
                  <a:srgbClr val="FF0000"/>
                </a:solidFill>
                <a:latin typeface="iCiel Cadena" pitchFamily="2" charset="0"/>
              </a:rPr>
              <a:t> 2</a:t>
            </a:r>
          </a:p>
          <a:p>
            <a:pPr lvl="0" algn="ctr"/>
            <a:r>
              <a:rPr lang="en-US" sz="60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iCiel Cadena" pitchFamily="2" charset="0"/>
              </a:rPr>
              <a:t>ngôi</a:t>
            </a:r>
            <a:r>
              <a:rPr lang="en-US" sz="60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iCiel Cadena" pitchFamily="2" charset="0"/>
              </a:rPr>
              <a:t>nhà</a:t>
            </a:r>
            <a:r>
              <a:rPr lang="en-US" sz="60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iCiel Cadena" pitchFamily="2" charset="0"/>
              </a:rPr>
              <a:t>của</a:t>
            </a:r>
            <a:r>
              <a:rPr lang="en-US" sz="60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iCiel Cadena" pitchFamily="2" charset="0"/>
              </a:rPr>
              <a:t>em</a:t>
            </a:r>
            <a:r>
              <a:rPr lang="en-US" sz="6000" dirty="0">
                <a:solidFill>
                  <a:srgbClr val="FF0000"/>
                </a:solidFill>
                <a:latin typeface="iCiel Cadena" pitchFamily="2" charset="0"/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685803" y="1778000"/>
            <a:ext cx="8067273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  <a:latin typeface="iCiel Cadena" pitchFamily="2" charset="0"/>
              </a:rPr>
              <a:t>. </a:t>
            </a:r>
            <a:r>
              <a:rPr lang="en-US" sz="4000" dirty="0" err="1">
                <a:solidFill>
                  <a:srgbClr val="00B050"/>
                </a:solidFill>
                <a:latin typeface="iCiel Cadena" pitchFamily="2" charset="0"/>
              </a:rPr>
              <a:t>Tiết</a:t>
            </a:r>
            <a:r>
              <a:rPr lang="en-US" sz="4000" dirty="0">
                <a:solidFill>
                  <a:srgbClr val="00B050"/>
                </a:solidFill>
                <a:latin typeface="iCiel Cadena" pitchFamily="2" charset="0"/>
              </a:rPr>
              <a:t> 1 : </a:t>
            </a:r>
            <a:r>
              <a:rPr lang="en-US" sz="4000" dirty="0" err="1">
                <a:solidFill>
                  <a:srgbClr val="00B050"/>
                </a:solidFill>
                <a:latin typeface="iCiel Cadena" pitchFamily="2" charset="0"/>
              </a:rPr>
              <a:t>Vẽ</a:t>
            </a:r>
            <a:r>
              <a:rPr lang="en-US" sz="4000" dirty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iCiel Cadena" pitchFamily="2" charset="0"/>
              </a:rPr>
              <a:t>ngôi</a:t>
            </a:r>
            <a:r>
              <a:rPr lang="en-US" sz="4000" dirty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iCiel Cadena" pitchFamily="2" charset="0"/>
              </a:rPr>
              <a:t>nhà</a:t>
            </a:r>
            <a:r>
              <a:rPr lang="en-US" sz="4000" dirty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iCiel Cadena" pitchFamily="2" charset="0"/>
              </a:rPr>
              <a:t>tù</a:t>
            </a:r>
            <a:r>
              <a:rPr lang="en-US" sz="4000" dirty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iCiel Cadena" pitchFamily="2" charset="0"/>
              </a:rPr>
              <a:t>hình</a:t>
            </a:r>
            <a:r>
              <a:rPr lang="en-US" sz="4000" dirty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iCiel Cadena" pitchFamily="2" charset="0"/>
              </a:rPr>
              <a:t>cơ</a:t>
            </a:r>
            <a:r>
              <a:rPr lang="en-US" sz="4000" dirty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iCiel Cadena" pitchFamily="2" charset="0"/>
              </a:rPr>
              <a:t>bản</a:t>
            </a:r>
            <a:r>
              <a:rPr lang="en-US" sz="4000" dirty="0">
                <a:solidFill>
                  <a:srgbClr val="00B050"/>
                </a:solidFill>
                <a:latin typeface="iCiel Cadena" pitchFamily="2" charset="0"/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757036" y="2643636"/>
            <a:ext cx="7924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dirty="0">
                <a:solidFill>
                  <a:srgbClr val="006600"/>
                </a:solidFill>
                <a:latin typeface="iCiel Cadena" pitchFamily="2" charset="0"/>
              </a:rPr>
              <a:t>. </a:t>
            </a:r>
            <a:r>
              <a:rPr lang="en-US" sz="4000" dirty="0" err="1">
                <a:solidFill>
                  <a:srgbClr val="006600"/>
                </a:solidFill>
                <a:latin typeface="iCiel Cadena" pitchFamily="2" charset="0"/>
              </a:rPr>
              <a:t>Tiết</a:t>
            </a:r>
            <a:r>
              <a:rPr lang="en-US" sz="4000" dirty="0">
                <a:solidFill>
                  <a:srgbClr val="006600"/>
                </a:solidFill>
                <a:latin typeface="iCiel Cadena" pitchFamily="2" charset="0"/>
              </a:rPr>
              <a:t> 2 : </a:t>
            </a:r>
            <a:r>
              <a:rPr lang="en-US" sz="4000" dirty="0" err="1">
                <a:solidFill>
                  <a:srgbClr val="006600"/>
                </a:solidFill>
                <a:latin typeface="iCiel Cadena" pitchFamily="2" charset="0"/>
              </a:rPr>
              <a:t>Vẽ</a:t>
            </a:r>
            <a:r>
              <a:rPr lang="en-US" sz="4000" dirty="0">
                <a:solidFill>
                  <a:srgbClr val="0066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6600"/>
                </a:solidFill>
                <a:latin typeface="iCiel Cadena" pitchFamily="2" charset="0"/>
              </a:rPr>
              <a:t>nhà</a:t>
            </a:r>
            <a:r>
              <a:rPr lang="en-US" sz="4000" dirty="0">
                <a:solidFill>
                  <a:srgbClr val="0066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6600"/>
                </a:solidFill>
                <a:latin typeface="iCiel Cadena" pitchFamily="2" charset="0"/>
              </a:rPr>
              <a:t>kết</a:t>
            </a:r>
            <a:r>
              <a:rPr lang="en-US" sz="4000" dirty="0">
                <a:solidFill>
                  <a:srgbClr val="0066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6600"/>
                </a:solidFill>
                <a:latin typeface="iCiel Cadena" pitchFamily="2" charset="0"/>
              </a:rPr>
              <a:t>hợp</a:t>
            </a:r>
            <a:r>
              <a:rPr lang="en-US" sz="4000" dirty="0">
                <a:solidFill>
                  <a:srgbClr val="0066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6600"/>
                </a:solidFill>
                <a:latin typeface="iCiel Cadena" pitchFamily="2" charset="0"/>
              </a:rPr>
              <a:t>với</a:t>
            </a:r>
            <a:r>
              <a:rPr lang="en-US" sz="4000" dirty="0">
                <a:solidFill>
                  <a:srgbClr val="0066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6600"/>
                </a:solidFill>
                <a:latin typeface="iCiel Cadena" pitchFamily="2" charset="0"/>
              </a:rPr>
              <a:t>khung</a:t>
            </a:r>
            <a:endParaRPr lang="en-US" sz="4000" dirty="0">
              <a:solidFill>
                <a:srgbClr val="006600"/>
              </a:solidFill>
              <a:latin typeface="iCiel Cadena" pitchFamily="2" charset="0"/>
            </a:endParaRPr>
          </a:p>
          <a:p>
            <a:pPr lvl="0" algn="ctr"/>
            <a:r>
              <a:rPr lang="en-US" sz="4000" dirty="0">
                <a:solidFill>
                  <a:srgbClr val="0066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6600"/>
                </a:solidFill>
                <a:latin typeface="iCiel Cadena" pitchFamily="2" charset="0"/>
              </a:rPr>
              <a:t>cảnh</a:t>
            </a:r>
            <a:r>
              <a:rPr lang="en-US" sz="4000" dirty="0">
                <a:solidFill>
                  <a:srgbClr val="0066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6600"/>
                </a:solidFill>
                <a:latin typeface="iCiel Cadena" pitchFamily="2" charset="0"/>
              </a:rPr>
              <a:t>thiên</a:t>
            </a:r>
            <a:r>
              <a:rPr lang="en-US" sz="4000" dirty="0">
                <a:solidFill>
                  <a:srgbClr val="0066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6600"/>
                </a:solidFill>
                <a:latin typeface="iCiel Cadena" pitchFamily="2" charset="0"/>
              </a:rPr>
              <a:t>nhiên</a:t>
            </a:r>
            <a:r>
              <a:rPr lang="en-US" sz="4000" dirty="0">
                <a:solidFill>
                  <a:srgbClr val="006600"/>
                </a:solidFill>
                <a:latin typeface="iCiel Cadena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4510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ww.jpppt.com">
  <a:themeElements>
    <a:clrScheme name="自定义 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A3CD39"/>
      </a:accent1>
      <a:accent2>
        <a:srgbClr val="E4BE33"/>
      </a:accent2>
      <a:accent3>
        <a:srgbClr val="E6325C"/>
      </a:accent3>
      <a:accent4>
        <a:srgbClr val="71CDB7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极目远眺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6867</TotalTime>
  <Words>351</Words>
  <Application>Microsoft Office PowerPoint</Application>
  <PresentationFormat>On-screen Show (16:10)</PresentationFormat>
  <Paragraphs>55</Paragraphs>
  <Slides>18</Slides>
  <Notes>12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18</vt:i4>
      </vt:variant>
    </vt:vector>
  </HeadingPairs>
  <TitlesOfParts>
    <vt:vector size="36" baseType="lpstr">
      <vt:lpstr>等线</vt:lpstr>
      <vt:lpstr>等线 Light</vt:lpstr>
      <vt:lpstr>微软雅黑</vt:lpstr>
      <vt:lpstr>Arial</vt:lpstr>
      <vt:lpstr>Calibri</vt:lpstr>
      <vt:lpstr>Calibri Light</vt:lpstr>
      <vt:lpstr>iCiel Cadena</vt:lpstr>
      <vt:lpstr>Times New Roman</vt:lpstr>
      <vt:lpstr>Office Theme</vt:lpstr>
      <vt:lpstr>www.jpppt.com</vt:lpstr>
      <vt:lpstr>1_www.jpppt.com</vt:lpstr>
      <vt:lpstr>2_www.jpppt.com</vt:lpstr>
      <vt:lpstr>https://www.freeppt7.com</vt:lpstr>
      <vt:lpstr>4_www.jpppt.com</vt:lpstr>
      <vt:lpstr>第一PPT，www.1ppt.com</vt:lpstr>
      <vt:lpstr>2_Office 主题​​</vt:lpstr>
      <vt:lpstr>1_第一PPT，www.1ppt.com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</cp:lastModifiedBy>
  <cp:revision>591</cp:revision>
  <dcterms:created xsi:type="dcterms:W3CDTF">2020-08-13T08:18:23Z</dcterms:created>
  <dcterms:modified xsi:type="dcterms:W3CDTF">2022-10-29T03:48:56Z</dcterms:modified>
</cp:coreProperties>
</file>