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89" r:id="rId2"/>
    <p:sldId id="293" r:id="rId3"/>
    <p:sldId id="270" r:id="rId4"/>
    <p:sldId id="298" r:id="rId5"/>
    <p:sldId id="303" r:id="rId6"/>
    <p:sldId id="299" r:id="rId7"/>
    <p:sldId id="292" r:id="rId8"/>
    <p:sldId id="300" r:id="rId9"/>
    <p:sldId id="295" r:id="rId10"/>
    <p:sldId id="304" r:id="rId11"/>
    <p:sldId id="306" r:id="rId12"/>
    <p:sldId id="311" r:id="rId13"/>
    <p:sldId id="287" r:id="rId14"/>
    <p:sldId id="309"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99D2F9"/>
    <a:srgbClr val="84C9F8"/>
    <a:srgbClr val="86CEFA"/>
    <a:srgbClr val="74DCF4"/>
    <a:srgbClr val="90E4F8"/>
    <a:srgbClr val="7DE0F7"/>
    <a:srgbClr val="61E1FF"/>
    <a:srgbClr val="76DEF6"/>
    <a:srgbClr val="FBC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88" autoAdjust="0"/>
    <p:restoredTop sz="94434" autoAdjust="0"/>
  </p:normalViewPr>
  <p:slideViewPr>
    <p:cSldViewPr snapToGrid="0">
      <p:cViewPr varScale="1">
        <p:scale>
          <a:sx n="72" d="100"/>
          <a:sy n="72" d="100"/>
        </p:scale>
        <p:origin x="282" y="72"/>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30T14:59:04.323" idx="1">
    <p:pos x="2442" y="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2021/9/21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val="1512718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6145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2673833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13</a:t>
            </a:fld>
            <a:endParaRPr lang="zh-CN" altLang="en-US"/>
          </a:p>
        </p:txBody>
      </p:sp>
    </p:spTree>
    <p:extLst>
      <p:ext uri="{BB962C8B-B14F-4D97-AF65-F5344CB8AC3E}">
        <p14:creationId xmlns:p14="http://schemas.microsoft.com/office/powerpoint/2010/main" val="279145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310698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11" name="矩形 10"/>
          <p:cNvSpPr/>
          <p:nvPr userDrawn="1"/>
        </p:nvSpPr>
        <p:spPr>
          <a:xfrm>
            <a:off x="8774404" y="6401047"/>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2021/9/21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2021/9/21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omments" Target="../comments/comment1.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emf"/><Relationship Id="rId7" Type="http://schemas.openxmlformats.org/officeDocument/2006/relationships/image" Target="../media/image10.emf"/><Relationship Id="rId12"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147" y="-3346"/>
            <a:ext cx="12107705" cy="6864691"/>
          </a:xfrm>
          <a:prstGeom prst="rect">
            <a:avLst/>
          </a:prstGeom>
        </p:spPr>
      </p:pic>
      <p:pic>
        <p:nvPicPr>
          <p:cNvPr id="3" name="Picture 2"/>
          <p:cNvPicPr>
            <a:picLocks noChangeAspect="1"/>
          </p:cNvPicPr>
          <p:nvPr/>
        </p:nvPicPr>
        <p:blipFill>
          <a:blip r:embed="rId5"/>
          <a:stretch>
            <a:fillRect/>
          </a:stretch>
        </p:blipFill>
        <p:spPr>
          <a:xfrm>
            <a:off x="994427" y="389546"/>
            <a:ext cx="10710092" cy="6151714"/>
          </a:xfrm>
          <a:prstGeom prst="rect">
            <a:avLst/>
          </a:prstGeom>
        </p:spPr>
      </p:pic>
      <p:sp>
        <p:nvSpPr>
          <p:cNvPr id="4" name="TextBox 3"/>
          <p:cNvSpPr txBox="1"/>
          <p:nvPr/>
        </p:nvSpPr>
        <p:spPr>
          <a:xfrm>
            <a:off x="1219200" y="389546"/>
            <a:ext cx="9753600" cy="2185214"/>
          </a:xfrm>
          <a:prstGeom prst="rect">
            <a:avLst/>
          </a:prstGeom>
          <a:noFill/>
        </p:spPr>
        <p:txBody>
          <a:bodyPr wrap="square" rtlCol="0">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NĂM HỌC 2021 - 2022</a:t>
            </a:r>
          </a:p>
          <a:p>
            <a:pPr algn="ctr"/>
            <a:r>
              <a:rPr lang="vi-VN" sz="4000" b="1" dirty="0">
                <a:solidFill>
                  <a:srgbClr val="0070C0"/>
                </a:solidFill>
                <a:latin typeface="Times New Roman" panose="02020603050405020304" pitchFamily="18" charset="0"/>
                <a:cs typeface="Times New Roman" panose="02020603050405020304" pitchFamily="18" charset="0"/>
              </a:rPr>
              <a:t>MĨ THUẬT LỚP 1</a:t>
            </a:r>
          </a:p>
          <a:p>
            <a:pPr algn="ctr"/>
            <a:endParaRPr lang="vi-VN" sz="4000" b="1" dirty="0">
              <a:solidFill>
                <a:srgbClr val="0070C0"/>
              </a:solidFill>
              <a:latin typeface="Times New Roman" panose="02020603050405020304" pitchFamily="18" charset="0"/>
              <a:cs typeface="Times New Roman" panose="02020603050405020304" pitchFamily="18" charset="0"/>
            </a:endParaRPr>
          </a:p>
          <a:p>
            <a:pPr algn="ctr"/>
            <a:r>
              <a:rPr lang="vi-VN" sz="3200" b="1" dirty="0">
                <a:solidFill>
                  <a:srgbClr val="C00000"/>
                </a:solidFill>
                <a:latin typeface="Times New Roman" panose="02020603050405020304" pitchFamily="18" charset="0"/>
                <a:cs typeface="Times New Roman" panose="02020603050405020304" pitchFamily="18" charset="0"/>
              </a:rPr>
              <a:t>TRƯỜNG TIỂU HỌC LÊ QUÝ ĐÔN </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5" name="A Comme Amour - Richard Clayderman. Bản nhạc không lời bất hủ - Nhạc không Lời #nhackhong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8383" y="5242115"/>
            <a:ext cx="609600" cy="609600"/>
          </a:xfrm>
          <a:prstGeom prst="rect">
            <a:avLst/>
          </a:prstGeom>
        </p:spPr>
      </p:pic>
    </p:spTree>
    <p:extLst>
      <p:ext uri="{BB962C8B-B14F-4D97-AF65-F5344CB8AC3E}">
        <p14:creationId xmlns:p14="http://schemas.microsoft.com/office/powerpoint/2010/main" val="20060665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numSld="14">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98845" y="506098"/>
            <a:ext cx="4653168" cy="805867"/>
          </a:xfrm>
          <a:solidFill>
            <a:schemeClr val="bg1"/>
          </a:solidFill>
        </p:spPr>
        <p:txBody>
          <a:bodyPr>
            <a:normAutofit/>
          </a:bodyPr>
          <a:lstStyle/>
          <a:p>
            <a:pPr algn="ctr" eaLnBrk="1" hangingPunct="1"/>
            <a:r>
              <a:rPr lang="en-US" sz="3600" dirty="0">
                <a:ln w="0"/>
                <a:solidFill>
                  <a:schemeClr val="accent5">
                    <a:lumMod val="50000"/>
                  </a:schemeClr>
                </a:solidFill>
                <a:effectLst>
                  <a:outerShdw blurRad="38100" dist="19050" dir="2700000" algn="tl" rotWithShape="0">
                    <a:schemeClr val="dk1">
                      <a:alpha val="40000"/>
                    </a:schemeClr>
                  </a:outerShdw>
                </a:effectLst>
                <a:latin typeface="Times New Roman" pitchFamily="18" charset="0"/>
                <a:cs typeface="Times New Roman" pitchFamily="18" charset="0"/>
              </a:rPr>
              <a:t>MÀU CƠ BẢN</a:t>
            </a:r>
            <a:endParaRPr lang="en-US" sz="3600" dirty="0">
              <a:ln w="0"/>
              <a:solidFill>
                <a:schemeClr val="accent5">
                  <a:lumMod val="50000"/>
                </a:schemeClr>
              </a:solidFill>
              <a:effectLst>
                <a:outerShdw blurRad="38100" dist="19050" dir="2700000" algn="tl" rotWithShape="0">
                  <a:schemeClr val="dk1">
                    <a:alpha val="40000"/>
                  </a:schemeClr>
                </a:outerShdw>
              </a:effectLst>
              <a:latin typeface="Times New Roman" pitchFamily="18" charset="0"/>
            </a:endParaRPr>
          </a:p>
        </p:txBody>
      </p:sp>
      <p:sp>
        <p:nvSpPr>
          <p:cNvPr id="3076" name="Oval 4"/>
          <p:cNvSpPr>
            <a:spLocks noChangeArrowheads="1"/>
          </p:cNvSpPr>
          <p:nvPr/>
        </p:nvSpPr>
        <p:spPr bwMode="auto">
          <a:xfrm>
            <a:off x="1812236" y="2140229"/>
            <a:ext cx="2362200" cy="22098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FF6600"/>
              </a:solidFill>
              <a:latin typeface="Times New Roman" pitchFamily="18" charset="0"/>
            </a:endParaRPr>
          </a:p>
        </p:txBody>
      </p:sp>
      <p:sp>
        <p:nvSpPr>
          <p:cNvPr id="3078" name="Oval 6"/>
          <p:cNvSpPr>
            <a:spLocks noChangeArrowheads="1"/>
          </p:cNvSpPr>
          <p:nvPr/>
        </p:nvSpPr>
        <p:spPr bwMode="auto">
          <a:xfrm>
            <a:off x="4860236" y="2140229"/>
            <a:ext cx="2362200" cy="2209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itchFamily="18" charset="0"/>
            </a:endParaRPr>
          </a:p>
        </p:txBody>
      </p:sp>
      <p:sp>
        <p:nvSpPr>
          <p:cNvPr id="3079" name="Oval 7"/>
          <p:cNvSpPr>
            <a:spLocks noChangeArrowheads="1"/>
          </p:cNvSpPr>
          <p:nvPr/>
        </p:nvSpPr>
        <p:spPr bwMode="auto">
          <a:xfrm>
            <a:off x="7908236" y="2140229"/>
            <a:ext cx="2362200" cy="2209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Times New Roman" pitchFamily="18" charset="0"/>
            </a:endParaRPr>
          </a:p>
        </p:txBody>
      </p:sp>
      <p:sp>
        <p:nvSpPr>
          <p:cNvPr id="3080" name="Text Box 8"/>
          <p:cNvSpPr txBox="1">
            <a:spLocks noChangeArrowheads="1"/>
          </p:cNvSpPr>
          <p:nvPr/>
        </p:nvSpPr>
        <p:spPr bwMode="auto">
          <a:xfrm>
            <a:off x="2459180" y="4911553"/>
            <a:ext cx="1425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soft" dir="t">
                <a:rot lat="0" lon="0" rev="15600000"/>
              </a:lightRig>
            </a:scene3d>
            <a:sp3d extrusionH="57150" prstMaterial="softEdge">
              <a:bevelT w="25400" h="38100"/>
            </a:sp3d>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50000"/>
              </a:spcBef>
              <a:spcAft>
                <a:spcPct val="0"/>
              </a:spcAft>
            </a:pPr>
            <a:r>
              <a:rPr lang="vi-VN" sz="2400" b="1" dirty="0" err="1">
                <a:ln/>
                <a:solidFill>
                  <a:schemeClr val="accent5">
                    <a:lumMod val="50000"/>
                  </a:schemeClr>
                </a:solidFill>
              </a:rPr>
              <a:t>Đỏ</a:t>
            </a:r>
            <a:endParaRPr lang="en-US" sz="2400" b="1" dirty="0">
              <a:ln/>
              <a:solidFill>
                <a:schemeClr val="accent5">
                  <a:lumMod val="50000"/>
                </a:schemeClr>
              </a:solidFill>
            </a:endParaRPr>
          </a:p>
        </p:txBody>
      </p:sp>
      <p:sp>
        <p:nvSpPr>
          <p:cNvPr id="3081" name="Text Box 10"/>
          <p:cNvSpPr txBox="1">
            <a:spLocks noChangeArrowheads="1"/>
          </p:cNvSpPr>
          <p:nvPr/>
        </p:nvSpPr>
        <p:spPr bwMode="auto">
          <a:xfrm>
            <a:off x="5241239" y="4750082"/>
            <a:ext cx="1425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endParaRPr lang="en-US" sz="4000">
              <a:solidFill>
                <a:srgbClr val="000000"/>
              </a:solidFill>
            </a:endParaRPr>
          </a:p>
        </p:txBody>
      </p:sp>
      <p:sp>
        <p:nvSpPr>
          <p:cNvPr id="3083" name="Text Box 11"/>
          <p:cNvSpPr txBox="1">
            <a:spLocks noChangeArrowheads="1"/>
          </p:cNvSpPr>
          <p:nvPr/>
        </p:nvSpPr>
        <p:spPr bwMode="auto">
          <a:xfrm>
            <a:off x="8249482" y="4634949"/>
            <a:ext cx="17559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rPr>
              <a:t> </a:t>
            </a:r>
            <a:r>
              <a:rPr lang="en-US" sz="2400" dirty="0" err="1">
                <a:ln w="0"/>
                <a:solidFill>
                  <a:schemeClr val="accent5">
                    <a:lumMod val="50000"/>
                  </a:schemeClr>
                </a:solidFill>
                <a:effectLst>
                  <a:outerShdw blurRad="38100" dist="19050" dir="2700000" algn="tl" rotWithShape="0">
                    <a:schemeClr val="dk1">
                      <a:alpha val="40000"/>
                    </a:schemeClr>
                  </a:outerShdw>
                </a:effectLst>
              </a:rPr>
              <a:t>Xanh</a:t>
            </a:r>
            <a:r>
              <a:rPr lang="en-US" sz="4000" dirty="0">
                <a:ln w="0"/>
                <a:solidFill>
                  <a:schemeClr val="accent5">
                    <a:lumMod val="50000"/>
                  </a:schemeClr>
                </a:solidFill>
                <a:effectLst>
                  <a:outerShdw blurRad="38100" dist="19050" dir="2700000" algn="tl" rotWithShape="0">
                    <a:schemeClr val="dk1">
                      <a:alpha val="40000"/>
                    </a:schemeClr>
                  </a:outerShdw>
                </a:effectLst>
              </a:rPr>
              <a:t> </a:t>
            </a:r>
            <a:r>
              <a:rPr lang="en-US" sz="2400" dirty="0">
                <a:ln w="0"/>
                <a:solidFill>
                  <a:schemeClr val="accent5">
                    <a:lumMod val="50000"/>
                  </a:schemeClr>
                </a:solidFill>
                <a:effectLst>
                  <a:outerShdw blurRad="38100" dist="19050" dir="2700000" algn="tl" rotWithShape="0">
                    <a:schemeClr val="dk1">
                      <a:alpha val="40000"/>
                    </a:schemeClr>
                  </a:outerShdw>
                </a:effectLst>
              </a:rPr>
              <a:t>lam</a:t>
            </a:r>
          </a:p>
        </p:txBody>
      </p:sp>
      <p:sp>
        <p:nvSpPr>
          <p:cNvPr id="3085" name="Text Box 13"/>
          <p:cNvSpPr txBox="1">
            <a:spLocks noChangeArrowheads="1"/>
          </p:cNvSpPr>
          <p:nvPr/>
        </p:nvSpPr>
        <p:spPr bwMode="auto">
          <a:xfrm>
            <a:off x="5339664" y="4709619"/>
            <a:ext cx="14255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50000"/>
              </a:spcBef>
              <a:spcAft>
                <a:spcPct val="0"/>
              </a:spcAft>
            </a:pPr>
            <a:r>
              <a:rPr lang="en-US" sz="4000" dirty="0">
                <a:solidFill>
                  <a:srgbClr val="002060"/>
                </a:solidFill>
              </a:rPr>
              <a:t> </a:t>
            </a:r>
            <a:r>
              <a:rPr lang="en-US" sz="2400" dirty="0" err="1">
                <a:ln w="0"/>
                <a:solidFill>
                  <a:schemeClr val="accent5">
                    <a:lumMod val="50000"/>
                  </a:schemeClr>
                </a:solidFill>
                <a:effectLst>
                  <a:outerShdw blurRad="38100" dist="19050" dir="2700000" algn="tl" rotWithShape="0">
                    <a:schemeClr val="dk1">
                      <a:alpha val="40000"/>
                    </a:schemeClr>
                  </a:outerShdw>
                </a:effectLst>
              </a:rPr>
              <a:t>Vàng</a:t>
            </a:r>
            <a:endParaRPr lang="en-US" sz="2400" dirty="0">
              <a:ln w="0"/>
              <a:solidFill>
                <a:schemeClr val="accent5">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14701636"/>
      </p:ext>
    </p:extLst>
  </p:cSld>
  <p:clrMapOvr>
    <a:masterClrMapping/>
  </p:clrMapOvr>
  <mc:AlternateContent xmlns:mc="http://schemas.openxmlformats.org/markup-compatibility/2006" xmlns:p14="http://schemas.microsoft.com/office/powerpoint/2010/main">
    <mc:Choice Requires="p14">
      <p:transition spd="slow" p14:dur="35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1000" fill="hold"/>
                                        <p:tgtEl>
                                          <p:spTgt spid="3076"/>
                                        </p:tgtEl>
                                        <p:attrNameLst>
                                          <p:attrName>ppt_x</p:attrName>
                                        </p:attrNameLst>
                                      </p:cBhvr>
                                      <p:tavLst>
                                        <p:tav tm="0">
                                          <p:val>
                                            <p:strVal val="#ppt_x"/>
                                          </p:val>
                                        </p:tav>
                                        <p:tav tm="100000">
                                          <p:val>
                                            <p:strVal val="#ppt_x"/>
                                          </p:val>
                                        </p:tav>
                                      </p:tavLst>
                                    </p:anim>
                                    <p:anim calcmode="lin" valueType="num">
                                      <p:cBhvr additive="base">
                                        <p:cTn id="13" dur="1000" fill="hold"/>
                                        <p:tgtEl>
                                          <p:spTgt spid="307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080"/>
                                        </p:tgtEl>
                                        <p:attrNameLst>
                                          <p:attrName>style.visibility</p:attrName>
                                        </p:attrNameLst>
                                      </p:cBhvr>
                                      <p:to>
                                        <p:strVal val="visible"/>
                                      </p:to>
                                    </p:set>
                                    <p:anim calcmode="lin" valueType="num">
                                      <p:cBhvr additive="base">
                                        <p:cTn id="17" dur="1000" fill="hold"/>
                                        <p:tgtEl>
                                          <p:spTgt spid="3080"/>
                                        </p:tgtEl>
                                        <p:attrNameLst>
                                          <p:attrName>ppt_x</p:attrName>
                                        </p:attrNameLst>
                                      </p:cBhvr>
                                      <p:tavLst>
                                        <p:tav tm="0">
                                          <p:val>
                                            <p:strVal val="#ppt_x"/>
                                          </p:val>
                                        </p:tav>
                                        <p:tav tm="100000">
                                          <p:val>
                                            <p:strVal val="#ppt_x"/>
                                          </p:val>
                                        </p:tav>
                                      </p:tavLst>
                                    </p:anim>
                                    <p:anim calcmode="lin" valueType="num">
                                      <p:cBhvr additive="base">
                                        <p:cTn id="18" dur="1000" fill="hold"/>
                                        <p:tgtEl>
                                          <p:spTgt spid="308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3078"/>
                                        </p:tgtEl>
                                        <p:attrNameLst>
                                          <p:attrName>style.visibility</p:attrName>
                                        </p:attrNameLst>
                                      </p:cBhvr>
                                      <p:to>
                                        <p:strVal val="visible"/>
                                      </p:to>
                                    </p:set>
                                    <p:anim calcmode="lin" valueType="num">
                                      <p:cBhvr additive="base">
                                        <p:cTn id="22" dur="1000" fill="hold"/>
                                        <p:tgtEl>
                                          <p:spTgt spid="3078"/>
                                        </p:tgtEl>
                                        <p:attrNameLst>
                                          <p:attrName>ppt_x</p:attrName>
                                        </p:attrNameLst>
                                      </p:cBhvr>
                                      <p:tavLst>
                                        <p:tav tm="0">
                                          <p:val>
                                            <p:strVal val="#ppt_x"/>
                                          </p:val>
                                        </p:tav>
                                        <p:tav tm="100000">
                                          <p:val>
                                            <p:strVal val="#ppt_x"/>
                                          </p:val>
                                        </p:tav>
                                      </p:tavLst>
                                    </p:anim>
                                    <p:anim calcmode="lin" valueType="num">
                                      <p:cBhvr additive="base">
                                        <p:cTn id="23" dur="1000" fill="hold"/>
                                        <p:tgtEl>
                                          <p:spTgt spid="3078"/>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3085"/>
                                        </p:tgtEl>
                                        <p:attrNameLst>
                                          <p:attrName>style.visibility</p:attrName>
                                        </p:attrNameLst>
                                      </p:cBhvr>
                                      <p:to>
                                        <p:strVal val="visible"/>
                                      </p:to>
                                    </p:set>
                                    <p:anim calcmode="lin" valueType="num">
                                      <p:cBhvr additive="base">
                                        <p:cTn id="27" dur="1000" fill="hold"/>
                                        <p:tgtEl>
                                          <p:spTgt spid="3085"/>
                                        </p:tgtEl>
                                        <p:attrNameLst>
                                          <p:attrName>ppt_x</p:attrName>
                                        </p:attrNameLst>
                                      </p:cBhvr>
                                      <p:tavLst>
                                        <p:tav tm="0">
                                          <p:val>
                                            <p:strVal val="#ppt_x"/>
                                          </p:val>
                                        </p:tav>
                                        <p:tav tm="100000">
                                          <p:val>
                                            <p:strVal val="#ppt_x"/>
                                          </p:val>
                                        </p:tav>
                                      </p:tavLst>
                                    </p:anim>
                                    <p:anim calcmode="lin" valueType="num">
                                      <p:cBhvr additive="base">
                                        <p:cTn id="28" dur="1000" fill="hold"/>
                                        <p:tgtEl>
                                          <p:spTgt spid="3085"/>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grpId="0" nodeType="afterEffect">
                                  <p:stCondLst>
                                    <p:cond delay="0"/>
                                  </p:stCondLst>
                                  <p:childTnLst>
                                    <p:set>
                                      <p:cBhvr>
                                        <p:cTn id="31" dur="1" fill="hold">
                                          <p:stCondLst>
                                            <p:cond delay="0"/>
                                          </p:stCondLst>
                                        </p:cTn>
                                        <p:tgtEl>
                                          <p:spTgt spid="3079"/>
                                        </p:tgtEl>
                                        <p:attrNameLst>
                                          <p:attrName>style.visibility</p:attrName>
                                        </p:attrNameLst>
                                      </p:cBhvr>
                                      <p:to>
                                        <p:strVal val="visible"/>
                                      </p:to>
                                    </p:set>
                                    <p:anim calcmode="lin" valueType="num">
                                      <p:cBhvr additive="base">
                                        <p:cTn id="32" dur="1000" fill="hold"/>
                                        <p:tgtEl>
                                          <p:spTgt spid="3079"/>
                                        </p:tgtEl>
                                        <p:attrNameLst>
                                          <p:attrName>ppt_x</p:attrName>
                                        </p:attrNameLst>
                                      </p:cBhvr>
                                      <p:tavLst>
                                        <p:tav tm="0">
                                          <p:val>
                                            <p:strVal val="#ppt_x"/>
                                          </p:val>
                                        </p:tav>
                                        <p:tav tm="100000">
                                          <p:val>
                                            <p:strVal val="#ppt_x"/>
                                          </p:val>
                                        </p:tav>
                                      </p:tavLst>
                                    </p:anim>
                                    <p:anim calcmode="lin" valueType="num">
                                      <p:cBhvr additive="base">
                                        <p:cTn id="33" dur="1000" fill="hold"/>
                                        <p:tgtEl>
                                          <p:spTgt spid="307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grpId="0" nodeType="afterEffect">
                                  <p:stCondLst>
                                    <p:cond delay="0"/>
                                  </p:stCondLst>
                                  <p:childTnLst>
                                    <p:set>
                                      <p:cBhvr>
                                        <p:cTn id="36" dur="1" fill="hold">
                                          <p:stCondLst>
                                            <p:cond delay="0"/>
                                          </p:stCondLst>
                                        </p:cTn>
                                        <p:tgtEl>
                                          <p:spTgt spid="3083"/>
                                        </p:tgtEl>
                                        <p:attrNameLst>
                                          <p:attrName>style.visibility</p:attrName>
                                        </p:attrNameLst>
                                      </p:cBhvr>
                                      <p:to>
                                        <p:strVal val="visible"/>
                                      </p:to>
                                    </p:set>
                                    <p:anim calcmode="lin" valueType="num">
                                      <p:cBhvr additive="base">
                                        <p:cTn id="37" dur="1000" fill="hold"/>
                                        <p:tgtEl>
                                          <p:spTgt spid="3083"/>
                                        </p:tgtEl>
                                        <p:attrNameLst>
                                          <p:attrName>ppt_x</p:attrName>
                                        </p:attrNameLst>
                                      </p:cBhvr>
                                      <p:tavLst>
                                        <p:tav tm="0">
                                          <p:val>
                                            <p:strVal val="#ppt_x"/>
                                          </p:val>
                                        </p:tav>
                                        <p:tav tm="100000">
                                          <p:val>
                                            <p:strVal val="#ppt_x"/>
                                          </p:val>
                                        </p:tav>
                                      </p:tavLst>
                                    </p:anim>
                                    <p:anim calcmode="lin" valueType="num">
                                      <p:cBhvr additive="base">
                                        <p:cTn id="38" dur="1000" fill="hold"/>
                                        <p:tgtEl>
                                          <p:spTgt spid="30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6" grpId="0" animBg="1"/>
      <p:bldP spid="3078" grpId="0" animBg="1"/>
      <p:bldP spid="3079" grpId="0" animBg="1"/>
      <p:bldP spid="3080" grpId="0"/>
      <p:bldP spid="3083" grpId="0"/>
      <p:bldP spid="308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622" y="176831"/>
            <a:ext cx="3543872" cy="23582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49" y="216156"/>
            <a:ext cx="2600727" cy="23582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32" y="163988"/>
            <a:ext cx="3284112" cy="23711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775" y="3333285"/>
            <a:ext cx="3585297" cy="273815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19" y="3333284"/>
            <a:ext cx="3989465" cy="273815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1870" y="3333285"/>
            <a:ext cx="3049603" cy="2738157"/>
          </a:xfrm>
          <a:prstGeom prst="rect">
            <a:avLst/>
          </a:prstGeom>
        </p:spPr>
      </p:pic>
      <p:sp>
        <p:nvSpPr>
          <p:cNvPr id="10" name="TextBox 9"/>
          <p:cNvSpPr txBox="1"/>
          <p:nvPr/>
        </p:nvSpPr>
        <p:spPr>
          <a:xfrm>
            <a:off x="968659" y="2678363"/>
            <a:ext cx="1671509" cy="430887"/>
          </a:xfrm>
          <a:prstGeom prst="rect">
            <a:avLst/>
          </a:prstGeom>
          <a:noFill/>
        </p:spPr>
        <p:txBody>
          <a:bodyPr wrap="square" rtlCol="0">
            <a:spAutoFit/>
          </a:bodyPr>
          <a:lstStyle/>
          <a:p>
            <a:r>
              <a:rPr lang="vi-VN" sz="2200" dirty="0">
                <a:solidFill>
                  <a:srgbClr val="002060"/>
                </a:solidFill>
                <a:latin typeface="Times New Roman" pitchFamily="18" charset="0"/>
                <a:cs typeface="Times New Roman" pitchFamily="18" charset="0"/>
              </a:rPr>
              <a:t>Quả cà chua</a:t>
            </a:r>
            <a:endParaRPr lang="en-US" sz="2200" dirty="0">
              <a:solidFill>
                <a:srgbClr val="002060"/>
              </a:solidFill>
              <a:latin typeface="Times New Roman" pitchFamily="18" charset="0"/>
              <a:cs typeface="Times New Roman" pitchFamily="18" charset="0"/>
            </a:endParaRPr>
          </a:p>
        </p:txBody>
      </p:sp>
      <p:sp>
        <p:nvSpPr>
          <p:cNvPr id="11" name="TextBox 10"/>
          <p:cNvSpPr txBox="1"/>
          <p:nvPr/>
        </p:nvSpPr>
        <p:spPr>
          <a:xfrm>
            <a:off x="4942782" y="2627978"/>
            <a:ext cx="1671509" cy="430887"/>
          </a:xfrm>
          <a:prstGeom prst="rect">
            <a:avLst/>
          </a:prstGeom>
          <a:noFill/>
        </p:spPr>
        <p:txBody>
          <a:bodyPr wrap="square" rtlCol="0">
            <a:spAutoFit/>
          </a:bodyPr>
          <a:lstStyle/>
          <a:p>
            <a:r>
              <a:rPr lang="vi-VN" sz="2200" dirty="0">
                <a:solidFill>
                  <a:srgbClr val="002060"/>
                </a:solidFill>
                <a:latin typeface="Times New Roman" pitchFamily="18" charset="0"/>
                <a:cs typeface="Times New Roman" pitchFamily="18" charset="0"/>
              </a:rPr>
              <a:t>Quả xoài</a:t>
            </a:r>
            <a:endParaRPr lang="en-US" sz="2200" dirty="0">
              <a:solidFill>
                <a:srgbClr val="002060"/>
              </a:solidFill>
              <a:latin typeface="Times New Roman" pitchFamily="18" charset="0"/>
              <a:cs typeface="Times New Roman" pitchFamily="18" charset="0"/>
            </a:endParaRPr>
          </a:p>
        </p:txBody>
      </p:sp>
      <p:sp>
        <p:nvSpPr>
          <p:cNvPr id="12" name="TextBox 11"/>
          <p:cNvSpPr txBox="1"/>
          <p:nvPr/>
        </p:nvSpPr>
        <p:spPr>
          <a:xfrm>
            <a:off x="9312022" y="2678363"/>
            <a:ext cx="1671509" cy="430887"/>
          </a:xfrm>
          <a:prstGeom prst="rect">
            <a:avLst/>
          </a:prstGeom>
          <a:noFill/>
        </p:spPr>
        <p:txBody>
          <a:bodyPr wrap="square" rtlCol="0">
            <a:spAutoFit/>
          </a:bodyPr>
          <a:lstStyle/>
          <a:p>
            <a:r>
              <a:rPr lang="vi-VN" sz="2200" dirty="0">
                <a:solidFill>
                  <a:srgbClr val="002060"/>
                </a:solidFill>
                <a:latin typeface="Times New Roman" pitchFamily="18" charset="0"/>
                <a:cs typeface="Times New Roman" pitchFamily="18" charset="0"/>
              </a:rPr>
              <a:t>Cảnh biển</a:t>
            </a:r>
            <a:endParaRPr lang="en-US" sz="2200" dirty="0">
              <a:solidFill>
                <a:srgbClr val="002060"/>
              </a:solidFill>
              <a:latin typeface="Times New Roman" pitchFamily="18" charset="0"/>
              <a:cs typeface="Times New Roman" pitchFamily="18" charset="0"/>
            </a:endParaRPr>
          </a:p>
        </p:txBody>
      </p:sp>
      <p:sp>
        <p:nvSpPr>
          <p:cNvPr id="13" name="TextBox 12"/>
          <p:cNvSpPr txBox="1"/>
          <p:nvPr/>
        </p:nvSpPr>
        <p:spPr>
          <a:xfrm>
            <a:off x="5213119" y="6236526"/>
            <a:ext cx="1671509" cy="430887"/>
          </a:xfrm>
          <a:prstGeom prst="rect">
            <a:avLst/>
          </a:prstGeom>
          <a:noFill/>
        </p:spPr>
        <p:txBody>
          <a:bodyPr wrap="square" rtlCol="0">
            <a:spAutoFit/>
          </a:bodyPr>
          <a:lstStyle/>
          <a:p>
            <a:r>
              <a:rPr lang="vi-VN" sz="2200" dirty="0">
                <a:solidFill>
                  <a:srgbClr val="002060"/>
                </a:solidFill>
                <a:latin typeface="Times New Roman" pitchFamily="18" charset="0"/>
                <a:cs typeface="Times New Roman" pitchFamily="18" charset="0"/>
              </a:rPr>
              <a:t>Quả chuối</a:t>
            </a:r>
            <a:endParaRPr lang="en-US" sz="2200" dirty="0">
              <a:solidFill>
                <a:srgbClr val="002060"/>
              </a:solidFill>
              <a:latin typeface="Times New Roman" pitchFamily="18" charset="0"/>
              <a:cs typeface="Times New Roman" pitchFamily="18" charset="0"/>
            </a:endParaRPr>
          </a:p>
        </p:txBody>
      </p:sp>
      <p:sp>
        <p:nvSpPr>
          <p:cNvPr id="14" name="TextBox 13"/>
          <p:cNvSpPr txBox="1"/>
          <p:nvPr/>
        </p:nvSpPr>
        <p:spPr>
          <a:xfrm>
            <a:off x="9221870" y="6139329"/>
            <a:ext cx="1671509" cy="430887"/>
          </a:xfrm>
          <a:prstGeom prst="rect">
            <a:avLst/>
          </a:prstGeom>
          <a:noFill/>
        </p:spPr>
        <p:txBody>
          <a:bodyPr wrap="square" rtlCol="0">
            <a:spAutoFit/>
          </a:bodyPr>
          <a:lstStyle/>
          <a:p>
            <a:r>
              <a:rPr lang="vi-VN" sz="2200" dirty="0">
                <a:solidFill>
                  <a:srgbClr val="002060"/>
                </a:solidFill>
                <a:latin typeface="Times New Roman" pitchFamily="18" charset="0"/>
                <a:cs typeface="Times New Roman" pitchFamily="18" charset="0"/>
              </a:rPr>
              <a:t>Hoa đậu biếc</a:t>
            </a:r>
            <a:endParaRPr lang="en-US" sz="2200" dirty="0">
              <a:solidFill>
                <a:srgbClr val="002060"/>
              </a:solidFill>
              <a:latin typeface="Times New Roman" pitchFamily="18" charset="0"/>
              <a:cs typeface="Times New Roman" pitchFamily="18" charset="0"/>
            </a:endParaRPr>
          </a:p>
        </p:txBody>
      </p:sp>
      <p:sp>
        <p:nvSpPr>
          <p:cNvPr id="15" name="TextBox 14"/>
          <p:cNvSpPr txBox="1"/>
          <p:nvPr/>
        </p:nvSpPr>
        <p:spPr>
          <a:xfrm>
            <a:off x="1204368" y="6236526"/>
            <a:ext cx="1671509" cy="430887"/>
          </a:xfrm>
          <a:prstGeom prst="rect">
            <a:avLst/>
          </a:prstGeom>
          <a:noFill/>
        </p:spPr>
        <p:txBody>
          <a:bodyPr wrap="square" rtlCol="0">
            <a:spAutoFit/>
          </a:bodyPr>
          <a:lstStyle/>
          <a:p>
            <a:r>
              <a:rPr lang="vi-VN" sz="2200" dirty="0">
                <a:solidFill>
                  <a:srgbClr val="002060"/>
                </a:solidFill>
                <a:latin typeface="Times New Roman" pitchFamily="18" charset="0"/>
                <a:cs typeface="Times New Roman" pitchFamily="18" charset="0"/>
              </a:rPr>
              <a:t>Quả dâu tây</a:t>
            </a:r>
            <a:endParaRPr lang="en-US" sz="2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84695027"/>
      </p:ext>
    </p:extLst>
  </p:cSld>
  <p:clrMapOvr>
    <a:masterClrMapping/>
  </p:clrMapOvr>
  <mc:AlternateContent xmlns:mc="http://schemas.openxmlformats.org/markup-compatibility/2006" xmlns:p14="http://schemas.microsoft.com/office/powerpoint/2010/main">
    <mc:Choice Requires="p14">
      <p:transition spd="slow" p14:dur="4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heel(1)">
                                      <p:cBhvr>
                                        <p:cTn id="7" dur="4000"/>
                                        <p:tgtEl>
                                          <p:spTgt spid="10">
                                            <p:txEl>
                                              <p:pRg st="0" end="0"/>
                                            </p:txEl>
                                          </p:spTgt>
                                        </p:tgtEl>
                                      </p:cBhvr>
                                    </p:animEffect>
                                  </p:childTnLst>
                                </p:cTn>
                              </p:par>
                            </p:childTnLst>
                          </p:cTn>
                        </p:par>
                        <p:par>
                          <p:cTn id="8" fill="hold">
                            <p:stCondLst>
                              <p:cond delay="4000"/>
                            </p:stCondLst>
                            <p:childTnLst>
                              <p:par>
                                <p:cTn id="9" presetID="21" presetClass="entr" presetSubtype="1"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heel(1)">
                                      <p:cBhvr>
                                        <p:cTn id="11" dur="40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heel(1)">
                                      <p:cBhvr>
                                        <p:cTn id="16" dur="4000"/>
                                        <p:tgtEl>
                                          <p:spTgt spid="11">
                                            <p:txEl>
                                              <p:pRg st="0" end="0"/>
                                            </p:txEl>
                                          </p:spTgt>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heel(1)">
                                      <p:cBhvr>
                                        <p:cTn id="20" dur="40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heel(1)">
                                      <p:cBhvr>
                                        <p:cTn id="25" dur="2000"/>
                                        <p:tgtEl>
                                          <p:spTgt spid="12">
                                            <p:txEl>
                                              <p:pRg st="0" end="0"/>
                                            </p:txEl>
                                          </p:spTgt>
                                        </p:tgtEl>
                                      </p:cBhvr>
                                    </p:animEffect>
                                  </p:childTnLst>
                                </p:cTn>
                              </p:par>
                            </p:childTnLst>
                          </p:cTn>
                        </p:par>
                        <p:par>
                          <p:cTn id="26" fill="hold">
                            <p:stCondLst>
                              <p:cond delay="2000"/>
                            </p:stCondLst>
                            <p:childTnLst>
                              <p:par>
                                <p:cTn id="27" presetID="21" presetClass="entr" presetSubtype="1" fill="hold"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heel(1)">
                                      <p:cBhvr>
                                        <p:cTn id="29"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US" dirty="0"/>
          </a:p>
          <a:p>
            <a:endParaRPr lang="en-US" dirty="0"/>
          </a:p>
          <a:p>
            <a:pPr marL="0" indent="0">
              <a:buNone/>
            </a:pPr>
            <a:r>
              <a:rPr lang="en-US" dirty="0"/>
              <a:t>                                </a:t>
            </a:r>
            <a:endParaRPr lang="en-US" sz="8800" dirty="0">
              <a:latin typeface="Times New Roman" panose="02020603050405020304" pitchFamily="18" charset="0"/>
              <a:cs typeface="Times New Roman" panose="02020603050405020304" pitchFamily="18" charset="0"/>
            </a:endParaRPr>
          </a:p>
        </p:txBody>
      </p:sp>
      <p:sp>
        <p:nvSpPr>
          <p:cNvPr id="7" name="Title 6"/>
          <p:cNvSpPr>
            <a:spLocks noGrp="1"/>
          </p:cNvSpPr>
          <p:nvPr>
            <p:ph type="title"/>
          </p:nvPr>
        </p:nvSpPr>
        <p:spPr/>
        <p:txBody>
          <a:bodyPr/>
          <a:lstStyle/>
          <a:p>
            <a:r>
              <a:rPr lang="en-US" dirty="0"/>
              <a:t>                           </a:t>
            </a:r>
            <a:r>
              <a:rPr lang="en-US" sz="8000" dirty="0" err="1">
                <a:solidFill>
                  <a:srgbClr val="002060"/>
                </a:solidFill>
                <a:latin typeface="Times New Roman" panose="02020603050405020304" pitchFamily="18" charset="0"/>
                <a:cs typeface="Times New Roman" panose="02020603050405020304" pitchFamily="18" charset="0"/>
              </a:rPr>
              <a:t>Cách</a:t>
            </a:r>
            <a:r>
              <a:rPr lang="en-US" sz="8000" dirty="0">
                <a:solidFill>
                  <a:srgbClr val="002060"/>
                </a:solidFill>
                <a:latin typeface="Times New Roman" panose="02020603050405020304" pitchFamily="18" charset="0"/>
                <a:cs typeface="Times New Roman" panose="02020603050405020304" pitchFamily="18" charset="0"/>
              </a:rPr>
              <a:t> </a:t>
            </a:r>
            <a:r>
              <a:rPr lang="en-US" sz="8000" dirty="0" err="1">
                <a:solidFill>
                  <a:srgbClr val="002060"/>
                </a:solidFill>
                <a:latin typeface="Times New Roman" panose="02020603050405020304" pitchFamily="18" charset="0"/>
                <a:cs typeface="Times New Roman" panose="02020603050405020304" pitchFamily="18" charset="0"/>
              </a:rPr>
              <a:t>vẽ</a:t>
            </a:r>
            <a:endParaRPr lang="en-US" sz="8000" dirty="0">
              <a:solidFill>
                <a:srgbClr val="002060"/>
              </a:solidFill>
              <a:latin typeface="Times New Roman" panose="02020603050405020304" pitchFamily="18" charset="0"/>
              <a:cs typeface="Times New Roman" panose="02020603050405020304" pitchFamily="18" charset="0"/>
            </a:endParaRPr>
          </a:p>
        </p:txBody>
      </p:sp>
      <p:pic>
        <p:nvPicPr>
          <p:cNvPr id="2" name="hướng dẫn vẽ quả c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3381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8" fill="hold" display="0">
                  <p:stCondLst>
                    <p:cond delay="indefinite"/>
                  </p:stCondLst>
                </p:cTn>
                <p:tgtEl>
                  <p:spTgt spid="2"/>
                </p:tgtEl>
              </p:cMediaNode>
            </p:vide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420" y="-1091262"/>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1091262"/>
            <a:ext cx="12308114" cy="7987362"/>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6793" y="3654094"/>
            <a:ext cx="2069540" cy="2716271"/>
          </a:xfrm>
          <a:prstGeom prst="rect">
            <a:avLst/>
          </a:prstGeom>
        </p:spPr>
      </p:pic>
      <p:pic>
        <p:nvPicPr>
          <p:cNvPr id="4" name="图片 3"/>
          <p:cNvPicPr>
            <a:picLocks noChangeAspect="1"/>
          </p:cNvPicPr>
          <p:nvPr/>
        </p:nvPicPr>
        <p:blipFill>
          <a:blip r:embed="rId10"/>
          <a:stretch>
            <a:fillRect/>
          </a:stretch>
        </p:blipFill>
        <p:spPr>
          <a:xfrm>
            <a:off x="6945241" y="3492434"/>
            <a:ext cx="2357806" cy="3072700"/>
          </a:xfrm>
          <a:prstGeom prst="rect">
            <a:avLst/>
          </a:prstGeom>
        </p:spPr>
      </p:pic>
      <p:pic>
        <p:nvPicPr>
          <p:cNvPr id="9" name="图片 8"/>
          <p:cNvPicPr>
            <a:picLocks noChangeAspect="1"/>
          </p:cNvPicPr>
          <p:nvPr/>
        </p:nvPicPr>
        <p:blipFill>
          <a:blip r:embed="rId11"/>
          <a:stretch>
            <a:fillRect/>
          </a:stretch>
        </p:blipFill>
        <p:spPr>
          <a:xfrm>
            <a:off x="8999600" y="3495730"/>
            <a:ext cx="1864204" cy="2912898"/>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sp>
        <p:nvSpPr>
          <p:cNvPr id="12" name="文本框 11"/>
          <p:cNvSpPr txBox="1"/>
          <p:nvPr/>
        </p:nvSpPr>
        <p:spPr>
          <a:xfrm>
            <a:off x="2019385" y="1429587"/>
            <a:ext cx="8578330" cy="830997"/>
          </a:xfrm>
          <a:prstGeom prst="rect">
            <a:avLst/>
          </a:prstGeom>
          <a:noFill/>
        </p:spPr>
        <p:txBody>
          <a:bodyPr wrap="square" rtlCol="0">
            <a:spAutoFit/>
          </a:bodyPr>
          <a:lstStyle/>
          <a:p>
            <a:r>
              <a:rPr lang="vi-VN" altLang="zh-CN" sz="2400" b="1" dirty="0">
                <a:solidFill>
                  <a:schemeClr val="accent1"/>
                </a:solidFill>
                <a:latin typeface="Times New Roman" pitchFamily="18" charset="0"/>
                <a:ea typeface="微软雅黑" panose="020B0503020204020204" pitchFamily="34" charset="-122"/>
                <a:cs typeface="Times New Roman" pitchFamily="18" charset="0"/>
              </a:rPr>
              <a:t>* Em hãy vẽ hình trên giấy A4 theo ý thích và dùng màu cơ bản để tô.</a:t>
            </a:r>
            <a:endParaRPr lang="en-US" altLang="zh-CN" sz="2400" b="1" dirty="0">
              <a:solidFill>
                <a:schemeClr val="accent1"/>
              </a:solidFill>
              <a:latin typeface="Times New Roman" pitchFamily="18" charset="0"/>
              <a:ea typeface="微软雅黑" panose="020B0503020204020204" pitchFamily="34" charset="-122"/>
              <a:cs typeface="Times New Roman" pitchFamily="18" charset="0"/>
            </a:endParaRPr>
          </a:p>
        </p:txBody>
      </p:sp>
      <p:sp>
        <p:nvSpPr>
          <p:cNvPr id="24" name="Title 1">
            <a:extLst>
              <a:ext uri="{FF2B5EF4-FFF2-40B4-BE49-F238E27FC236}">
                <a16:creationId xmlns:a16="http://schemas.microsoft.com/office/drawing/2014/main" id="{08725CF9-E40C-4F2B-AF44-80790B648E59}"/>
              </a:ext>
            </a:extLst>
          </p:cNvPr>
          <p:cNvSpPr txBox="1">
            <a:spLocks/>
          </p:cNvSpPr>
          <p:nvPr/>
        </p:nvSpPr>
        <p:spPr>
          <a:xfrm>
            <a:off x="1756416" y="221024"/>
            <a:ext cx="3863837" cy="7647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b="1" dirty="0">
                <a:solidFill>
                  <a:srgbClr val="C00000"/>
                </a:solidFill>
                <a:latin typeface="Times New Roman" panose="02020603050405020304" pitchFamily="18" charset="0"/>
                <a:cs typeface="Times New Roman" panose="02020603050405020304" pitchFamily="18" charset="0"/>
              </a:rPr>
              <a:t>THỰC HÀNH</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3491" descr="20"/>
          <p:cNvPicPr>
            <a:picLocks noChangeAspect="1"/>
          </p:cNvPicPr>
          <p:nvPr/>
        </p:nvPicPr>
        <p:blipFill>
          <a:blip r:embed="rId3"/>
          <a:stretch>
            <a:fillRect/>
          </a:stretch>
        </p:blipFill>
        <p:spPr>
          <a:xfrm>
            <a:off x="84621" y="0"/>
            <a:ext cx="11903858" cy="668897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a:noFill/>
          </a:ln>
          <a:effectLst>
            <a:outerShdw blurRad="50800" dist="50800" dir="5400000" algn="ctr" rotWithShape="0">
              <a:schemeClr val="accent4">
                <a:lumMod val="60000"/>
                <a:lumOff val="40000"/>
              </a:schemeClr>
            </a:outerShdw>
          </a:effectLst>
        </p:spPr>
      </p:pic>
      <p:sp>
        <p:nvSpPr>
          <p:cNvPr id="22" name="Rectangle 21"/>
          <p:cNvSpPr/>
          <p:nvPr/>
        </p:nvSpPr>
        <p:spPr>
          <a:xfrm>
            <a:off x="2984680" y="2063515"/>
            <a:ext cx="8739104" cy="1026178"/>
          </a:xfrm>
          <a:prstGeom prst="rect">
            <a:avLst/>
          </a:prstGeom>
        </p:spPr>
        <p:txBody>
          <a:bodyPr wrap="square">
            <a:spAutoFit/>
          </a:bodyPr>
          <a:lstStyle/>
          <a:p>
            <a:pPr algn="ctr"/>
            <a:r>
              <a:rPr kumimoji="1" lang="en-US" altLang="zh-CN" sz="3034" b="1" dirty="0">
                <a:solidFill>
                  <a:srgbClr val="52B2A7"/>
                </a:solidFill>
                <a:effectLst>
                  <a:outerShdw blurRad="38100" dist="38100" dir="2700000" algn="tl">
                    <a:srgbClr val="000000">
                      <a:alpha val="43137"/>
                    </a:srgbClr>
                  </a:outerShdw>
                </a:effectLst>
                <a:latin typeface="Times New Roman" pitchFamily="18" charset="0"/>
                <a:cs typeface="Times New Roman" pitchFamily="18" charset="0"/>
                <a:sym typeface="+mn-lt"/>
              </a:rPr>
              <a:t>GIỜ HỌC KẾT THÚC</a:t>
            </a:r>
          </a:p>
          <a:p>
            <a:pPr algn="ctr"/>
            <a:r>
              <a:rPr kumimoji="1" lang="en-US" altLang="zh-CN" sz="3034" b="1" dirty="0">
                <a:solidFill>
                  <a:srgbClr val="52B2A7"/>
                </a:solidFill>
                <a:effectLst>
                  <a:outerShdw blurRad="38100" dist="38100" dir="2700000" algn="tl">
                    <a:srgbClr val="000000">
                      <a:alpha val="43137"/>
                    </a:srgbClr>
                  </a:outerShdw>
                </a:effectLst>
                <a:latin typeface="Times New Roman" pitchFamily="18" charset="0"/>
                <a:cs typeface="Times New Roman" pitchFamily="18" charset="0"/>
                <a:sym typeface="+mn-lt"/>
              </a:rPr>
              <a:t>CHÚC CÁC CON CHĂM NGOAN, HỌC GIỎI</a:t>
            </a:r>
            <a:endParaRPr lang="zh-CN" altLang="en-US" sz="3034" b="1" dirty="0">
              <a:solidFill>
                <a:srgbClr val="52B2A7"/>
              </a:solidFill>
              <a:effectLst>
                <a:outerShdw blurRad="38100" dist="38100" dir="2700000" algn="tl">
                  <a:srgbClr val="000000">
                    <a:alpha val="43137"/>
                  </a:srgbClr>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444473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276" y="0"/>
            <a:ext cx="4193817" cy="7192849"/>
          </a:xfrm>
          <a:prstGeom prst="rect">
            <a:avLst/>
          </a:prstGeom>
        </p:spPr>
      </p:pic>
      <p:pic>
        <p:nvPicPr>
          <p:cNvPr id="4" name="vũ điệu 5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838" y="0"/>
            <a:ext cx="12787287" cy="7192849"/>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sp>
        <p:nvSpPr>
          <p:cNvPr id="33" name="文本框 32"/>
          <p:cNvSpPr txBox="1"/>
          <p:nvPr/>
        </p:nvSpPr>
        <p:spPr>
          <a:xfrm>
            <a:off x="1105363" y="622257"/>
            <a:ext cx="9864318" cy="1631216"/>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000" b="1" noProof="0" dirty="0" err="1">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Chủ</a:t>
            </a:r>
            <a:r>
              <a:rPr lang="en-US" altLang="zh-CN" sz="5000" b="1" noProof="0" dirty="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 </a:t>
            </a:r>
            <a:r>
              <a:rPr lang="en-US" altLang="zh-CN" sz="5000" b="1" noProof="0" dirty="0" err="1">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đề</a:t>
            </a:r>
            <a:r>
              <a:rPr lang="en-US" altLang="zh-CN" sz="5000" b="1" noProof="0" dirty="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 1:</a:t>
            </a:r>
          </a:p>
          <a:p>
            <a:pPr marL="0" marR="0" lvl="0" indent="0" algn="ctr" defTabSz="914400" rtl="0" eaLnBrk="1" fontAlgn="auto" latinLnBrk="0" hangingPunct="1">
              <a:lnSpc>
                <a:spcPct val="100000"/>
              </a:lnSpc>
              <a:spcBef>
                <a:spcPts val="0"/>
              </a:spcBef>
              <a:spcAft>
                <a:spcPts val="0"/>
              </a:spcAft>
              <a:buClrTx/>
              <a:buSzTx/>
              <a:buFontTx/>
              <a:buNone/>
              <a:defRPr/>
            </a:pPr>
            <a:r>
              <a:rPr lang="vi-VN" altLang="zh-CN" sz="5000" b="1" dirty="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rPr>
              <a:t>THẾ GIỚI MĨ THUẬT</a:t>
            </a:r>
            <a:endParaRPr lang="vi-VN" altLang="zh-CN" sz="5000" b="1" noProof="0" dirty="0">
              <a:ln w="6350">
                <a:solidFill>
                  <a:prstClr val="white"/>
                </a:solidFill>
              </a:ln>
              <a:solidFill>
                <a:srgbClr val="C00000"/>
              </a:solidFill>
              <a:latin typeface="Times New Roman" pitchFamily="18" charset="0"/>
              <a:ea typeface="方正正大黑简体" panose="02000000000000000000" pitchFamily="2" charset="-122"/>
              <a:cs typeface="Times New Roman" pitchFamily="18" charset="0"/>
            </a:endParaRPr>
          </a:p>
        </p:txBody>
      </p:sp>
      <p:pic>
        <p:nvPicPr>
          <p:cNvPr id="49" name="图片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76793" y="3654094"/>
            <a:ext cx="2069540" cy="2716271"/>
          </a:xfrm>
          <a:prstGeom prst="rect">
            <a:avLst/>
          </a:prstGeom>
        </p:spPr>
      </p:pic>
      <p:pic>
        <p:nvPicPr>
          <p:cNvPr id="4" name="图片 3"/>
          <p:cNvPicPr>
            <a:picLocks noChangeAspect="1"/>
          </p:cNvPicPr>
          <p:nvPr/>
        </p:nvPicPr>
        <p:blipFill>
          <a:blip r:embed="rId10"/>
          <a:stretch>
            <a:fillRect/>
          </a:stretch>
        </p:blipFill>
        <p:spPr>
          <a:xfrm>
            <a:off x="6945241" y="3492434"/>
            <a:ext cx="2357806" cy="3072700"/>
          </a:xfrm>
          <a:prstGeom prst="rect">
            <a:avLst/>
          </a:prstGeom>
        </p:spPr>
      </p:pic>
      <p:pic>
        <p:nvPicPr>
          <p:cNvPr id="9" name="图片 8"/>
          <p:cNvPicPr>
            <a:picLocks noChangeAspect="1"/>
          </p:cNvPicPr>
          <p:nvPr/>
        </p:nvPicPr>
        <p:blipFill>
          <a:blip r:embed="rId11"/>
          <a:stretch>
            <a:fillRect/>
          </a:stretch>
        </p:blipFill>
        <p:spPr>
          <a:xfrm>
            <a:off x="8999600" y="3495730"/>
            <a:ext cx="1864204" cy="2912898"/>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4" y="3702096"/>
            <a:ext cx="12191332" cy="3155715"/>
          </a:xfrm>
          <a:prstGeom prst="rect">
            <a:avLst/>
          </a:prstGeom>
        </p:spPr>
      </p:pic>
      <p:sp>
        <p:nvSpPr>
          <p:cNvPr id="20" name="文本框 19"/>
          <p:cNvSpPr txBox="1"/>
          <p:nvPr/>
        </p:nvSpPr>
        <p:spPr>
          <a:xfrm>
            <a:off x="2008143" y="918373"/>
            <a:ext cx="8175714" cy="1323439"/>
          </a:xfrm>
          <a:prstGeom prst="rect">
            <a:avLst/>
          </a:prstGeom>
          <a:noFill/>
        </p:spPr>
        <p:txBody>
          <a:bodyPr wrap="square" rtlCol="0">
            <a:spAutoFit/>
          </a:bodyPr>
          <a:lstStyle>
            <a:defPPr>
              <a:defRPr lang="zh-CN"/>
            </a:defPPr>
            <a:lvl1pPr>
              <a:defRPr sz="7200" i="1">
                <a:solidFill>
                  <a:schemeClr val="bg1"/>
                </a:solidFill>
                <a:latin typeface="Haettenschweiler" panose="020B0706040902060204" pitchFamily="34" charset="0"/>
              </a:defRPr>
            </a:lvl1pPr>
          </a:lstStyle>
          <a:p>
            <a:pPr algn="ctr"/>
            <a:r>
              <a:rPr lang="vi-VN" altLang="zh-CN" sz="3600" b="1" i="0" dirty="0">
                <a:ln w="13462">
                  <a:solidFill>
                    <a:schemeClr val="bg1"/>
                  </a:solidFill>
                  <a:prstDash val="solid"/>
                </a:ln>
                <a:solidFill>
                  <a:srgbClr val="FF0000"/>
                </a:solidFill>
                <a:effectLst>
                  <a:outerShdw dist="38100" dir="2700000" algn="bl" rotWithShape="0">
                    <a:schemeClr val="accent5"/>
                  </a:outerShdw>
                </a:effectLst>
                <a:latin typeface="Times New Roman" pitchFamily="18" charset="0"/>
                <a:cs typeface="Times New Roman" pitchFamily="18" charset="0"/>
              </a:rPr>
              <a:t>Tiết 1</a:t>
            </a:r>
          </a:p>
          <a:p>
            <a:pPr algn="ctr"/>
            <a:r>
              <a:rPr lang="vi-VN" altLang="zh-CN" sz="4400" b="1" i="0" dirty="0">
                <a:ln w="13462">
                  <a:solidFill>
                    <a:schemeClr val="bg1"/>
                  </a:solidFill>
                  <a:prstDash val="solid"/>
                </a:ln>
                <a:solidFill>
                  <a:srgbClr val="FF0000"/>
                </a:solidFill>
                <a:effectLst>
                  <a:outerShdw dist="38100" dir="2700000" algn="bl" rotWithShape="0">
                    <a:schemeClr val="accent5"/>
                  </a:outerShdw>
                </a:effectLst>
                <a:latin typeface="Times New Roman" pitchFamily="18" charset="0"/>
                <a:cs typeface="Times New Roman" pitchFamily="18" charset="0"/>
              </a:rPr>
              <a:t>MĨ THUẬT QUANH EM</a:t>
            </a:r>
          </a:p>
        </p:txBody>
      </p:sp>
    </p:spTree>
    <p:extLst>
      <p:ext uri="{BB962C8B-B14F-4D97-AF65-F5344CB8AC3E}">
        <p14:creationId xmlns:p14="http://schemas.microsoft.com/office/powerpoint/2010/main" val="2880952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89B8EE17-C2DB-446F-8194-381EF581EB49}"/>
              </a:ext>
            </a:extLst>
          </p:cNvPr>
          <p:cNvPicPr>
            <a:picLocks noChangeAspect="1"/>
          </p:cNvPicPr>
          <p:nvPr/>
        </p:nvPicPr>
        <p:blipFill rotWithShape="1">
          <a:blip r:embed="rId2">
            <a:extLst>
              <a:ext uri="{28A0092B-C50C-407E-A947-70E740481C1C}">
                <a14:useLocalDpi xmlns:a14="http://schemas.microsoft.com/office/drawing/2010/main" val="0"/>
              </a:ext>
            </a:extLst>
          </a:blip>
          <a:srcRect b="10231"/>
          <a:stretch/>
        </p:blipFill>
        <p:spPr>
          <a:xfrm>
            <a:off x="0" y="-13252"/>
            <a:ext cx="12192000" cy="6692393"/>
          </a:xfrm>
          <a:prstGeom prst="rect">
            <a:avLst/>
          </a:prstGeom>
        </p:spPr>
      </p:pic>
      <p:sp>
        <p:nvSpPr>
          <p:cNvPr id="4" name="Title 1">
            <a:extLst>
              <a:ext uri="{FF2B5EF4-FFF2-40B4-BE49-F238E27FC236}">
                <a16:creationId xmlns:a16="http://schemas.microsoft.com/office/drawing/2014/main" id="{08725CF9-E40C-4F2B-AF44-80790B648E59}"/>
              </a:ext>
            </a:extLst>
          </p:cNvPr>
          <p:cNvSpPr txBox="1">
            <a:spLocks/>
          </p:cNvSpPr>
          <p:nvPr/>
        </p:nvSpPr>
        <p:spPr>
          <a:xfrm>
            <a:off x="0" y="53008"/>
            <a:ext cx="3863837" cy="7647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latin typeface="Times New Roman" panose="02020603050405020304" pitchFamily="18" charset="0"/>
                <a:cs typeface="Times New Roman" panose="02020603050405020304" pitchFamily="18" charset="0"/>
              </a:rPr>
              <a:t>MỤC TIÊU</a:t>
            </a:r>
          </a:p>
        </p:txBody>
      </p:sp>
      <p:sp>
        <p:nvSpPr>
          <p:cNvPr id="5" name="TextBox 4"/>
          <p:cNvSpPr txBox="1"/>
          <p:nvPr/>
        </p:nvSpPr>
        <p:spPr>
          <a:xfrm>
            <a:off x="1931918" y="3447487"/>
            <a:ext cx="7595608" cy="3231654"/>
          </a:xfrm>
          <a:prstGeom prst="rect">
            <a:avLst/>
          </a:prstGeom>
          <a:noFill/>
        </p:spPr>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Nhận biết được mĩ thuật có ở cuộc sống xung quanh</a:t>
            </a:r>
            <a:r>
              <a:rPr lang="en-US" sz="2800" dirty="0">
                <a:solidFill>
                  <a:srgbClr val="002060"/>
                </a:solidFill>
                <a:latin typeface="Times New Roman" panose="02020603050405020304" pitchFamily="18" charset="0"/>
                <a:cs typeface="Times New Roman" panose="02020603050405020304" pitchFamily="18" charset="0"/>
              </a:rPr>
              <a:t>.</a:t>
            </a:r>
          </a:p>
          <a:p>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đồ</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dùng</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màu vẽ.</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buFontTx/>
              <a:buChar char="-"/>
            </a:pPr>
            <a:r>
              <a:rPr lang="vi-VN" sz="2800" dirty="0">
                <a:solidFill>
                  <a:srgbClr val="002060"/>
                </a:solidFill>
                <a:latin typeface="Times New Roman" panose="02020603050405020304" pitchFamily="18" charset="0"/>
                <a:cs typeface="Times New Roman" panose="02020603050405020304" pitchFamily="18" charset="0"/>
              </a:rPr>
              <a:t>Nhận biết được về 3 màu cơ bản</a:t>
            </a:r>
            <a:r>
              <a:rPr lang="en-US" sz="2800" dirty="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a:p>
            <a:pPr marL="457200" indent="-457200">
              <a:buFontTx/>
              <a:buChar char="-"/>
            </a:pPr>
            <a:endParaRPr lang="en-US" sz="28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3917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88B0D44-142A-45CC-B669-86A2C7108AEB}"/>
              </a:ext>
            </a:extLst>
          </p:cNvPr>
          <p:cNvGrpSpPr/>
          <p:nvPr/>
        </p:nvGrpSpPr>
        <p:grpSpPr>
          <a:xfrm>
            <a:off x="-95541" y="0"/>
            <a:ext cx="11163820" cy="7054394"/>
            <a:chOff x="-128935" y="-20494"/>
            <a:chExt cx="11163820" cy="7054394"/>
          </a:xfrm>
        </p:grpSpPr>
        <p:grpSp>
          <p:nvGrpSpPr>
            <p:cNvPr id="7" name="Group 6">
              <a:extLst>
                <a:ext uri="{FF2B5EF4-FFF2-40B4-BE49-F238E27FC236}">
                  <a16:creationId xmlns:a16="http://schemas.microsoft.com/office/drawing/2014/main" id="{F1EA09D9-1D08-4708-A5E3-916CD779A823}"/>
                </a:ext>
              </a:extLst>
            </p:cNvPr>
            <p:cNvGrpSpPr/>
            <p:nvPr/>
          </p:nvGrpSpPr>
          <p:grpSpPr>
            <a:xfrm>
              <a:off x="-128935" y="-20494"/>
              <a:ext cx="11163820" cy="7054394"/>
              <a:chOff x="10274" y="131124"/>
              <a:chExt cx="11163820" cy="7054394"/>
            </a:xfrm>
          </p:grpSpPr>
          <p:pic>
            <p:nvPicPr>
              <p:cNvPr id="4098" name="Picture 8" descr="100+ hình nền đẹp làm slide - hinhanhsieudep.net">
                <a:extLst>
                  <a:ext uri="{FF2B5EF4-FFF2-40B4-BE49-F238E27FC236}">
                    <a16:creationId xmlns:a16="http://schemas.microsoft.com/office/drawing/2014/main" id="{E44AADFA-C3E0-45E0-951F-D67DB316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9" y="151618"/>
                <a:ext cx="9895815" cy="685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8">
                <a:extLst>
                  <a:ext uri="{FF2B5EF4-FFF2-40B4-BE49-F238E27FC236}">
                    <a16:creationId xmlns:a16="http://schemas.microsoft.com/office/drawing/2014/main" id="{4AEC62C5-A0DC-4AEF-B752-E3C9A4299F30}"/>
                  </a:ext>
                </a:extLst>
              </p:cNvPr>
              <p:cNvSpPr txBox="1">
                <a:spLocks noChangeArrowheads="1"/>
              </p:cNvSpPr>
              <p:nvPr/>
            </p:nvSpPr>
            <p:spPr bwMode="auto">
              <a:xfrm>
                <a:off x="10274" y="131124"/>
                <a:ext cx="373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vi-VN" sz="3200" b="1" dirty="0" err="1">
                    <a:solidFill>
                      <a:schemeClr val="accent5"/>
                    </a:solidFill>
                    <a:latin typeface="Times New Roman" panose="02020603050405020304" pitchFamily="18" charset="0"/>
                  </a:rPr>
                  <a:t>Chuẩn</a:t>
                </a:r>
                <a:r>
                  <a:rPr lang="en-US" altLang="vi-VN" sz="3200" b="1" dirty="0">
                    <a:solidFill>
                      <a:schemeClr val="accent5"/>
                    </a:solidFill>
                    <a:latin typeface="Times New Roman" panose="02020603050405020304" pitchFamily="18" charset="0"/>
                  </a:rPr>
                  <a:t> </a:t>
                </a:r>
                <a:r>
                  <a:rPr lang="en-US" altLang="vi-VN" sz="3200" b="1" dirty="0" err="1">
                    <a:solidFill>
                      <a:schemeClr val="accent5"/>
                    </a:solidFill>
                    <a:latin typeface="Times New Roman" panose="02020603050405020304" pitchFamily="18" charset="0"/>
                  </a:rPr>
                  <a:t>bị</a:t>
                </a:r>
                <a:r>
                  <a:rPr lang="en-US" altLang="vi-VN" sz="3200" b="1" dirty="0">
                    <a:solidFill>
                      <a:schemeClr val="accent5"/>
                    </a:solidFill>
                    <a:latin typeface="Times New Roman" panose="02020603050405020304" pitchFamily="18" charset="0"/>
                  </a:rPr>
                  <a:t> </a:t>
                </a:r>
                <a:r>
                  <a:rPr lang="en-US" altLang="vi-VN" sz="3200" b="1" dirty="0" err="1">
                    <a:solidFill>
                      <a:schemeClr val="accent5"/>
                    </a:solidFill>
                    <a:latin typeface="Times New Roman" panose="02020603050405020304" pitchFamily="18" charset="0"/>
                  </a:rPr>
                  <a:t>đồ</a:t>
                </a:r>
                <a:r>
                  <a:rPr lang="en-US" altLang="vi-VN" sz="3200" b="1" dirty="0">
                    <a:solidFill>
                      <a:schemeClr val="accent5"/>
                    </a:solidFill>
                    <a:latin typeface="Times New Roman" panose="02020603050405020304" pitchFamily="18" charset="0"/>
                  </a:rPr>
                  <a:t> </a:t>
                </a:r>
                <a:r>
                  <a:rPr lang="en-US" altLang="vi-VN" sz="3200" b="1" dirty="0" err="1">
                    <a:solidFill>
                      <a:schemeClr val="accent5"/>
                    </a:solidFill>
                    <a:latin typeface="Times New Roman" panose="02020603050405020304" pitchFamily="18" charset="0"/>
                  </a:rPr>
                  <a:t>dùng</a:t>
                </a:r>
                <a:endParaRPr lang="en-US" altLang="vi-VN" sz="3200" b="1" dirty="0">
                  <a:solidFill>
                    <a:schemeClr val="accent5"/>
                  </a:solidFill>
                  <a:latin typeface="Times New Roman" panose="02020603050405020304" pitchFamily="18" charset="0"/>
                </a:endParaRPr>
              </a:p>
            </p:txBody>
          </p:sp>
          <p:pic>
            <p:nvPicPr>
              <p:cNvPr id="4101" name="Picture 7" descr="bia-mau-dac-biet-dep-34590.jpg">
                <a:extLst>
                  <a:ext uri="{FF2B5EF4-FFF2-40B4-BE49-F238E27FC236}">
                    <a16:creationId xmlns:a16="http://schemas.microsoft.com/office/drawing/2014/main" id="{1A541180-E2E1-4C5D-ADF6-33AC26F53E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279" y="1023577"/>
                <a:ext cx="22098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id="{5E4197F3-2A9C-4180-AF55-701CF13D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803" y="456885"/>
                <a:ext cx="17224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03" name="Picture 11">
                <a:extLst>
                  <a:ext uri="{FF2B5EF4-FFF2-40B4-BE49-F238E27FC236}">
                    <a16:creationId xmlns:a16="http://schemas.microsoft.com/office/drawing/2014/main" id="{8960241D-42AF-4EC9-82F9-7A77CDBDD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9276">
                <a:off x="8797217" y="2578827"/>
                <a:ext cx="14636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 name="Picture 4" descr="Giấy Vẽ Mỹ Thuật A4 - Xấp 10 Tờ Giấy Vẽ Màu Nước, Acrylic, Marker, Màu Chì,  Phác Họa Chuyên Dụng | Sổ Tay Các Loại | ThichMuaSach.Com">
                <a:extLst>
                  <a:ext uri="{FF2B5EF4-FFF2-40B4-BE49-F238E27FC236}">
                    <a16:creationId xmlns:a16="http://schemas.microsoft.com/office/drawing/2014/main" id="{60A694DE-14FA-4BD3-AC28-D32B427FCC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74" y="822037"/>
                <a:ext cx="2392218" cy="23922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ả cây bút chì">
                <a:extLst>
                  <a:ext uri="{FF2B5EF4-FFF2-40B4-BE49-F238E27FC236}">
                    <a16:creationId xmlns:a16="http://schemas.microsoft.com/office/drawing/2014/main" id="{C03E3FCF-E8F9-462F-87DC-D581A9B81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7054" y="357819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10 Gôm tẩy tốt nhất hiện nay 2019 - CÔNG TY TNHH TM XUÂN VY">
                <a:extLst>
                  <a:ext uri="{FF2B5EF4-FFF2-40B4-BE49-F238E27FC236}">
                    <a16:creationId xmlns:a16="http://schemas.microsoft.com/office/drawing/2014/main" id="{3A55D303-7EA3-4667-91C4-901A71441C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0769" y="5572235"/>
                <a:ext cx="2151045" cy="16132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ồ dán khô (Keo dán) 8rg | Shopee Việt Nam">
              <a:extLst>
                <a:ext uri="{FF2B5EF4-FFF2-40B4-BE49-F238E27FC236}">
                  <a16:creationId xmlns:a16="http://schemas.microsoft.com/office/drawing/2014/main" id="{C01BD82D-F23A-4C08-B3F3-E62E8CFAF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2505" y="3334366"/>
              <a:ext cx="2143125" cy="214312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3285" y="163307"/>
            <a:ext cx="2109830" cy="2823119"/>
          </a:xfrm>
          <a:prstGeom prst="rect">
            <a:avLst/>
          </a:prstGeom>
        </p:spPr>
      </p:pic>
    </p:spTree>
    <p:extLst>
      <p:ext uri="{BB962C8B-B14F-4D97-AF65-F5344CB8AC3E}">
        <p14:creationId xmlns:p14="http://schemas.microsoft.com/office/powerpoint/2010/main" val="14478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603" y="0"/>
            <a:ext cx="5108794"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379" y="181472"/>
            <a:ext cx="4829663" cy="321655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775" y="3686175"/>
            <a:ext cx="2936383" cy="293638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755" y="3686175"/>
            <a:ext cx="3155324" cy="29104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57" y="181472"/>
            <a:ext cx="5151120" cy="6858000"/>
          </a:xfrm>
          <a:prstGeom prst="rect">
            <a:avLst/>
          </a:prstGeom>
        </p:spPr>
      </p:pic>
    </p:spTree>
    <p:extLst>
      <p:ext uri="{BB962C8B-B14F-4D97-AF65-F5344CB8AC3E}">
        <p14:creationId xmlns:p14="http://schemas.microsoft.com/office/powerpoint/2010/main" val="479812063"/>
      </p:ext>
    </p:extLst>
  </p:cSld>
  <p:clrMapOvr>
    <a:masterClrMapping/>
  </p:clrMapOvr>
  <mc:AlternateContent xmlns:mc="http://schemas.openxmlformats.org/markup-compatibility/2006" xmlns:p14="http://schemas.microsoft.com/office/powerpoint/2010/main">
    <mc:Choice Requires="p14">
      <p:transition spd="slow" p14:dur="3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descr="b9761e1f6eab99f5c0ba.jpg"/>
          <p:cNvPicPr>
            <a:picLocks noChangeAspect="1"/>
          </p:cNvPicPr>
          <p:nvPr/>
        </p:nvPicPr>
        <p:blipFill>
          <a:blip r:embed="rId2"/>
          <a:stretch>
            <a:fillRect/>
          </a:stretch>
        </p:blipFill>
        <p:spPr>
          <a:xfrm>
            <a:off x="1585030" y="0"/>
            <a:ext cx="4291700" cy="5708078"/>
          </a:xfrm>
          <a:prstGeom prst="rect">
            <a:avLst/>
          </a:prstGeom>
        </p:spPr>
      </p:pic>
      <p:pic>
        <p:nvPicPr>
          <p:cNvPr id="7" name="Picture 6" descr="1f7d0a067ab28decd4a3.jpg"/>
          <p:cNvPicPr>
            <a:picLocks noChangeAspect="1"/>
          </p:cNvPicPr>
          <p:nvPr/>
        </p:nvPicPr>
        <p:blipFill>
          <a:blip r:embed="rId3"/>
          <a:stretch>
            <a:fillRect/>
          </a:stretch>
        </p:blipFill>
        <p:spPr>
          <a:xfrm>
            <a:off x="6691746" y="2"/>
            <a:ext cx="4273092" cy="5721925"/>
          </a:xfrm>
          <a:prstGeom prst="rect">
            <a:avLst/>
          </a:prstGeom>
          <a:ln>
            <a:noFill/>
          </a:ln>
        </p:spPr>
      </p:pic>
      <p:sp>
        <p:nvSpPr>
          <p:cNvPr id="8" name="Rectangle 7"/>
          <p:cNvSpPr/>
          <p:nvPr/>
        </p:nvSpPr>
        <p:spPr>
          <a:xfrm>
            <a:off x="1442289" y="5822145"/>
            <a:ext cx="9772333" cy="830997"/>
          </a:xfrm>
          <a:prstGeom prst="rect">
            <a:avLst/>
          </a:prstGeom>
        </p:spPr>
        <p:txBody>
          <a:bodyPr wrap="square">
            <a:spAutoFit/>
          </a:bodyPr>
          <a:lstStyle/>
          <a:p>
            <a:r>
              <a:rPr lang="vi-VN" sz="2400" dirty="0">
                <a:latin typeface="Times New Roman" pitchFamily="18" charset="0"/>
                <a:cs typeface="Times New Roman" pitchFamily="18" charset="0"/>
              </a:rPr>
              <a:t>Học mĩ thuật không thể thiếu các đồ dùng học tập và các vật liệu như bút chì, tẩy, màu vẽ, giấy vẽ,keo dán,kéo...Mỗi đồ dùng có công dụng riêng của nó.</a:t>
            </a:r>
            <a:endParaRPr lang="en-US" sz="2400" dirty="0">
              <a:latin typeface="Times New Roman" pitchFamily="18" charset="0"/>
              <a:cs typeface="Times New Roman" pitchFamily="18" charset="0"/>
            </a:endParaRPr>
          </a:p>
        </p:txBody>
      </p:sp>
      <p:sp>
        <p:nvSpPr>
          <p:cNvPr id="10" name="Rectangle 9"/>
          <p:cNvSpPr/>
          <p:nvPr/>
        </p:nvSpPr>
        <p:spPr>
          <a:xfrm>
            <a:off x="1911913" y="1648693"/>
            <a:ext cx="1052945" cy="360218"/>
          </a:xfrm>
          <a:prstGeom prst="rect">
            <a:avLst/>
          </a:prstGeom>
          <a:solidFill>
            <a:srgbClr val="FAACB7"/>
          </a:solidFill>
          <a:ln>
            <a:solidFill>
              <a:srgbClr val="FA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50484" y="1648690"/>
            <a:ext cx="1246909" cy="307777"/>
          </a:xfrm>
          <a:prstGeom prst="rect">
            <a:avLst/>
          </a:prstGeom>
          <a:noFill/>
        </p:spPr>
        <p:txBody>
          <a:bodyPr wrap="square" rtlCol="0">
            <a:spAutoFit/>
          </a:bodyPr>
          <a:lstStyle/>
          <a:p>
            <a:r>
              <a:rPr lang="en-US" sz="1400" dirty="0">
                <a:latin typeface="Times New Roman" pitchFamily="18" charset="0"/>
                <a:cs typeface="Times New Roman" pitchFamily="18" charset="0"/>
              </a:rPr>
              <a:t>BÚT CHÌ</a:t>
            </a:r>
          </a:p>
        </p:txBody>
      </p:sp>
      <p:sp>
        <p:nvSpPr>
          <p:cNvPr id="12" name="Rectangle 11"/>
          <p:cNvSpPr/>
          <p:nvPr/>
        </p:nvSpPr>
        <p:spPr>
          <a:xfrm>
            <a:off x="8395854" y="831272"/>
            <a:ext cx="858967" cy="360218"/>
          </a:xfrm>
          <a:prstGeom prst="rect">
            <a:avLst/>
          </a:prstGeom>
          <a:solidFill>
            <a:srgbClr val="FBC1C9"/>
          </a:solidFill>
          <a:ln>
            <a:solidFill>
              <a:srgbClr val="FBC1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26582" y="789704"/>
            <a:ext cx="997527" cy="307777"/>
          </a:xfrm>
          <a:prstGeom prst="rect">
            <a:avLst/>
          </a:prstGeom>
          <a:noFill/>
        </p:spPr>
        <p:txBody>
          <a:bodyPr wrap="square" rtlCol="0">
            <a:spAutoFit/>
          </a:bodyPr>
          <a:lstStyle/>
          <a:p>
            <a:r>
              <a:rPr lang="en-US" sz="1400" dirty="0">
                <a:latin typeface="Times New Roman" pitchFamily="18" charset="0"/>
                <a:cs typeface="Times New Roman" pitchFamily="18" charset="0"/>
              </a:rPr>
              <a:t>ĐẤT NẶN</a:t>
            </a:r>
          </a:p>
        </p:txBody>
      </p:sp>
      <p:sp>
        <p:nvSpPr>
          <p:cNvPr id="14" name="Rectangle 13"/>
          <p:cNvSpPr/>
          <p:nvPr/>
        </p:nvSpPr>
        <p:spPr>
          <a:xfrm>
            <a:off x="2466095" y="3200403"/>
            <a:ext cx="1052945" cy="263234"/>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521527" y="3186541"/>
            <a:ext cx="1039091" cy="307777"/>
          </a:xfrm>
          <a:prstGeom prst="rect">
            <a:avLst/>
          </a:prstGeom>
          <a:noFill/>
        </p:spPr>
        <p:txBody>
          <a:bodyPr wrap="square" rtlCol="0">
            <a:spAutoFit/>
          </a:bodyPr>
          <a:lstStyle/>
          <a:p>
            <a:r>
              <a:rPr lang="en-US" sz="1400" dirty="0">
                <a:latin typeface="Times New Roman" pitchFamily="18" charset="0"/>
                <a:cs typeface="Times New Roman" pitchFamily="18" charset="0"/>
              </a:rPr>
              <a:t>SÁP MÀU</a:t>
            </a:r>
          </a:p>
        </p:txBody>
      </p:sp>
      <p:sp>
        <p:nvSpPr>
          <p:cNvPr id="16" name="Rectangle 15"/>
          <p:cNvSpPr/>
          <p:nvPr/>
        </p:nvSpPr>
        <p:spPr>
          <a:xfrm>
            <a:off x="1939622" y="4114802"/>
            <a:ext cx="1052945" cy="360218"/>
          </a:xfrm>
          <a:prstGeom prst="rect">
            <a:avLst/>
          </a:prstGeom>
          <a:solidFill>
            <a:srgbClr val="90E4F8"/>
          </a:solidFill>
          <a:ln>
            <a:solidFill>
              <a:srgbClr val="90E4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1981198" y="4142509"/>
            <a:ext cx="1177636" cy="307777"/>
          </a:xfrm>
          <a:prstGeom prst="rect">
            <a:avLst/>
          </a:prstGeom>
          <a:solidFill>
            <a:srgbClr val="99D2F9"/>
          </a:solidFill>
          <a:ln>
            <a:solidFill>
              <a:srgbClr val="99D2F9"/>
            </a:solidFill>
          </a:ln>
        </p:spPr>
        <p:txBody>
          <a:bodyPr wrap="square" rtlCol="0">
            <a:spAutoFit/>
          </a:bodyPr>
          <a:lstStyle/>
          <a:p>
            <a:r>
              <a:rPr lang="en-US" sz="1400" dirty="0">
                <a:latin typeface="Times New Roman" pitchFamily="18" charset="0"/>
                <a:cs typeface="Times New Roman" pitchFamily="18" charset="0"/>
              </a:rPr>
              <a:t>GIẤY MÀU</a:t>
            </a:r>
          </a:p>
        </p:txBody>
      </p:sp>
      <p:sp>
        <p:nvSpPr>
          <p:cNvPr id="18" name="Rectangle 17"/>
          <p:cNvSpPr/>
          <p:nvPr/>
        </p:nvSpPr>
        <p:spPr>
          <a:xfrm>
            <a:off x="9795150" y="2632366"/>
            <a:ext cx="1052945" cy="360218"/>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725907" y="2285995"/>
            <a:ext cx="1233042" cy="830997"/>
          </a:xfrm>
          <a:prstGeom prst="rect">
            <a:avLst/>
          </a:prstGeom>
          <a:noFill/>
        </p:spPr>
        <p:txBody>
          <a:bodyPr wrap="square" rtlCol="0">
            <a:spAutoFit/>
          </a:bodyPr>
          <a:lstStyle/>
          <a:p>
            <a:r>
              <a:rPr lang="en-US" sz="1200" dirty="0">
                <a:latin typeface="Times New Roman" pitchFamily="18" charset="0"/>
                <a:cs typeface="Times New Roman" pitchFamily="18" charset="0"/>
              </a:rPr>
              <a:t>VẬT LIỆU TÁI SỬ DỤNG VÀ DỤNG CỤ KHÁC</a:t>
            </a:r>
          </a:p>
        </p:txBody>
      </p:sp>
      <p:sp>
        <p:nvSpPr>
          <p:cNvPr id="20" name="Rectangle 19"/>
          <p:cNvSpPr/>
          <p:nvPr/>
        </p:nvSpPr>
        <p:spPr>
          <a:xfrm>
            <a:off x="7412182" y="5320145"/>
            <a:ext cx="2576945" cy="249383"/>
          </a:xfrm>
          <a:prstGeom prst="rect">
            <a:avLst/>
          </a:prstGeom>
          <a:solidFill>
            <a:srgbClr val="86CEFA"/>
          </a:solidFill>
          <a:ln>
            <a:solidFill>
              <a:srgbClr val="86CE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9" name="TextBox 18"/>
          <p:cNvSpPr txBox="1"/>
          <p:nvPr/>
        </p:nvSpPr>
        <p:spPr>
          <a:xfrm>
            <a:off x="7689287" y="5320150"/>
            <a:ext cx="2937164" cy="276999"/>
          </a:xfrm>
          <a:prstGeom prst="rect">
            <a:avLst/>
          </a:prstGeom>
          <a:noFill/>
        </p:spPr>
        <p:txBody>
          <a:bodyPr wrap="square" rtlCol="0">
            <a:spAutoFit/>
          </a:bodyPr>
          <a:lstStyle/>
          <a:p>
            <a:r>
              <a:rPr lang="en-US" sz="1200" dirty="0">
                <a:latin typeface="Times New Roman" pitchFamily="18" charset="0"/>
                <a:cs typeface="Times New Roman" pitchFamily="18" charset="0"/>
              </a:rPr>
              <a:t>MÀU ACYLIC VÀ BÚT LÔNG</a:t>
            </a:r>
          </a:p>
        </p:txBody>
      </p:sp>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6儿童成长教育教学课件PPT模板"/>
</p:tagLst>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207</Words>
  <Application>Microsoft Office PowerPoint</Application>
  <PresentationFormat>Widescreen</PresentationFormat>
  <Paragraphs>45</Paragraphs>
  <Slides>14</Slides>
  <Notes>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MÀU CƠ BẢN</vt:lpstr>
      <vt:lpstr>PowerPoint Presentation</vt:lpstr>
      <vt:lpstr>                           Cách vẽ</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mau 1</dc:title>
  <dc:creator>Admin</dc:creator>
  <cp:lastModifiedBy>Admin</cp:lastModifiedBy>
  <cp:revision>138</cp:revision>
  <dcterms:created xsi:type="dcterms:W3CDTF">2015-05-05T08:02:00Z</dcterms:created>
  <dcterms:modified xsi:type="dcterms:W3CDTF">2021-09-21T03:03:37Z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