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76" r:id="rId2"/>
    <p:sldId id="359" r:id="rId3"/>
    <p:sldId id="360" r:id="rId4"/>
    <p:sldId id="263" r:id="rId5"/>
    <p:sldId id="333" r:id="rId6"/>
    <p:sldId id="343" r:id="rId7"/>
    <p:sldId id="348" r:id="rId8"/>
    <p:sldId id="350" r:id="rId9"/>
    <p:sldId id="349" r:id="rId10"/>
    <p:sldId id="358" r:id="rId11"/>
    <p:sldId id="260" r:id="rId12"/>
  </p:sldIdLst>
  <p:sldSz cx="12192000" cy="6858000"/>
  <p:notesSz cx="6954838" cy="93091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66FF99"/>
    <a:srgbClr val="5C8E3A"/>
    <a:srgbClr val="646464"/>
    <a:srgbClr val="A5A5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959" autoAdjust="0"/>
  </p:normalViewPr>
  <p:slideViewPr>
    <p:cSldViewPr snapToGrid="0">
      <p:cViewPr>
        <p:scale>
          <a:sx n="52" d="100"/>
          <a:sy n="52" d="100"/>
        </p:scale>
        <p:origin x="-1176" y="-3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7072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9466" y="0"/>
            <a:ext cx="3013763" cy="467072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9501B424-D0F4-4D7E-BF95-50D7048069E3}" type="datetimeFigureOut">
              <a:rPr lang="vi-VN" smtClean="0"/>
              <a:t>26/09/2021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63638"/>
            <a:ext cx="5583238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484" y="4480004"/>
            <a:ext cx="5563870" cy="3665458"/>
          </a:xfrm>
          <a:prstGeom prst="rect">
            <a:avLst/>
          </a:prstGeom>
        </p:spPr>
        <p:txBody>
          <a:bodyPr vert="horz" lIns="92930" tIns="46465" rIns="92930" bIns="46465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13763" cy="467071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9466" y="8842030"/>
            <a:ext cx="3013763" cy="467071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7A1CED1F-2A60-4BCF-A982-B1DE6039188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435434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1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990272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* </a:t>
            </a:r>
            <a:r>
              <a:rPr lang="en-US" dirty="0" err="1"/>
              <a:t>Giải</a:t>
            </a:r>
            <a:r>
              <a:rPr lang="en-US" dirty="0"/>
              <a:t> </a:t>
            </a:r>
            <a:r>
              <a:rPr lang="en-US" dirty="0" err="1"/>
              <a:t>thích</a:t>
            </a:r>
            <a:r>
              <a:rPr lang="en-US" dirty="0"/>
              <a:t> </a:t>
            </a:r>
            <a:r>
              <a:rPr lang="en-US" dirty="0" err="1"/>
              <a:t>cách</a:t>
            </a:r>
            <a:r>
              <a:rPr lang="en-US" dirty="0"/>
              <a:t> </a:t>
            </a:r>
            <a:r>
              <a:rPr lang="en-US" dirty="0" err="1"/>
              <a:t>làm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3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034498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4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827198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-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Trong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2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bước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tính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bước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nào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gọi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là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bước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“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Rút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về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đơn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vị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”.</a:t>
            </a: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=&gt;</a:t>
            </a:r>
            <a:r>
              <a:rPr lang="en-US" sz="1200" b="1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Chốt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: </a:t>
            </a:r>
            <a:r>
              <a:rPr lang="en-US" sz="1200" b="1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giải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b="1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toán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b="1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tỉ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b="1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lệ</a:t>
            </a:r>
            <a:endParaRPr lang="en-US" sz="1200" b="1" kern="1200" dirty="0">
              <a:solidFill>
                <a:schemeClr val="tx1"/>
              </a:solidFill>
              <a:effectLst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6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268456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Nêu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mqh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giữa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số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tiền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mua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vở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và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số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vở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mua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được</a:t>
            </a:r>
            <a:endParaRPr lang="en-US" sz="1200" b="1" i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Chốt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  <a:r>
              <a:rPr lang="en-US" sz="1200" b="1" i="1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giải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theo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</a:t>
            </a:r>
            <a:r>
              <a:rPr lang="en-US" sz="1200" b="1" i="1" kern="1200" baseline="300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rút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về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đơn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vị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*PT: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HSNK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giải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theo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cách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lập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tỉ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số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r>
              <a:rPr lang="en-US" dirty="0"/>
              <a:t>=&gt; Con </a:t>
            </a:r>
            <a:r>
              <a:rPr lang="en-US" dirty="0" err="1"/>
              <a:t>đạt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mục</a:t>
            </a:r>
            <a:r>
              <a:rPr lang="en-US" dirty="0"/>
              <a:t> </a:t>
            </a:r>
            <a:r>
              <a:rPr lang="en-US" dirty="0" err="1"/>
              <a:t>tiêu</a:t>
            </a:r>
            <a:r>
              <a:rPr lang="en-US" dirty="0"/>
              <a:t> </a:t>
            </a:r>
            <a:r>
              <a:rPr lang="en-US" dirty="0" err="1"/>
              <a:t>nào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bài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7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291262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i="1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GV </a:t>
            </a:r>
            <a:r>
              <a:rPr lang="en-US" sz="1200" b="1" i="1" u="sng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chốt</a:t>
            </a:r>
            <a:r>
              <a:rPr lang="en-US" sz="1200" b="1" i="1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giải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theo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cách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rút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về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đơn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vị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*PT: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HSNK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giải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theo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cách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lập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tỉ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số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8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12266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i="1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GV </a:t>
            </a:r>
            <a:r>
              <a:rPr lang="en-US" sz="1200" b="1" i="1" u="sng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chốt</a:t>
            </a:r>
            <a:r>
              <a:rPr lang="en-US" sz="1200" b="1" i="1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giải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theo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</a:t>
            </a:r>
            <a:r>
              <a:rPr lang="en-US" sz="1200" b="1" i="1" kern="1200" baseline="300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rút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về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đơn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vị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dirty="0"/>
              <a:t>=&gt; Qua </a:t>
            </a:r>
            <a:r>
              <a:rPr lang="en-US" dirty="0" err="1"/>
              <a:t>các</a:t>
            </a:r>
            <a:r>
              <a:rPr lang="en-US" dirty="0"/>
              <a:t> BT con </a:t>
            </a:r>
            <a:r>
              <a:rPr lang="en-US" dirty="0" err="1"/>
              <a:t>đạt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mục</a:t>
            </a:r>
            <a:r>
              <a:rPr lang="en-US" dirty="0"/>
              <a:t> </a:t>
            </a:r>
            <a:r>
              <a:rPr lang="en-US" dirty="0" err="1"/>
              <a:t>tiêu</a:t>
            </a:r>
            <a:r>
              <a:rPr lang="en-US" dirty="0"/>
              <a:t> </a:t>
            </a:r>
            <a:r>
              <a:rPr lang="en-US" dirty="0" err="1"/>
              <a:t>nào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bài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9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702724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10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466675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11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633152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72E0F1F-6A0B-4DB9-84D7-DFDC2FE385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4ACEE317-9F5D-4BE2-82E5-4C10C762E5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CB8E840D-A4DD-44DF-A344-36EAD0D145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26/09/2021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2DFB163E-ABFC-4DD3-86D9-F60715AC9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A11D4887-EC00-40EA-B0D3-4B0A3ECE3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02918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63D8A23-FF33-4213-84DF-D96462318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2E6F594D-0891-4D04-9383-FD125A6DDC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6A5F090-0F75-4670-8123-B8807B09D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26/09/2021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9121DB30-B540-40B1-86B1-BAEF8EBE1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3108219-3C4C-4876-BAB1-80CB193D43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25282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587B470B-B147-4461-844C-7DF2238F04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D743D972-FDDB-4E45-AC1C-E1825392B9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AAC2B7D-951B-4594-BE70-268207865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26/09/2021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8B0ECBA6-5FF4-48C3-9EF4-58BA8DDCCB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29AF6A52-5F45-4A5D-AF4D-2CE485807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238290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719264"/>
            <a:ext cx="5384800" cy="21288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4000501"/>
            <a:ext cx="5384800" cy="21304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8737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EAB2B7-543E-4ACA-92BC-24A1DCF17EE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3660210"/>
      </p:ext>
    </p:extLst>
  </p:cSld>
  <p:clrMapOvr>
    <a:masterClrMapping/>
  </p:clrMapOvr>
  <p:transition>
    <p:cover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565C60C-8618-46AD-82FB-74EFFF22E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20BC9C31-DB43-4DE0-BBAE-F6533C7D09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321BF5FA-C717-47B0-9147-7095DAD6DC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26/09/2021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9E616B44-75AE-4021-8DA4-C2C9231D6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838A47E-0FA1-4D07-9575-3DAE9B35E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09695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A7A1CF6-67B5-485A-AFB2-FC21C7260C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A3A35E1A-39CC-441E-B90C-4356CEF969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40EF07A-9F41-451F-8ABB-B8032FD58B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26/09/2021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A2DB6F8-4ACC-4A4D-A7FC-D70EA8C59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BACE8AE-BF2D-4327-BC7C-68E826976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96091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07166E8-70FA-498F-A185-6669415496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1469655-3A4A-4E4B-9C62-0C9ED45EDD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C46489C4-AF11-4BFD-81C1-1025F5633F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A876C25E-ECBE-4B92-8E86-213758190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26/09/2021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FADD08B1-C7A0-4AA1-826A-EB7B2490BC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C79D1532-F6D5-444C-AA1E-3C9574260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90833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DA1C42C-C8D8-487F-9C00-C48EBBA9A0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F90D0D14-930A-4682-84CF-38DB0E0AE7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0A95F1D2-5EDC-47C7-A9D1-785E1C8B1C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D57FA686-148F-4DAD-BD39-9BD8331D90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9D00777B-E858-4CF5-9160-EC8707666F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C3BE4070-16AC-4EDD-96C5-5AE361D61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26/09/2021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D8B043A7-929C-470D-A4BE-C2F4D588D7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03E4C6AA-44DE-4D51-9510-0A806B7A6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72305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0829964-08F6-4BC0-BD1D-B3099953C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50884694-FC6B-47F0-B6D6-9BF586244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26/09/2021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5F423B09-0F29-4D33-8B65-851AC5505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3710744A-2483-4891-945B-C0B169750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70617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D9DEF1E3-8B28-4ACC-B472-69AE99EDC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26/09/2021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5D0EBF5C-03F3-4922-B6F5-65DD0C76E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5F6CB553-09C5-4FF7-8BE8-32496D27B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03427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6A6CFF6-2056-4B58-ADD3-5159511065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CEF9CE0-C8FE-472C-9C20-A80C3C4628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ADADF73F-6AB4-41C3-BA4C-3C4E890D9C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F9A0722A-50A2-489F-9A73-4E8FE3067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26/09/2021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3B2F741A-656B-4A0A-921D-76E436AAFE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934869C7-3458-44DA-9C1B-A95D28E42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06018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DD6EE83-D48E-4134-A69C-30F2DB411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06F25701-90DE-41E4-AE94-C173571E7C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3EC50613-A124-46F2-BB74-6CF629F592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6CA43506-D81B-47EE-AD1C-DDC7DE6784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26/09/2021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BC5686FE-DB66-494C-9874-A780A8183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79FC207F-772D-4434-B846-24E2D526A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49923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28F28569-83E0-495F-A414-B3FA911AC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EA40D851-540A-4C2B-80DF-E973A01E4D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A4E3F5E-249B-450D-BFB8-31B1925384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9A0EC-FB5A-4645-BDA8-B69FA18BFD46}" type="datetimeFigureOut">
              <a:rPr lang="vi-VN" smtClean="0"/>
              <a:t>26/09/2021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AB6938F0-CD65-4F7F-9B72-F499B6126F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9ABFDB71-DFAF-4BE5-8CD5-AF1EF98BEB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91713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7DD4F1A8-2090-4098-988F-B5D010AE19B2}"/>
              </a:ext>
            </a:extLst>
          </p:cNvPr>
          <p:cNvSpPr txBox="1"/>
          <p:nvPr/>
        </p:nvSpPr>
        <p:spPr>
          <a:xfrm>
            <a:off x="1680971" y="2921168"/>
            <a:ext cx="984147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BÀI:LUYỆN TẬP (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6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19)</a:t>
            </a:r>
            <a:endParaRPr lang="en-US" sz="6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4481333"/>
              </p:ext>
            </p:extLst>
          </p:nvPr>
        </p:nvGraphicFramePr>
        <p:xfrm>
          <a:off x="3729090" y="4356861"/>
          <a:ext cx="3512127" cy="22816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Clip" r:id="rId5" imgW="2191817" imgH="1424635" progId="MS_ClipArt_Gallery.2">
                  <p:embed/>
                </p:oleObj>
              </mc:Choice>
              <mc:Fallback>
                <p:oleObj name="Clip" r:id="rId5" imgW="2191817" imgH="1424635" progId="MS_ClipArt_Gallery.2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9090" y="4356861"/>
                        <a:ext cx="3512127" cy="228168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7DD4F1A8-2090-4098-988F-B5D010AE19B2}"/>
              </a:ext>
            </a:extLst>
          </p:cNvPr>
          <p:cNvSpPr txBox="1"/>
          <p:nvPr/>
        </p:nvSpPr>
        <p:spPr>
          <a:xfrm>
            <a:off x="4399426" y="1905505"/>
            <a:ext cx="470936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MÔN: TOÁN</a:t>
            </a:r>
          </a:p>
        </p:txBody>
      </p:sp>
    </p:spTree>
    <p:extLst>
      <p:ext uri="{BB962C8B-B14F-4D97-AF65-F5344CB8AC3E}">
        <p14:creationId xmlns:p14="http://schemas.microsoft.com/office/powerpoint/2010/main" val="35481721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42449" y="2808560"/>
            <a:ext cx="7566799" cy="255454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Dựa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ctr"/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Dự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8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 9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ctr"/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 ...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942449" y="5635355"/>
            <a:ext cx="2294218" cy="76944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12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3766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C81FF984-8AB3-4D9F-A311-7DABB226D1C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17565"/>
            <a:ext cx="12192000" cy="685800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14D6018C-F17E-4655-A45A-7B9AAD3354A8}"/>
              </a:ext>
            </a:extLst>
          </p:cNvPr>
          <p:cNvSpPr/>
          <p:nvPr/>
        </p:nvSpPr>
        <p:spPr>
          <a:xfrm>
            <a:off x="2590800" y="2836985"/>
            <a:ext cx="7326923" cy="18053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5" name="Rectangle 2">
            <a:extLst>
              <a:ext uri="{FF2B5EF4-FFF2-40B4-BE49-F238E27FC236}">
                <a16:creationId xmlns="" xmlns:a16="http://schemas.microsoft.com/office/drawing/2014/main" id="{D67D968D-955B-4E6C-AB17-820227EE9A27}"/>
              </a:ext>
            </a:extLst>
          </p:cNvPr>
          <p:cNvSpPr txBox="1">
            <a:spLocks noChangeArrowheads="1"/>
          </p:cNvSpPr>
          <p:nvPr/>
        </p:nvSpPr>
        <p:spPr>
          <a:xfrm>
            <a:off x="1218955" y="2650284"/>
            <a:ext cx="10070611" cy="2954215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bổ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="" xmlns:a16="http://schemas.microsoft.com/office/drawing/2014/main" id="{33EC1BA2-DE39-4B98-94B6-A7C3EA36F1B7}"/>
              </a:ext>
            </a:extLst>
          </p:cNvPr>
          <p:cNvSpPr txBox="1">
            <a:spLocks noChangeArrowheads="1"/>
          </p:cNvSpPr>
          <p:nvPr/>
        </p:nvSpPr>
        <p:spPr>
          <a:xfrm>
            <a:off x="5411766" y="1912380"/>
            <a:ext cx="3559499" cy="949018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alt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17914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52599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5">
            <a:extLst>
              <a:ext uri="{FF2B5EF4-FFF2-40B4-BE49-F238E27FC236}">
                <a16:creationId xmlns="" xmlns:a16="http://schemas.microsoft.com/office/drawing/2014/main" id="{74B628A0-FDBB-4F84-949E-5396793071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7757" y="3559629"/>
            <a:ext cx="9550400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AutoNum type="alphaUcPeriod"/>
              <a:tabLst/>
              <a:defRPr/>
            </a:pP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9 </a:t>
            </a: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cây</a:t>
            </a:r>
            <a:endParaRPr lang="en-US" alt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AutoNum type="alphaUcPeriod"/>
              <a:tabLst/>
              <a:defRPr/>
            </a:pP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144 </a:t>
            </a: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cây</a:t>
            </a:r>
            <a:endParaRPr kumimoji="0" lang="en-US" alt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C.145 </a:t>
            </a: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cây</a:t>
            </a:r>
            <a:endParaRPr kumimoji="0" lang="en-US" alt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C9335AAB-F2BD-4296-B3B4-C4E578FA3DCC}"/>
              </a:ext>
            </a:extLst>
          </p:cNvPr>
          <p:cNvSpPr txBox="1"/>
          <p:nvPr/>
        </p:nvSpPr>
        <p:spPr>
          <a:xfrm>
            <a:off x="477157" y="1161005"/>
            <a:ext cx="973973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5A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12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48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36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bao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Oval 6">
            <a:extLst>
              <a:ext uri="{FF2B5EF4-FFF2-40B4-BE49-F238E27FC236}">
                <a16:creationId xmlns="" xmlns:a16="http://schemas.microsoft.com/office/drawing/2014/main" id="{DCFB922F-BC22-4BB3-9751-4CB68B5A6D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8090" y="4294870"/>
            <a:ext cx="537633" cy="591619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548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11">
            <a:extLst>
              <a:ext uri="{FF2B5EF4-FFF2-40B4-BE49-F238E27FC236}">
                <a16:creationId xmlns="" xmlns:a16="http://schemas.microsoft.com/office/drawing/2014/main" id="{68F07B36-3BA2-40D8-B9B9-5ECB3AE0FCAF}"/>
              </a:ext>
            </a:extLst>
          </p:cNvPr>
          <p:cNvSpPr/>
          <p:nvPr/>
        </p:nvSpPr>
        <p:spPr bwMode="auto">
          <a:xfrm>
            <a:off x="377728" y="2086380"/>
            <a:ext cx="602286" cy="455613"/>
          </a:xfrm>
          <a:custGeom>
            <a:avLst/>
            <a:gdLst>
              <a:gd name="connsiteX0" fmla="*/ 169069 w 397669"/>
              <a:gd name="connsiteY0" fmla="*/ 176212 h 280987"/>
              <a:gd name="connsiteX1" fmla="*/ 73819 w 397669"/>
              <a:gd name="connsiteY1" fmla="*/ 97631 h 280987"/>
              <a:gd name="connsiteX2" fmla="*/ 0 w 397669"/>
              <a:gd name="connsiteY2" fmla="*/ 169068 h 280987"/>
              <a:gd name="connsiteX3" fmla="*/ 126206 w 397669"/>
              <a:gd name="connsiteY3" fmla="*/ 280987 h 280987"/>
              <a:gd name="connsiteX4" fmla="*/ 219075 w 397669"/>
              <a:gd name="connsiteY4" fmla="*/ 273843 h 280987"/>
              <a:gd name="connsiteX5" fmla="*/ 397669 w 397669"/>
              <a:gd name="connsiteY5" fmla="*/ 35718 h 280987"/>
              <a:gd name="connsiteX6" fmla="*/ 376237 w 397669"/>
              <a:gd name="connsiteY6" fmla="*/ 0 h 280987"/>
              <a:gd name="connsiteX7" fmla="*/ 169069 w 397669"/>
              <a:gd name="connsiteY7" fmla="*/ 176212 h 280987"/>
              <a:gd name="connsiteX0" fmla="*/ 169069 w 397669"/>
              <a:gd name="connsiteY0" fmla="*/ 176212 h 289079"/>
              <a:gd name="connsiteX1" fmla="*/ 73819 w 397669"/>
              <a:gd name="connsiteY1" fmla="*/ 97631 h 289079"/>
              <a:gd name="connsiteX2" fmla="*/ 0 w 397669"/>
              <a:gd name="connsiteY2" fmla="*/ 169068 h 289079"/>
              <a:gd name="connsiteX3" fmla="*/ 126206 w 397669"/>
              <a:gd name="connsiteY3" fmla="*/ 280987 h 289079"/>
              <a:gd name="connsiteX4" fmla="*/ 219075 w 397669"/>
              <a:gd name="connsiteY4" fmla="*/ 273843 h 289079"/>
              <a:gd name="connsiteX5" fmla="*/ 397669 w 397669"/>
              <a:gd name="connsiteY5" fmla="*/ 35718 h 289079"/>
              <a:gd name="connsiteX6" fmla="*/ 376237 w 397669"/>
              <a:gd name="connsiteY6" fmla="*/ 0 h 289079"/>
              <a:gd name="connsiteX7" fmla="*/ 169069 w 397669"/>
              <a:gd name="connsiteY7" fmla="*/ 176212 h 289079"/>
              <a:gd name="connsiteX0" fmla="*/ 169069 w 397669"/>
              <a:gd name="connsiteY0" fmla="*/ 176212 h 297100"/>
              <a:gd name="connsiteX1" fmla="*/ 73819 w 397669"/>
              <a:gd name="connsiteY1" fmla="*/ 97631 h 297100"/>
              <a:gd name="connsiteX2" fmla="*/ 0 w 397669"/>
              <a:gd name="connsiteY2" fmla="*/ 169068 h 297100"/>
              <a:gd name="connsiteX3" fmla="*/ 126206 w 397669"/>
              <a:gd name="connsiteY3" fmla="*/ 280987 h 297100"/>
              <a:gd name="connsiteX4" fmla="*/ 219075 w 397669"/>
              <a:gd name="connsiteY4" fmla="*/ 273843 h 297100"/>
              <a:gd name="connsiteX5" fmla="*/ 397669 w 397669"/>
              <a:gd name="connsiteY5" fmla="*/ 35718 h 297100"/>
              <a:gd name="connsiteX6" fmla="*/ 376237 w 397669"/>
              <a:gd name="connsiteY6" fmla="*/ 0 h 297100"/>
              <a:gd name="connsiteX7" fmla="*/ 169069 w 397669"/>
              <a:gd name="connsiteY7" fmla="*/ 176212 h 297100"/>
              <a:gd name="connsiteX0" fmla="*/ 177436 w 406036"/>
              <a:gd name="connsiteY0" fmla="*/ 176212 h 297100"/>
              <a:gd name="connsiteX1" fmla="*/ 82186 w 406036"/>
              <a:gd name="connsiteY1" fmla="*/ 97631 h 297100"/>
              <a:gd name="connsiteX2" fmla="*/ 8367 w 406036"/>
              <a:gd name="connsiteY2" fmla="*/ 169068 h 297100"/>
              <a:gd name="connsiteX3" fmla="*/ 134573 w 406036"/>
              <a:gd name="connsiteY3" fmla="*/ 280987 h 297100"/>
              <a:gd name="connsiteX4" fmla="*/ 227442 w 406036"/>
              <a:gd name="connsiteY4" fmla="*/ 273843 h 297100"/>
              <a:gd name="connsiteX5" fmla="*/ 406036 w 406036"/>
              <a:gd name="connsiteY5" fmla="*/ 35718 h 297100"/>
              <a:gd name="connsiteX6" fmla="*/ 384604 w 406036"/>
              <a:gd name="connsiteY6" fmla="*/ 0 h 297100"/>
              <a:gd name="connsiteX7" fmla="*/ 177436 w 406036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25397"/>
              <a:gd name="connsiteY0" fmla="*/ 176212 h 297100"/>
              <a:gd name="connsiteX1" fmla="*/ 84721 w 425397"/>
              <a:gd name="connsiteY1" fmla="*/ 97631 h 297100"/>
              <a:gd name="connsiteX2" fmla="*/ 10902 w 425397"/>
              <a:gd name="connsiteY2" fmla="*/ 169068 h 297100"/>
              <a:gd name="connsiteX3" fmla="*/ 137108 w 425397"/>
              <a:gd name="connsiteY3" fmla="*/ 280987 h 297100"/>
              <a:gd name="connsiteX4" fmla="*/ 229977 w 425397"/>
              <a:gd name="connsiteY4" fmla="*/ 273843 h 297100"/>
              <a:gd name="connsiteX5" fmla="*/ 408571 w 425397"/>
              <a:gd name="connsiteY5" fmla="*/ 35718 h 297100"/>
              <a:gd name="connsiteX6" fmla="*/ 387139 w 425397"/>
              <a:gd name="connsiteY6" fmla="*/ 0 h 297100"/>
              <a:gd name="connsiteX7" fmla="*/ 179971 w 425397"/>
              <a:gd name="connsiteY7" fmla="*/ 176212 h 297100"/>
              <a:gd name="connsiteX0" fmla="*/ 179971 w 445220"/>
              <a:gd name="connsiteY0" fmla="*/ 184370 h 305258"/>
              <a:gd name="connsiteX1" fmla="*/ 84721 w 445220"/>
              <a:gd name="connsiteY1" fmla="*/ 105789 h 305258"/>
              <a:gd name="connsiteX2" fmla="*/ 10902 w 445220"/>
              <a:gd name="connsiteY2" fmla="*/ 177226 h 305258"/>
              <a:gd name="connsiteX3" fmla="*/ 137108 w 445220"/>
              <a:gd name="connsiteY3" fmla="*/ 289145 h 305258"/>
              <a:gd name="connsiteX4" fmla="*/ 229977 w 445220"/>
              <a:gd name="connsiteY4" fmla="*/ 282001 h 305258"/>
              <a:gd name="connsiteX5" fmla="*/ 408571 w 445220"/>
              <a:gd name="connsiteY5" fmla="*/ 43876 h 305258"/>
              <a:gd name="connsiteX6" fmla="*/ 387139 w 445220"/>
              <a:gd name="connsiteY6" fmla="*/ 8158 h 305258"/>
              <a:gd name="connsiteX7" fmla="*/ 179971 w 445220"/>
              <a:gd name="connsiteY7" fmla="*/ 184370 h 30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45220" h="305258">
                <a:moveTo>
                  <a:pt x="179971" y="184370"/>
                </a:moveTo>
                <a:lnTo>
                  <a:pt x="84721" y="105789"/>
                </a:lnTo>
                <a:cubicBezTo>
                  <a:pt x="31540" y="79595"/>
                  <a:pt x="-24023" y="115314"/>
                  <a:pt x="10902" y="177226"/>
                </a:cubicBezTo>
                <a:lnTo>
                  <a:pt x="137108" y="289145"/>
                </a:lnTo>
                <a:cubicBezTo>
                  <a:pt x="170445" y="310576"/>
                  <a:pt x="199021" y="312957"/>
                  <a:pt x="229977" y="282001"/>
                </a:cubicBezTo>
                <a:cubicBezTo>
                  <a:pt x="277602" y="197863"/>
                  <a:pt x="322846" y="108963"/>
                  <a:pt x="408571" y="43876"/>
                </a:cubicBezTo>
                <a:cubicBezTo>
                  <a:pt x="453815" y="17683"/>
                  <a:pt x="468102" y="-15654"/>
                  <a:pt x="387139" y="8158"/>
                </a:cubicBezTo>
                <a:cubicBezTo>
                  <a:pt x="287127" y="35939"/>
                  <a:pt x="234739" y="125633"/>
                  <a:pt x="179971" y="184370"/>
                </a:cubicBezTo>
                <a:close/>
              </a:path>
            </a:pathLst>
          </a:custGeom>
          <a:solidFill>
            <a:schemeClr val="accent6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Freeform 11">
            <a:extLst>
              <a:ext uri="{FF2B5EF4-FFF2-40B4-BE49-F238E27FC236}">
                <a16:creationId xmlns="" xmlns:a16="http://schemas.microsoft.com/office/drawing/2014/main" id="{663E4E5C-77B3-46BB-977F-8C732BFEE130}"/>
              </a:ext>
            </a:extLst>
          </p:cNvPr>
          <p:cNvSpPr/>
          <p:nvPr/>
        </p:nvSpPr>
        <p:spPr bwMode="auto">
          <a:xfrm>
            <a:off x="377728" y="3860395"/>
            <a:ext cx="602286" cy="455613"/>
          </a:xfrm>
          <a:custGeom>
            <a:avLst/>
            <a:gdLst>
              <a:gd name="connsiteX0" fmla="*/ 169069 w 397669"/>
              <a:gd name="connsiteY0" fmla="*/ 176212 h 280987"/>
              <a:gd name="connsiteX1" fmla="*/ 73819 w 397669"/>
              <a:gd name="connsiteY1" fmla="*/ 97631 h 280987"/>
              <a:gd name="connsiteX2" fmla="*/ 0 w 397669"/>
              <a:gd name="connsiteY2" fmla="*/ 169068 h 280987"/>
              <a:gd name="connsiteX3" fmla="*/ 126206 w 397669"/>
              <a:gd name="connsiteY3" fmla="*/ 280987 h 280987"/>
              <a:gd name="connsiteX4" fmla="*/ 219075 w 397669"/>
              <a:gd name="connsiteY4" fmla="*/ 273843 h 280987"/>
              <a:gd name="connsiteX5" fmla="*/ 397669 w 397669"/>
              <a:gd name="connsiteY5" fmla="*/ 35718 h 280987"/>
              <a:gd name="connsiteX6" fmla="*/ 376237 w 397669"/>
              <a:gd name="connsiteY6" fmla="*/ 0 h 280987"/>
              <a:gd name="connsiteX7" fmla="*/ 169069 w 397669"/>
              <a:gd name="connsiteY7" fmla="*/ 176212 h 280987"/>
              <a:gd name="connsiteX0" fmla="*/ 169069 w 397669"/>
              <a:gd name="connsiteY0" fmla="*/ 176212 h 289079"/>
              <a:gd name="connsiteX1" fmla="*/ 73819 w 397669"/>
              <a:gd name="connsiteY1" fmla="*/ 97631 h 289079"/>
              <a:gd name="connsiteX2" fmla="*/ 0 w 397669"/>
              <a:gd name="connsiteY2" fmla="*/ 169068 h 289079"/>
              <a:gd name="connsiteX3" fmla="*/ 126206 w 397669"/>
              <a:gd name="connsiteY3" fmla="*/ 280987 h 289079"/>
              <a:gd name="connsiteX4" fmla="*/ 219075 w 397669"/>
              <a:gd name="connsiteY4" fmla="*/ 273843 h 289079"/>
              <a:gd name="connsiteX5" fmla="*/ 397669 w 397669"/>
              <a:gd name="connsiteY5" fmla="*/ 35718 h 289079"/>
              <a:gd name="connsiteX6" fmla="*/ 376237 w 397669"/>
              <a:gd name="connsiteY6" fmla="*/ 0 h 289079"/>
              <a:gd name="connsiteX7" fmla="*/ 169069 w 397669"/>
              <a:gd name="connsiteY7" fmla="*/ 176212 h 289079"/>
              <a:gd name="connsiteX0" fmla="*/ 169069 w 397669"/>
              <a:gd name="connsiteY0" fmla="*/ 176212 h 297100"/>
              <a:gd name="connsiteX1" fmla="*/ 73819 w 397669"/>
              <a:gd name="connsiteY1" fmla="*/ 97631 h 297100"/>
              <a:gd name="connsiteX2" fmla="*/ 0 w 397669"/>
              <a:gd name="connsiteY2" fmla="*/ 169068 h 297100"/>
              <a:gd name="connsiteX3" fmla="*/ 126206 w 397669"/>
              <a:gd name="connsiteY3" fmla="*/ 280987 h 297100"/>
              <a:gd name="connsiteX4" fmla="*/ 219075 w 397669"/>
              <a:gd name="connsiteY4" fmla="*/ 273843 h 297100"/>
              <a:gd name="connsiteX5" fmla="*/ 397669 w 397669"/>
              <a:gd name="connsiteY5" fmla="*/ 35718 h 297100"/>
              <a:gd name="connsiteX6" fmla="*/ 376237 w 397669"/>
              <a:gd name="connsiteY6" fmla="*/ 0 h 297100"/>
              <a:gd name="connsiteX7" fmla="*/ 169069 w 397669"/>
              <a:gd name="connsiteY7" fmla="*/ 176212 h 297100"/>
              <a:gd name="connsiteX0" fmla="*/ 177436 w 406036"/>
              <a:gd name="connsiteY0" fmla="*/ 176212 h 297100"/>
              <a:gd name="connsiteX1" fmla="*/ 82186 w 406036"/>
              <a:gd name="connsiteY1" fmla="*/ 97631 h 297100"/>
              <a:gd name="connsiteX2" fmla="*/ 8367 w 406036"/>
              <a:gd name="connsiteY2" fmla="*/ 169068 h 297100"/>
              <a:gd name="connsiteX3" fmla="*/ 134573 w 406036"/>
              <a:gd name="connsiteY3" fmla="*/ 280987 h 297100"/>
              <a:gd name="connsiteX4" fmla="*/ 227442 w 406036"/>
              <a:gd name="connsiteY4" fmla="*/ 273843 h 297100"/>
              <a:gd name="connsiteX5" fmla="*/ 406036 w 406036"/>
              <a:gd name="connsiteY5" fmla="*/ 35718 h 297100"/>
              <a:gd name="connsiteX6" fmla="*/ 384604 w 406036"/>
              <a:gd name="connsiteY6" fmla="*/ 0 h 297100"/>
              <a:gd name="connsiteX7" fmla="*/ 177436 w 406036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25397"/>
              <a:gd name="connsiteY0" fmla="*/ 176212 h 297100"/>
              <a:gd name="connsiteX1" fmla="*/ 84721 w 425397"/>
              <a:gd name="connsiteY1" fmla="*/ 97631 h 297100"/>
              <a:gd name="connsiteX2" fmla="*/ 10902 w 425397"/>
              <a:gd name="connsiteY2" fmla="*/ 169068 h 297100"/>
              <a:gd name="connsiteX3" fmla="*/ 137108 w 425397"/>
              <a:gd name="connsiteY3" fmla="*/ 280987 h 297100"/>
              <a:gd name="connsiteX4" fmla="*/ 229977 w 425397"/>
              <a:gd name="connsiteY4" fmla="*/ 273843 h 297100"/>
              <a:gd name="connsiteX5" fmla="*/ 408571 w 425397"/>
              <a:gd name="connsiteY5" fmla="*/ 35718 h 297100"/>
              <a:gd name="connsiteX6" fmla="*/ 387139 w 425397"/>
              <a:gd name="connsiteY6" fmla="*/ 0 h 297100"/>
              <a:gd name="connsiteX7" fmla="*/ 179971 w 425397"/>
              <a:gd name="connsiteY7" fmla="*/ 176212 h 297100"/>
              <a:gd name="connsiteX0" fmla="*/ 179971 w 445220"/>
              <a:gd name="connsiteY0" fmla="*/ 184370 h 305258"/>
              <a:gd name="connsiteX1" fmla="*/ 84721 w 445220"/>
              <a:gd name="connsiteY1" fmla="*/ 105789 h 305258"/>
              <a:gd name="connsiteX2" fmla="*/ 10902 w 445220"/>
              <a:gd name="connsiteY2" fmla="*/ 177226 h 305258"/>
              <a:gd name="connsiteX3" fmla="*/ 137108 w 445220"/>
              <a:gd name="connsiteY3" fmla="*/ 289145 h 305258"/>
              <a:gd name="connsiteX4" fmla="*/ 229977 w 445220"/>
              <a:gd name="connsiteY4" fmla="*/ 282001 h 305258"/>
              <a:gd name="connsiteX5" fmla="*/ 408571 w 445220"/>
              <a:gd name="connsiteY5" fmla="*/ 43876 h 305258"/>
              <a:gd name="connsiteX6" fmla="*/ 387139 w 445220"/>
              <a:gd name="connsiteY6" fmla="*/ 8158 h 305258"/>
              <a:gd name="connsiteX7" fmla="*/ 179971 w 445220"/>
              <a:gd name="connsiteY7" fmla="*/ 184370 h 30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45220" h="305258">
                <a:moveTo>
                  <a:pt x="179971" y="184370"/>
                </a:moveTo>
                <a:lnTo>
                  <a:pt x="84721" y="105789"/>
                </a:lnTo>
                <a:cubicBezTo>
                  <a:pt x="31540" y="79595"/>
                  <a:pt x="-24023" y="115314"/>
                  <a:pt x="10902" y="177226"/>
                </a:cubicBezTo>
                <a:lnTo>
                  <a:pt x="137108" y="289145"/>
                </a:lnTo>
                <a:cubicBezTo>
                  <a:pt x="170445" y="310576"/>
                  <a:pt x="199021" y="312957"/>
                  <a:pt x="229977" y="282001"/>
                </a:cubicBezTo>
                <a:cubicBezTo>
                  <a:pt x="277602" y="197863"/>
                  <a:pt x="322846" y="108963"/>
                  <a:pt x="408571" y="43876"/>
                </a:cubicBezTo>
                <a:cubicBezTo>
                  <a:pt x="453815" y="17683"/>
                  <a:pt x="468102" y="-15654"/>
                  <a:pt x="387139" y="8158"/>
                </a:cubicBezTo>
                <a:cubicBezTo>
                  <a:pt x="287127" y="35939"/>
                  <a:pt x="234739" y="125633"/>
                  <a:pt x="179971" y="184370"/>
                </a:cubicBezTo>
                <a:close/>
              </a:path>
            </a:pathLst>
          </a:custGeom>
          <a:solidFill>
            <a:schemeClr val="accent6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052704" y="2021798"/>
            <a:ext cx="1048144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1052704" y="3625612"/>
            <a:ext cx="1008659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Kĩ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8" name="Title 1">
            <a:extLst>
              <a:ext uri="{FF2B5EF4-FFF2-40B4-BE49-F238E27FC236}">
                <a16:creationId xmlns="" xmlns:a16="http://schemas.microsoft.com/office/drawing/2014/main" id="{AB0DD3DF-28F9-4839-9952-1B860629DC09}"/>
              </a:ext>
            </a:extLst>
          </p:cNvPr>
          <p:cNvSpPr txBox="1">
            <a:spLocks/>
          </p:cNvSpPr>
          <p:nvPr/>
        </p:nvSpPr>
        <p:spPr>
          <a:xfrm>
            <a:off x="2400883" y="663784"/>
            <a:ext cx="6858000" cy="811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YÊU CẦU CẦN ĐẠT</a:t>
            </a:r>
          </a:p>
        </p:txBody>
      </p:sp>
    </p:spTree>
    <p:extLst>
      <p:ext uri="{BB962C8B-B14F-4D97-AF65-F5344CB8AC3E}">
        <p14:creationId xmlns:p14="http://schemas.microsoft.com/office/powerpoint/2010/main" val="26753416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111391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>
          <a:xfrm>
            <a:off x="1944624" y="342485"/>
            <a:ext cx="10332720" cy="12954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48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2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u="sng" dirty="0">
                <a:latin typeface="Times New Roman" pitchFamily="18" charset="0"/>
                <a:cs typeface="Times New Roman" pitchFamily="18" charset="0"/>
              </a:rPr>
              <a:t> 1: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Mua 12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84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000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30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bao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eaLnBrk="1" hangingPunct="1">
              <a:buFont typeface="Wingdings" pitchFamily="2" charset="2"/>
              <a:buNone/>
            </a:pP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			                  </a:t>
            </a:r>
            <a:endParaRPr lang="en-US" sz="4800" b="1" i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	                      </a:t>
            </a:r>
            <a:r>
              <a:rPr lang="en-US" sz="48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                         </a:t>
            </a:r>
          </a:p>
        </p:txBody>
      </p:sp>
      <p:sp>
        <p:nvSpPr>
          <p:cNvPr id="4101" name="Text Box 8"/>
          <p:cNvSpPr txBox="1">
            <a:spLocks noChangeArrowheads="1"/>
          </p:cNvSpPr>
          <p:nvPr/>
        </p:nvSpPr>
        <p:spPr bwMode="auto">
          <a:xfrm>
            <a:off x="609599" y="1903737"/>
            <a:ext cx="5174673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b="1" i="1" u="sng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3200" b="1" i="1" u="sng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u="sng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3200" b="1" i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hangingPunct="1"/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12quyển: </a:t>
            </a:r>
            <a:r>
              <a:rPr lang="en-US" sz="32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84</a:t>
            </a:r>
            <a:r>
              <a:rPr lang="en-US" sz="32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000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/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30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: ...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?	</a:t>
            </a:r>
          </a:p>
        </p:txBody>
      </p:sp>
      <p:sp>
        <p:nvSpPr>
          <p:cNvPr id="4102" name="Text Box 10"/>
          <p:cNvSpPr txBox="1">
            <a:spLocks noChangeArrowheads="1"/>
          </p:cNvSpPr>
          <p:nvPr/>
        </p:nvSpPr>
        <p:spPr bwMode="auto">
          <a:xfrm>
            <a:off x="5313218" y="1903737"/>
            <a:ext cx="6400800" cy="3539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hangingPunct="1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84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000 : 12 =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7 000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eaLnBrk="1" hangingPunct="1"/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30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   </a:t>
            </a:r>
          </a:p>
          <a:p>
            <a:pPr eaLnBrk="1" hangingPunct="1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7 000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x 30  =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210 000(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eaLnBrk="1" hangingPunct="1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21 000 </a:t>
            </a:r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endParaRPr lang="en-US" sz="3200" b="1" i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5610374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/>
      <p:bldP spid="410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397165" y="303721"/>
            <a:ext cx="9271091" cy="24929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en-US" sz="2800" dirty="0"/>
              <a:t> </a:t>
            </a:r>
            <a:r>
              <a:rPr lang="en-US" sz="32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u="sng" dirty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tá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chì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72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000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Mai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8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chì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bao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/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dirty="0"/>
              <a:t>                                                                  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3" name="Text Box 6"/>
          <p:cNvSpPr txBox="1">
            <a:spLocks noChangeArrowheads="1"/>
          </p:cNvSpPr>
          <p:nvPr/>
        </p:nvSpPr>
        <p:spPr bwMode="auto">
          <a:xfrm>
            <a:off x="387930" y="2493967"/>
            <a:ext cx="3454400" cy="1231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u="sng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3200" b="1" u="sng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3200" b="1" u="sng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hangingPunct="1">
              <a:spcBef>
                <a:spcPct val="50000"/>
              </a:spcBef>
            </a:pPr>
            <a:endParaRPr lang="en-US" sz="2800" b="1" u="sng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4" name="Text Box 7"/>
          <p:cNvSpPr txBox="1">
            <a:spLocks noChangeArrowheads="1"/>
          </p:cNvSpPr>
          <p:nvPr/>
        </p:nvSpPr>
        <p:spPr bwMode="auto">
          <a:xfrm>
            <a:off x="346366" y="3253041"/>
            <a:ext cx="5588000" cy="1154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600"/>
              </a:spcBef>
            </a:pP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tá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= 24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bút</a:t>
            </a:r>
            <a:endParaRPr lang="en-US" sz="3200" b="1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ts val="600"/>
              </a:spcBef>
            </a:pP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24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72 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000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endParaRPr lang="en-US" sz="3200" b="1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5" name="Text Box 8"/>
          <p:cNvSpPr txBox="1">
            <a:spLocks noChangeArrowheads="1"/>
          </p:cNvSpPr>
          <p:nvPr/>
        </p:nvSpPr>
        <p:spPr bwMode="auto">
          <a:xfrm>
            <a:off x="397165" y="4336721"/>
            <a:ext cx="46736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8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: …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76809" name="Line 9"/>
          <p:cNvSpPr>
            <a:spLocks noChangeShapeType="1"/>
          </p:cNvSpPr>
          <p:nvPr/>
        </p:nvSpPr>
        <p:spPr bwMode="auto">
          <a:xfrm>
            <a:off x="5292436" y="2304269"/>
            <a:ext cx="0" cy="4419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7" name="Text Box 10"/>
          <p:cNvSpPr txBox="1">
            <a:spLocks noChangeArrowheads="1"/>
          </p:cNvSpPr>
          <p:nvPr/>
        </p:nvSpPr>
        <p:spPr bwMode="auto">
          <a:xfrm>
            <a:off x="5745018" y="2615625"/>
            <a:ext cx="6040582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	</a:t>
            </a:r>
            <a:r>
              <a:rPr lang="en-US" sz="3200" dirty="0">
                <a:latin typeface="Times New Roman" pitchFamily="18" charset="0"/>
              </a:rPr>
              <a:t>2 </a:t>
            </a:r>
            <a:r>
              <a:rPr lang="en-US" sz="3200" dirty="0" err="1">
                <a:latin typeface="Times New Roman" pitchFamily="18" charset="0"/>
              </a:rPr>
              <a:t>tá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bút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chì</a:t>
            </a:r>
            <a:r>
              <a:rPr lang="en-US" sz="3200" dirty="0">
                <a:latin typeface="Times New Roman" pitchFamily="18" charset="0"/>
              </a:rPr>
              <a:t> = 24 </a:t>
            </a:r>
            <a:r>
              <a:rPr lang="en-US" sz="3200" dirty="0" err="1">
                <a:latin typeface="Times New Roman" pitchFamily="18" charset="0"/>
              </a:rPr>
              <a:t>bút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chì</a:t>
            </a:r>
            <a:endParaRPr lang="en-US" sz="3200" dirty="0">
              <a:latin typeface="Times New Roman" pitchFamily="18" charset="0"/>
            </a:endParaRPr>
          </a:p>
          <a:p>
            <a:pPr eaLnBrk="1" hangingPunct="1"/>
            <a:r>
              <a:rPr lang="en-US" sz="3200" dirty="0">
                <a:latin typeface="Times New Roman" pitchFamily="18" charset="0"/>
              </a:rPr>
              <a:t>8 </a:t>
            </a:r>
            <a:r>
              <a:rPr lang="en-US" sz="3200" dirty="0" err="1">
                <a:latin typeface="Times New Roman" pitchFamily="18" charset="0"/>
              </a:rPr>
              <a:t>cái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bút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kém</a:t>
            </a:r>
            <a:r>
              <a:rPr lang="en-US" sz="3200" dirty="0">
                <a:latin typeface="Times New Roman" pitchFamily="18" charset="0"/>
              </a:rPr>
              <a:t> 24 </a:t>
            </a:r>
            <a:r>
              <a:rPr lang="en-US" sz="3200" dirty="0" err="1">
                <a:latin typeface="Times New Roman" pitchFamily="18" charset="0"/>
              </a:rPr>
              <a:t>cái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bút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lần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</a:rPr>
              <a:t>:</a:t>
            </a:r>
          </a:p>
          <a:p>
            <a:pPr eaLnBrk="1" hangingPunct="1"/>
            <a:r>
              <a:rPr lang="en-US" sz="3200" dirty="0">
                <a:latin typeface="Times New Roman" pitchFamily="18" charset="0"/>
              </a:rPr>
              <a:t>          24 : 8 = 3 (</a:t>
            </a:r>
            <a:r>
              <a:rPr lang="en-US" sz="3200" dirty="0" err="1">
                <a:latin typeface="Times New Roman" pitchFamily="18" charset="0"/>
              </a:rPr>
              <a:t>lần</a:t>
            </a:r>
            <a:r>
              <a:rPr lang="en-US" sz="3200" dirty="0">
                <a:latin typeface="Times New Roman" pitchFamily="18" charset="0"/>
              </a:rPr>
              <a:t>)</a:t>
            </a:r>
          </a:p>
          <a:p>
            <a:pPr eaLnBrk="1" hangingPunct="1"/>
            <a:r>
              <a:rPr lang="en-US" sz="3200" dirty="0" err="1">
                <a:latin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tiền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mua</a:t>
            </a:r>
            <a:r>
              <a:rPr lang="en-US" sz="3200" dirty="0">
                <a:latin typeface="Times New Roman" pitchFamily="18" charset="0"/>
              </a:rPr>
              <a:t> 8 </a:t>
            </a:r>
            <a:r>
              <a:rPr lang="en-US" sz="3200" dirty="0" err="1">
                <a:latin typeface="Times New Roman" pitchFamily="18" charset="0"/>
              </a:rPr>
              <a:t>cái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bút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chì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</a:rPr>
              <a:t>:</a:t>
            </a:r>
          </a:p>
          <a:p>
            <a:pPr eaLnBrk="1" hangingPunct="1"/>
            <a:r>
              <a:rPr lang="en-US" sz="3200" dirty="0">
                <a:latin typeface="Times New Roman" pitchFamily="18" charset="0"/>
              </a:rPr>
              <a:t>         </a:t>
            </a:r>
            <a:r>
              <a:rPr lang="en-US" sz="3200" dirty="0" smtClean="0">
                <a:latin typeface="Times New Roman" pitchFamily="18" charset="0"/>
              </a:rPr>
              <a:t>72 </a:t>
            </a:r>
            <a:r>
              <a:rPr lang="en-US" sz="3200" dirty="0">
                <a:latin typeface="Times New Roman" pitchFamily="18" charset="0"/>
              </a:rPr>
              <a:t>000 : 3  = </a:t>
            </a:r>
            <a:r>
              <a:rPr lang="en-US" sz="3200" dirty="0" smtClean="0">
                <a:latin typeface="Times New Roman" pitchFamily="18" charset="0"/>
              </a:rPr>
              <a:t>24 000 </a:t>
            </a:r>
            <a:r>
              <a:rPr lang="en-US" sz="3200" dirty="0">
                <a:latin typeface="Times New Roman" pitchFamily="18" charset="0"/>
              </a:rPr>
              <a:t>(</a:t>
            </a:r>
            <a:r>
              <a:rPr lang="en-US" sz="3200" dirty="0" err="1">
                <a:latin typeface="Times New Roman" pitchFamily="18" charset="0"/>
              </a:rPr>
              <a:t>đồng</a:t>
            </a:r>
            <a:r>
              <a:rPr lang="en-US" sz="3200" dirty="0">
                <a:latin typeface="Times New Roman" pitchFamily="18" charset="0"/>
              </a:rPr>
              <a:t>)</a:t>
            </a:r>
          </a:p>
          <a:p>
            <a:pPr eaLnBrk="1" hangingPunct="1"/>
            <a:r>
              <a:rPr lang="en-US" sz="3200" b="1" i="1" dirty="0">
                <a:latin typeface="Times New Roman" pitchFamily="18" charset="0"/>
              </a:rPr>
              <a:t>                     </a:t>
            </a:r>
            <a:r>
              <a:rPr lang="en-US" sz="3200" b="1" i="1" dirty="0" err="1">
                <a:latin typeface="Times New Roman" pitchFamily="18" charset="0"/>
              </a:rPr>
              <a:t>Đáp</a:t>
            </a:r>
            <a:r>
              <a:rPr lang="en-US" sz="3200" b="1" i="1" dirty="0">
                <a:latin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</a:rPr>
              <a:t>số</a:t>
            </a:r>
            <a:r>
              <a:rPr lang="en-US" sz="3200" b="1" i="1" dirty="0">
                <a:latin typeface="Times New Roman" pitchFamily="18" charset="0"/>
              </a:rPr>
              <a:t>: </a:t>
            </a:r>
            <a:r>
              <a:rPr lang="en-US" sz="3200" b="1" i="1" dirty="0" smtClean="0">
                <a:latin typeface="Times New Roman" pitchFamily="18" charset="0"/>
              </a:rPr>
              <a:t>24 </a:t>
            </a:r>
            <a:r>
              <a:rPr lang="en-US" sz="3200" b="1" i="1" dirty="0">
                <a:latin typeface="Times New Roman" pitchFamily="18" charset="0"/>
              </a:rPr>
              <a:t>000 </a:t>
            </a:r>
            <a:r>
              <a:rPr lang="en-US" sz="3200" b="1" i="1" dirty="0" err="1">
                <a:latin typeface="Times New Roman" pitchFamily="18" charset="0"/>
              </a:rPr>
              <a:t>đồng</a:t>
            </a:r>
            <a:r>
              <a:rPr lang="en-US" sz="3200" b="1" i="1" dirty="0">
                <a:latin typeface="Times New Roman" pitchFamily="18" charset="0"/>
              </a:rPr>
              <a:t> </a:t>
            </a:r>
          </a:p>
          <a:p>
            <a:pPr eaLnBrk="1" hangingPunct="1"/>
            <a:endParaRPr lang="en-US" sz="3200" b="1" i="1" dirty="0">
              <a:latin typeface="Times New Roman" pitchFamily="18" charset="0"/>
            </a:endParaRPr>
          </a:p>
          <a:p>
            <a:pPr eaLnBrk="1" hangingPunct="1"/>
            <a:endParaRPr lang="en-US" sz="3200" b="1" dirty="0">
              <a:latin typeface="Times New Roman" pitchFamily="18" charset="0"/>
            </a:endParaRPr>
          </a:p>
          <a:p>
            <a:pPr eaLnBrk="1" hangingPunct="1"/>
            <a:r>
              <a:rPr lang="en-US" sz="3200" dirty="0">
                <a:solidFill>
                  <a:srgbClr val="FF0000"/>
                </a:solidFill>
                <a:latin typeface="Times New Roman" pitchFamily="18" charset="0"/>
              </a:rPr>
              <a:t>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5128" name="Text Box 11"/>
          <p:cNvSpPr txBox="1">
            <a:spLocks noChangeArrowheads="1"/>
          </p:cNvSpPr>
          <p:nvPr/>
        </p:nvSpPr>
        <p:spPr bwMode="auto">
          <a:xfrm>
            <a:off x="7511472" y="2022901"/>
            <a:ext cx="197542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err="1">
                <a:latin typeface="Times New Roman" pitchFamily="18" charset="0"/>
              </a:rPr>
              <a:t>Bài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giải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2400" b="1" dirty="0">
                <a:latin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77273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6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/>
      <p:bldP spid="5124" grpId="0"/>
      <p:bldP spid="5125" grpId="0"/>
      <p:bldP spid="76809" grpId="0" animBg="1"/>
      <p:bldP spid="5127" grpId="0"/>
      <p:bldP spid="512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4"/>
          <p:cNvSpPr txBox="1">
            <a:spLocks noChangeArrowheads="1"/>
          </p:cNvSpPr>
          <p:nvPr/>
        </p:nvSpPr>
        <p:spPr bwMode="auto">
          <a:xfrm>
            <a:off x="812800" y="533401"/>
            <a:ext cx="9448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68613" name="Text Box 5"/>
          <p:cNvSpPr txBox="1">
            <a:spLocks noChangeArrowheads="1"/>
          </p:cNvSpPr>
          <p:nvPr/>
        </p:nvSpPr>
        <p:spPr bwMode="auto">
          <a:xfrm>
            <a:off x="304800" y="383451"/>
            <a:ext cx="11430000" cy="1877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 3: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di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lịch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Đợt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chở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120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đợt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chở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160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eaLnBrk="1" hangingPunct="1"/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622" name="Text Box 14"/>
          <p:cNvSpPr txBox="1">
            <a:spLocks noChangeArrowheads="1"/>
          </p:cNvSpPr>
          <p:nvPr/>
        </p:nvSpPr>
        <p:spPr bwMode="auto">
          <a:xfrm>
            <a:off x="472017" y="2530629"/>
            <a:ext cx="22352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u="sng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3200" b="1" u="sng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3200" b="1" u="sng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hangingPunct="1">
              <a:spcBef>
                <a:spcPct val="50000"/>
              </a:spcBef>
            </a:pPr>
            <a:endParaRPr lang="en-US" sz="3200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623" name="Text Box 15"/>
          <p:cNvSpPr txBox="1">
            <a:spLocks noChangeArrowheads="1"/>
          </p:cNvSpPr>
          <p:nvPr/>
        </p:nvSpPr>
        <p:spPr bwMode="auto">
          <a:xfrm>
            <a:off x="6096000" y="2109010"/>
            <a:ext cx="279861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624" name="Text Box 16"/>
          <p:cNvSpPr txBox="1">
            <a:spLocks noChangeArrowheads="1"/>
          </p:cNvSpPr>
          <p:nvPr/>
        </p:nvSpPr>
        <p:spPr bwMode="auto">
          <a:xfrm>
            <a:off x="472017" y="3192349"/>
            <a:ext cx="41656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120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: 3 ô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eaLnBrk="1" hangingPunct="1">
              <a:spcBef>
                <a:spcPct val="50000"/>
              </a:spcBef>
            </a:pPr>
            <a:endParaRPr lang="en-US" sz="3200" b="1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625" name="Text Box 17"/>
          <p:cNvSpPr txBox="1">
            <a:spLocks noChangeArrowheads="1"/>
          </p:cNvSpPr>
          <p:nvPr/>
        </p:nvSpPr>
        <p:spPr bwMode="auto">
          <a:xfrm>
            <a:off x="457200" y="3854068"/>
            <a:ext cx="41656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160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: …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ôtô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r>
              <a:rPr lang="en-US" sz="3200" b="1" u="sng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eaLnBrk="1" hangingPunct="1">
              <a:spcBef>
                <a:spcPct val="50000"/>
              </a:spcBef>
            </a:pPr>
            <a:endParaRPr lang="en-US" sz="3200" b="1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627" name="Text Box 19"/>
          <p:cNvSpPr txBox="1">
            <a:spLocks noChangeArrowheads="1"/>
          </p:cNvSpPr>
          <p:nvPr/>
        </p:nvSpPr>
        <p:spPr bwMode="auto">
          <a:xfrm>
            <a:off x="4804833" y="2810344"/>
            <a:ext cx="7082367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chở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eaLnBrk="1" hangingPunct="1">
              <a:spcBef>
                <a:spcPct val="50000"/>
              </a:spcBef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628" name="Text Box 20"/>
          <p:cNvSpPr txBox="1">
            <a:spLocks noChangeArrowheads="1"/>
          </p:cNvSpPr>
          <p:nvPr/>
        </p:nvSpPr>
        <p:spPr bwMode="auto">
          <a:xfrm>
            <a:off x="5080003" y="3404393"/>
            <a:ext cx="48768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120 : 3 = 40 (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eaLnBrk="1" hangingPunct="1">
              <a:spcBef>
                <a:spcPct val="50000"/>
              </a:spcBef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629" name="Text Box 21"/>
          <p:cNvSpPr txBox="1">
            <a:spLocks noChangeArrowheads="1"/>
          </p:cNvSpPr>
          <p:nvPr/>
        </p:nvSpPr>
        <p:spPr bwMode="auto">
          <a:xfrm>
            <a:off x="4673600" y="4019240"/>
            <a:ext cx="6299200" cy="1231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chở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160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hangingPunct="1">
              <a:spcBef>
                <a:spcPct val="50000"/>
              </a:spcBef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630" name="Text Box 22"/>
          <p:cNvSpPr txBox="1">
            <a:spLocks noChangeArrowheads="1"/>
          </p:cNvSpPr>
          <p:nvPr/>
        </p:nvSpPr>
        <p:spPr bwMode="auto">
          <a:xfrm>
            <a:off x="5588000" y="4648200"/>
            <a:ext cx="41656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160 : 40 = 4 (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eaLnBrk="1" hangingPunct="1">
              <a:spcBef>
                <a:spcPct val="50000"/>
              </a:spcBef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7" name="Text Box 23"/>
          <p:cNvSpPr txBox="1">
            <a:spLocks noChangeArrowheads="1"/>
          </p:cNvSpPr>
          <p:nvPr/>
        </p:nvSpPr>
        <p:spPr bwMode="auto">
          <a:xfrm>
            <a:off x="6684434" y="6361113"/>
            <a:ext cx="367876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68632" name="Text Box 24"/>
          <p:cNvSpPr txBox="1">
            <a:spLocks noChangeArrowheads="1"/>
          </p:cNvSpPr>
          <p:nvPr/>
        </p:nvSpPr>
        <p:spPr bwMode="auto">
          <a:xfrm>
            <a:off x="6223001" y="5302992"/>
            <a:ext cx="41402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: 4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tô</a:t>
            </a:r>
            <a:endParaRPr lang="en-US" sz="3200" b="1" i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633" name="Line 25"/>
          <p:cNvSpPr>
            <a:spLocks noChangeShapeType="1"/>
          </p:cNvSpPr>
          <p:nvPr/>
        </p:nvSpPr>
        <p:spPr bwMode="auto">
          <a:xfrm>
            <a:off x="4354944" y="2109519"/>
            <a:ext cx="13855" cy="421508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178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8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68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68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86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86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8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86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86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8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86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86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8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86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86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8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86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86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8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86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686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8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3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86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86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68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22" grpId="0"/>
      <p:bldP spid="68623" grpId="0"/>
      <p:bldP spid="68624" grpId="0"/>
      <p:bldP spid="68625" grpId="0"/>
      <p:bldP spid="68627" grpId="0"/>
      <p:bldP spid="68628" grpId="0"/>
      <p:bldP spid="68629" grpId="0"/>
      <p:bldP spid="68630" grpId="0"/>
      <p:bldP spid="6157" grpId="0"/>
      <p:bldP spid="68632" grpId="0"/>
      <p:bldP spid="6863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WordArt 11"/>
          <p:cNvSpPr>
            <a:spLocks noChangeArrowheads="1" noChangeShapeType="1" noTextEdit="1"/>
          </p:cNvSpPr>
          <p:nvPr/>
        </p:nvSpPr>
        <p:spPr bwMode="auto">
          <a:xfrm>
            <a:off x="406400" y="228601"/>
            <a:ext cx="10033000" cy="52387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solidFill>
                  <a:srgbClr val="8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</a:p>
        </p:txBody>
      </p:sp>
      <p:sp>
        <p:nvSpPr>
          <p:cNvPr id="48145" name="Text Box 17"/>
          <p:cNvSpPr txBox="1">
            <a:spLocks noChangeArrowheads="1"/>
          </p:cNvSpPr>
          <p:nvPr/>
        </p:nvSpPr>
        <p:spPr bwMode="auto">
          <a:xfrm>
            <a:off x="841248" y="-18906"/>
            <a:ext cx="11180063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32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u="sng" dirty="0">
                <a:latin typeface="Times New Roman" pitchFamily="18" charset="0"/>
                <a:cs typeface="Times New Roman" pitchFamily="18" charset="0"/>
              </a:rPr>
              <a:t> 4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300 000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mức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 eaLnBrk="1" hangingPunct="1">
              <a:spcBef>
                <a:spcPct val="50000"/>
              </a:spcBef>
            </a:pP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147" name="Text Box 19"/>
          <p:cNvSpPr txBox="1">
            <a:spLocks noChangeArrowheads="1"/>
          </p:cNvSpPr>
          <p:nvPr/>
        </p:nvSpPr>
        <p:spPr bwMode="auto">
          <a:xfrm>
            <a:off x="609600" y="1905000"/>
            <a:ext cx="31496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u="sng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3200" b="1" u="sng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tắt</a:t>
            </a:r>
            <a:endParaRPr lang="en-US" sz="3200" b="1" u="sng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148" name="Text Box 20"/>
          <p:cNvSpPr txBox="1">
            <a:spLocks noChangeArrowheads="1"/>
          </p:cNvSpPr>
          <p:nvPr/>
        </p:nvSpPr>
        <p:spPr bwMode="auto">
          <a:xfrm>
            <a:off x="507999" y="2576663"/>
            <a:ext cx="4267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: 300 000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endParaRPr lang="en-US" sz="3200" b="1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149" name="Text Box 21"/>
          <p:cNvSpPr txBox="1">
            <a:spLocks noChangeArrowheads="1"/>
          </p:cNvSpPr>
          <p:nvPr/>
        </p:nvSpPr>
        <p:spPr bwMode="auto">
          <a:xfrm>
            <a:off x="508000" y="3161438"/>
            <a:ext cx="46736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: …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48150" name="Text Box 22"/>
          <p:cNvSpPr txBox="1">
            <a:spLocks noChangeArrowheads="1"/>
          </p:cNvSpPr>
          <p:nvPr/>
        </p:nvSpPr>
        <p:spPr bwMode="auto">
          <a:xfrm>
            <a:off x="4876800" y="2544188"/>
            <a:ext cx="649408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sp>
        <p:nvSpPr>
          <p:cNvPr id="48155" name="Text Box 27"/>
          <p:cNvSpPr txBox="1">
            <a:spLocks noChangeArrowheads="1"/>
          </p:cNvSpPr>
          <p:nvPr/>
        </p:nvSpPr>
        <p:spPr bwMode="auto">
          <a:xfrm>
            <a:off x="4470399" y="3173850"/>
            <a:ext cx="65024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dirty="0"/>
              <a:t>         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300 000 : 2  =  150 000 (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48156" name="Text Box 28"/>
          <p:cNvSpPr txBox="1">
            <a:spLocks noChangeArrowheads="1"/>
          </p:cNvSpPr>
          <p:nvPr/>
        </p:nvSpPr>
        <p:spPr bwMode="auto">
          <a:xfrm>
            <a:off x="4775199" y="3682425"/>
            <a:ext cx="6604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48157" name="Text Box 29"/>
          <p:cNvSpPr txBox="1">
            <a:spLocks noChangeArrowheads="1"/>
          </p:cNvSpPr>
          <p:nvPr/>
        </p:nvSpPr>
        <p:spPr bwMode="auto">
          <a:xfrm>
            <a:off x="5689599" y="4215825"/>
            <a:ext cx="65024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150 000  x 5  = 750 000 (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48158" name="Text Box 30"/>
          <p:cNvSpPr txBox="1">
            <a:spLocks noChangeArrowheads="1"/>
          </p:cNvSpPr>
          <p:nvPr/>
        </p:nvSpPr>
        <p:spPr bwMode="auto">
          <a:xfrm>
            <a:off x="6502399" y="4749225"/>
            <a:ext cx="51816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: 750 000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     </a:t>
            </a:r>
          </a:p>
        </p:txBody>
      </p:sp>
      <p:sp>
        <p:nvSpPr>
          <p:cNvPr id="48159" name="Line 31"/>
          <p:cNvSpPr>
            <a:spLocks noChangeShapeType="1"/>
          </p:cNvSpPr>
          <p:nvPr/>
        </p:nvSpPr>
        <p:spPr bwMode="auto">
          <a:xfrm>
            <a:off x="4624832" y="1981200"/>
            <a:ext cx="0" cy="3505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Text Box 11">
            <a:extLst>
              <a:ext uri="{FF2B5EF4-FFF2-40B4-BE49-F238E27FC236}">
                <a16:creationId xmlns="" xmlns:a16="http://schemas.microsoft.com/office/drawing/2014/main" id="{3E2E4455-9D27-4857-8C3C-BC7B834C97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7088" y="1967643"/>
            <a:ext cx="197542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err="1">
                <a:latin typeface="Times New Roman" pitchFamily="18" charset="0"/>
              </a:rPr>
              <a:t>Bài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giải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2400" b="1" dirty="0">
                <a:latin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3250747"/>
      </p:ext>
    </p:extLst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8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8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8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8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8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8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8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8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8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8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45" grpId="0"/>
      <p:bldP spid="48147" grpId="0"/>
      <p:bldP spid="48148" grpId="0"/>
      <p:bldP spid="48149" grpId="0"/>
      <p:bldP spid="48150" grpId="0"/>
      <p:bldP spid="48155" grpId="0"/>
      <p:bldP spid="48156" grpId="0"/>
      <p:bldP spid="48157" grpId="0"/>
      <p:bldP spid="48158" grpId="0"/>
      <p:bldP spid="48159" grpId="0" animBg="1"/>
      <p:bldP spid="1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1452</TotalTime>
  <Words>646</Words>
  <Application>Microsoft Office PowerPoint</Application>
  <PresentationFormat>Custom</PresentationFormat>
  <Paragraphs>89</Paragraphs>
  <Slides>11</Slides>
  <Notes>9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Office Theme</vt:lpstr>
      <vt:lpstr>Clip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</cp:lastModifiedBy>
  <cp:revision>205</cp:revision>
  <cp:lastPrinted>2021-04-06T22:48:27Z</cp:lastPrinted>
  <dcterms:created xsi:type="dcterms:W3CDTF">2021-04-05T03:43:09Z</dcterms:created>
  <dcterms:modified xsi:type="dcterms:W3CDTF">2021-09-26T04:10:41Z</dcterms:modified>
</cp:coreProperties>
</file>