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4"/>
  </p:notesMasterIdLst>
  <p:sldIdLst>
    <p:sldId id="373" r:id="rId3"/>
    <p:sldId id="276" r:id="rId4"/>
    <p:sldId id="263" r:id="rId5"/>
    <p:sldId id="343" r:id="rId6"/>
    <p:sldId id="366" r:id="rId7"/>
    <p:sldId id="369" r:id="rId8"/>
    <p:sldId id="375" r:id="rId9"/>
    <p:sldId id="347" r:id="rId10"/>
    <p:sldId id="348" r:id="rId11"/>
    <p:sldId id="378" r:id="rId12"/>
    <p:sldId id="371" r:id="rId13"/>
    <p:sldId id="379" r:id="rId14"/>
    <p:sldId id="361" r:id="rId15"/>
    <p:sldId id="350" r:id="rId16"/>
    <p:sldId id="275" r:id="rId17"/>
    <p:sldId id="372" r:id="rId18"/>
    <p:sldId id="280" r:id="rId19"/>
    <p:sldId id="376" r:id="rId20"/>
    <p:sldId id="354" r:id="rId21"/>
    <p:sldId id="377" r:id="rId22"/>
    <p:sldId id="260" r:id="rId23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362" autoAdjust="0"/>
  </p:normalViewPr>
  <p:slideViewPr>
    <p:cSldViewPr snapToGrid="0">
      <p:cViewPr>
        <p:scale>
          <a:sx n="54" d="100"/>
          <a:sy n="54" d="100"/>
        </p:scale>
        <p:origin x="-10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100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3999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mqh</a:t>
            </a:r>
            <a:r>
              <a:rPr lang="en-US" dirty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vải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ta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 smtClean="0"/>
              <a:t>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Thực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hiện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bước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tìm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tỉ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cũng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đáp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chính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xác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tuy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nhiên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tỉ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là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sẽ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dễ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nhầm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lẫn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thực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hiện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phép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tính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chúng</a:t>
            </a:r>
            <a:r>
              <a:rPr lang="en-US" baseline="0" dirty="0" smtClean="0"/>
              <a:t> ta </a:t>
            </a:r>
            <a:r>
              <a:rPr lang="en-US" baseline="0" dirty="0" err="1" smtClean="0"/>
              <a:t>nên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chọn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rút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về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*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nào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là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bước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rút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về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đơn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latin typeface="Arial" panose="020B0604020202020204" pitchFamily="34" charset="0"/>
              </a:rPr>
              <a:t>vị</a:t>
            </a: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E530D66-60B7-4854-9ECE-62DB93445091}" type="slidenum">
              <a:rPr kumimoji="0" lang="vi-V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15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?</a:t>
            </a:r>
          </a:p>
          <a:p>
            <a:r>
              <a:rPr lang="en-US" dirty="0"/>
              <a:t>=&gt; Qua 2 BT </a:t>
            </a:r>
            <a:r>
              <a:rPr lang="en-US" dirty="0" err="1"/>
              <a:t>trên</a:t>
            </a:r>
            <a:r>
              <a:rPr lang="en-US" dirty="0"/>
              <a:t>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16</a:t>
            </a:fld>
            <a:endParaRPr lang="vi-V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94137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21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</a:t>
            </a:fld>
            <a:endParaRPr 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5</a:t>
            </a:fld>
            <a:endParaRPr lang="vi-V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A1CED1F-2A60-4BCF-A982-B1DE6039188B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8501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en-US" altLang="en-US" dirty="0"/>
              <a:t>*</a:t>
            </a:r>
            <a:r>
              <a:rPr lang="en-US" altLang="en-US" dirty="0" err="1"/>
              <a:t>Đây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(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</a:t>
            </a:r>
            <a:r>
              <a:rPr lang="en-US" altLang="en-US" dirty="0" err="1"/>
              <a:t>thuận</a:t>
            </a:r>
            <a:r>
              <a:rPr lang="en-US" altLang="en-US" dirty="0"/>
              <a:t>).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cùng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nghĩa</a:t>
            </a:r>
            <a:r>
              <a:rPr lang="en-US" altLang="en-US" dirty="0"/>
              <a:t> </a:t>
            </a:r>
            <a:r>
              <a:rPr lang="en-US" altLang="en-US" dirty="0" err="1"/>
              <a:t>là</a:t>
            </a:r>
            <a:r>
              <a:rPr lang="en-US" altLang="en-US" dirty="0"/>
              <a:t>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thời</a:t>
            </a:r>
            <a:r>
              <a:rPr lang="en-US" altLang="en-US" dirty="0"/>
              <a:t> </a:t>
            </a:r>
            <a:r>
              <a:rPr lang="en-US" altLang="en-US" dirty="0" err="1"/>
              <a:t>gian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 </a:t>
            </a:r>
            <a:r>
              <a:rPr lang="en-US" altLang="en-US" dirty="0" err="1"/>
              <a:t>thì</a:t>
            </a:r>
            <a:r>
              <a:rPr lang="en-US" altLang="en-US" dirty="0"/>
              <a:t> </a:t>
            </a:r>
            <a:r>
              <a:rPr lang="en-US" altLang="en-US" dirty="0" err="1"/>
              <a:t>quãng</a:t>
            </a:r>
            <a:r>
              <a:rPr lang="en-US" altLang="en-US" dirty="0"/>
              <a:t> </a:t>
            </a:r>
            <a:r>
              <a:rPr lang="en-US" altLang="en-US" dirty="0" err="1"/>
              <a:t>đường</a:t>
            </a:r>
            <a:r>
              <a:rPr lang="en-US" altLang="en-US" dirty="0"/>
              <a:t> </a:t>
            </a:r>
            <a:r>
              <a:rPr lang="en-US" altLang="en-US" dirty="0" err="1"/>
              <a:t>đi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</a:t>
            </a:r>
            <a:r>
              <a:rPr lang="en-US" altLang="en-US" dirty="0" err="1"/>
              <a:t>cũng</a:t>
            </a:r>
            <a:r>
              <a:rPr lang="en-US" altLang="en-US" dirty="0"/>
              <a:t> </a:t>
            </a:r>
            <a:r>
              <a:rPr lang="en-US" altLang="en-US" dirty="0" err="1"/>
              <a:t>sẽ</a:t>
            </a:r>
            <a:r>
              <a:rPr lang="en-US" altLang="en-US" dirty="0"/>
              <a:t> </a:t>
            </a:r>
            <a:r>
              <a:rPr lang="en-US" altLang="en-US" dirty="0" err="1"/>
              <a:t>tăng</a:t>
            </a:r>
            <a:r>
              <a:rPr lang="en-US" altLang="en-US" dirty="0"/>
              <a:t> </a:t>
            </a:r>
            <a:r>
              <a:rPr lang="en-US" altLang="en-US" dirty="0" err="1"/>
              <a:t>lên</a:t>
            </a:r>
            <a:r>
              <a:rPr lang="en-US" altLang="en-US" dirty="0"/>
              <a:t>. 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Vậy</a:t>
            </a:r>
            <a:r>
              <a:rPr lang="en-US" altLang="en-US" dirty="0"/>
              <a:t> </a:t>
            </a:r>
            <a:r>
              <a:rPr lang="en-US" altLang="en-US" dirty="0" err="1"/>
              <a:t>muốn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dạng</a:t>
            </a:r>
            <a:r>
              <a:rPr lang="en-US" altLang="en-US" dirty="0"/>
              <a:t> </a:t>
            </a:r>
            <a:r>
              <a:rPr lang="en-US" altLang="en-US" dirty="0" err="1"/>
              <a:t>toán</a:t>
            </a:r>
            <a:r>
              <a:rPr lang="en-US" altLang="en-US" dirty="0"/>
              <a:t> </a:t>
            </a:r>
            <a:r>
              <a:rPr lang="en-US" altLang="en-US" dirty="0" err="1"/>
              <a:t>quan</a:t>
            </a:r>
            <a:r>
              <a:rPr lang="en-US" altLang="en-US" dirty="0"/>
              <a:t> </a:t>
            </a:r>
            <a:r>
              <a:rPr lang="en-US" altLang="en-US" dirty="0" err="1"/>
              <a:t>hệ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lệ</a:t>
            </a:r>
            <a:r>
              <a:rPr lang="en-US" altLang="en-US" dirty="0"/>
              <a:t> ta </a:t>
            </a:r>
            <a:r>
              <a:rPr lang="en-US" altLang="en-US" dirty="0" err="1"/>
              <a:t>có</a:t>
            </a:r>
            <a:r>
              <a:rPr lang="en-US" altLang="en-US" dirty="0"/>
              <a:t> </a:t>
            </a:r>
            <a:r>
              <a:rPr lang="en-US" altLang="en-US" dirty="0" err="1"/>
              <a:t>mấy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? ( 2 </a:t>
            </a:r>
            <a:r>
              <a:rPr lang="en-US" altLang="en-US" dirty="0" err="1"/>
              <a:t>cách</a:t>
            </a:r>
            <a:r>
              <a:rPr lang="en-US" altLang="en-US" dirty="0"/>
              <a:t>: </a:t>
            </a:r>
            <a:r>
              <a:rPr lang="en-US" altLang="en-US" dirty="0" err="1"/>
              <a:t>Rút</a:t>
            </a:r>
            <a:r>
              <a:rPr lang="en-US" altLang="en-US" dirty="0"/>
              <a:t> </a:t>
            </a:r>
            <a:r>
              <a:rPr lang="en-US" altLang="en-US" dirty="0" err="1"/>
              <a:t>về</a:t>
            </a:r>
            <a:r>
              <a:rPr lang="en-US" altLang="en-US" dirty="0"/>
              <a:t> </a:t>
            </a:r>
            <a:r>
              <a:rPr lang="en-US" altLang="en-US" dirty="0" err="1"/>
              <a:t>đơn</a:t>
            </a:r>
            <a:r>
              <a:rPr lang="en-US" altLang="en-US" dirty="0"/>
              <a:t> </a:t>
            </a:r>
            <a:r>
              <a:rPr lang="en-US" altLang="en-US" dirty="0" err="1"/>
              <a:t>vị</a:t>
            </a:r>
            <a:r>
              <a:rPr lang="en-US" altLang="en-US" dirty="0"/>
              <a:t> </a:t>
            </a:r>
            <a:r>
              <a:rPr lang="en-US" altLang="en-US" dirty="0" err="1"/>
              <a:t>và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altLang="en-US" dirty="0" err="1"/>
              <a:t>Các</a:t>
            </a:r>
            <a:r>
              <a:rPr lang="en-US" altLang="en-US" dirty="0"/>
              <a:t> con </a:t>
            </a:r>
            <a:r>
              <a:rPr lang="en-US" altLang="en-US" dirty="0" err="1"/>
              <a:t>hãy</a:t>
            </a:r>
            <a:r>
              <a:rPr lang="en-US" altLang="en-US" dirty="0"/>
              <a:t> </a:t>
            </a:r>
            <a:r>
              <a:rPr lang="en-US" altLang="en-US" dirty="0" err="1"/>
              <a:t>vận</a:t>
            </a:r>
            <a:r>
              <a:rPr lang="en-US" altLang="en-US" dirty="0"/>
              <a:t> </a:t>
            </a:r>
            <a:r>
              <a:rPr lang="en-US" altLang="en-US" dirty="0" err="1"/>
              <a:t>dụng</a:t>
            </a:r>
            <a:r>
              <a:rPr lang="en-US" altLang="en-US" dirty="0"/>
              <a:t> 2 </a:t>
            </a:r>
            <a:r>
              <a:rPr lang="en-US" altLang="en-US" dirty="0" err="1"/>
              <a:t>cách</a:t>
            </a:r>
            <a:r>
              <a:rPr lang="en-US" altLang="en-US" dirty="0"/>
              <a:t> </a:t>
            </a:r>
            <a:r>
              <a:rPr lang="en-US" altLang="en-US" dirty="0" err="1"/>
              <a:t>giải</a:t>
            </a:r>
            <a:r>
              <a:rPr lang="en-US" altLang="en-US" dirty="0"/>
              <a:t> </a:t>
            </a:r>
            <a:r>
              <a:rPr lang="en-US" altLang="en-US" dirty="0" err="1"/>
              <a:t>này</a:t>
            </a:r>
            <a:r>
              <a:rPr lang="en-US" altLang="en-US" dirty="0"/>
              <a:t> </a:t>
            </a:r>
            <a:r>
              <a:rPr lang="en-US" altLang="en-US" dirty="0" err="1"/>
              <a:t>vào</a:t>
            </a:r>
            <a:r>
              <a:rPr lang="en-US" altLang="en-US" dirty="0"/>
              <a:t> </a:t>
            </a:r>
            <a:r>
              <a:rPr lang="en-US" altLang="en-US" dirty="0" err="1"/>
              <a:t>phần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hành</a:t>
            </a:r>
            <a:r>
              <a:rPr lang="en-US" altLang="en-US" dirty="0"/>
              <a:t> </a:t>
            </a:r>
            <a:r>
              <a:rPr lang="en-US" altLang="en-US" dirty="0" err="1"/>
              <a:t>làm</a:t>
            </a:r>
            <a:r>
              <a:rPr lang="en-US" altLang="en-US" dirty="0"/>
              <a:t> BT </a:t>
            </a:r>
            <a:r>
              <a:rPr lang="en-US" altLang="en-US" dirty="0" err="1"/>
              <a:t>nhưng</a:t>
            </a:r>
            <a:r>
              <a:rPr lang="en-US" altLang="en-US" dirty="0"/>
              <a:t> </a:t>
            </a:r>
            <a:r>
              <a:rPr lang="en-US" altLang="en-US" dirty="0" err="1"/>
              <a:t>lưu</a:t>
            </a:r>
            <a:r>
              <a:rPr lang="en-US" altLang="en-US" dirty="0"/>
              <a:t> ý </a:t>
            </a:r>
            <a:r>
              <a:rPr lang="en-US" altLang="en-US" dirty="0" err="1"/>
              <a:t>khi</a:t>
            </a:r>
            <a:r>
              <a:rPr lang="en-US" altLang="en-US" dirty="0"/>
              <a:t> </a:t>
            </a:r>
            <a:r>
              <a:rPr lang="en-US" altLang="en-US" dirty="0" err="1"/>
              <a:t>chọn</a:t>
            </a:r>
            <a:r>
              <a:rPr lang="en-US" altLang="en-US" dirty="0"/>
              <a:t> </a:t>
            </a:r>
            <a:r>
              <a:rPr lang="en-US" altLang="en-US" dirty="0" err="1"/>
              <a:t>cách</a:t>
            </a:r>
            <a:r>
              <a:rPr lang="en-US" altLang="en-US" dirty="0"/>
              <a:t> 2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 </a:t>
            </a:r>
            <a:r>
              <a:rPr lang="en-US" altLang="en-US" dirty="0" err="1"/>
              <a:t>phải</a:t>
            </a:r>
            <a:r>
              <a:rPr lang="en-US" altLang="en-US" dirty="0"/>
              <a:t> </a:t>
            </a:r>
            <a:r>
              <a:rPr lang="en-US" altLang="en-US" dirty="0" err="1"/>
              <a:t>thực</a:t>
            </a:r>
            <a:r>
              <a:rPr lang="en-US" altLang="en-US" dirty="0"/>
              <a:t> </a:t>
            </a:r>
            <a:r>
              <a:rPr lang="en-US" altLang="en-US" dirty="0" err="1"/>
              <a:t>hiện</a:t>
            </a:r>
            <a:r>
              <a:rPr lang="en-US" altLang="en-US" dirty="0"/>
              <a:t> </a:t>
            </a:r>
            <a:r>
              <a:rPr lang="en-US" altLang="en-US" dirty="0" err="1"/>
              <a:t>được</a:t>
            </a:r>
            <a:r>
              <a:rPr lang="en-US" altLang="en-US" dirty="0"/>
              <a:t> PT chia </a:t>
            </a:r>
            <a:r>
              <a:rPr lang="en-US" altLang="en-US" dirty="0" err="1"/>
              <a:t>hết</a:t>
            </a:r>
            <a:r>
              <a:rPr lang="en-US" altLang="en-US" dirty="0"/>
              <a:t> </a:t>
            </a:r>
            <a:r>
              <a:rPr lang="en-US" altLang="en-US" dirty="0" err="1"/>
              <a:t>trong</a:t>
            </a:r>
            <a:r>
              <a:rPr lang="en-US" altLang="en-US" dirty="0"/>
              <a:t> </a:t>
            </a:r>
            <a:r>
              <a:rPr lang="en-US" altLang="en-US" dirty="0" err="1"/>
              <a:t>bước</a:t>
            </a:r>
            <a:r>
              <a:rPr lang="en-US" altLang="en-US" dirty="0"/>
              <a:t> </a:t>
            </a:r>
            <a:r>
              <a:rPr lang="en-US" altLang="en-US" dirty="0" err="1"/>
              <a:t>tìm</a:t>
            </a:r>
            <a:r>
              <a:rPr lang="en-US" altLang="en-US" dirty="0"/>
              <a:t> </a:t>
            </a:r>
            <a:r>
              <a:rPr lang="en-US" altLang="en-US" dirty="0" err="1"/>
              <a:t>tỉ</a:t>
            </a:r>
            <a:r>
              <a:rPr lang="en-US" altLang="en-US" dirty="0"/>
              <a:t> </a:t>
            </a:r>
            <a:r>
              <a:rPr lang="en-US" altLang="en-US" dirty="0" err="1"/>
              <a:t>số</a:t>
            </a:r>
            <a:r>
              <a:rPr lang="en-US" altLang="en-US" dirty="0"/>
              <a:t>.</a:t>
            </a:r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A4C66E-2D17-46E8-827E-74E4971A26A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C7D0F-183A-47D1-98AD-D03549575C3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3639-F598-4C52-94F6-3466D1E6B8ED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3865C-5C84-4F3F-B9A5-AA7FC61A3413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662D-6F05-466D-9B81-C5DD344982E2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9E75-009D-4D58-9012-552CDDC04D1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5AF2-9FB7-4B3F-9C39-E23801840F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24DB-4F02-47F7-834B-E4F953220C98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9C01-0B9B-4C52-8618-756CBCB63B30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5CB9-B909-4436-B216-A06DD8F682EE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F62-8E71-4974-AFAC-A3A029652B8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25D6-A52D-424C-8862-E751114F2566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D3DE4-2E9F-4C3D-9E44-5BED3A840D60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26/09/2021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CB16-553A-4000-87C1-9E48EB8C266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050282" y="1416461"/>
            <a:ext cx="11231964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1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90 : 2 = 45 (km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)               </a:t>
            </a:r>
            <a:r>
              <a:rPr lang="en-US" altLang="zh-CN" sz="3200" b="1" dirty="0">
                <a:solidFill>
                  <a:srgbClr val="CC00CC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(*)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4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32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45 x 4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        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Đáp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 180 km</a:t>
            </a:r>
            <a:endParaRPr lang="vi-VN" altLang="en-US" sz="3200" b="1" dirty="0">
              <a:solidFill>
                <a:prstClr val="black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1043353" y="5694555"/>
            <a:ext cx="98004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CC00CC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(*)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rút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về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đơn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vị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”</a:t>
            </a:r>
            <a:endParaRPr lang="vi-VN" altLang="en-US" sz="3200" b="1" dirty="0">
              <a:solidFill>
                <a:srgbClr val="0000FF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514558" y="1027645"/>
            <a:ext cx="14431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Cách</a:t>
            </a:r>
            <a:r>
              <a:rPr lang="en-US" altLang="zh-CN" sz="2800" b="1" u="sng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73723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0" grpId="0"/>
      <p:bldP spid="6180" grpId="1"/>
      <p:bldP spid="6186" grpId="0"/>
      <p:bldP spid="6186" grpId="1"/>
      <p:bldP spid="6187" grpId="0"/>
      <p:bldP spid="618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1002068" y="1097404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2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2830868" y="1474887"/>
            <a:ext cx="9361132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4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gấp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2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lần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4 : 2 = 2 (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lần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4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32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zh-CN" sz="3200" b="1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90 x 2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          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Đáp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 180 km</a:t>
            </a:r>
            <a:endParaRPr lang="vi-VN" altLang="en-US" sz="3200" b="1" dirty="0">
              <a:solidFill>
                <a:prstClr val="black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32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32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32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6901287" y="2270575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A50021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(**)</a:t>
            </a:r>
            <a:endParaRPr lang="vi-VN" altLang="en-US" sz="2800" b="1" dirty="0">
              <a:solidFill>
                <a:srgbClr val="A5002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1375112" y="5646264"/>
            <a:ext cx="110523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A50021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(**)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này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bước</a:t>
            </a:r>
            <a:r>
              <a:rPr lang="en-US" altLang="zh-CN" sz="32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“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tìm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tỉ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3200" b="1" dirty="0" err="1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3200" b="1" dirty="0">
                <a:solidFill>
                  <a:srgbClr val="0000FF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”</a:t>
            </a:r>
            <a:endParaRPr lang="vi-VN" altLang="en-US" sz="3200" b="1" dirty="0">
              <a:solidFill>
                <a:srgbClr val="0000FF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9" grpId="0"/>
      <p:bldP spid="6189" grpId="1"/>
      <p:bldP spid="6190" grpId="0"/>
      <p:bldP spid="6190" grpId="1"/>
      <p:bldP spid="6195" grpId="0"/>
      <p:bldP spid="619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507396" y="88477"/>
            <a:ext cx="26670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3200" b="1" u="sng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u="sng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giải</a:t>
            </a:r>
            <a:endParaRPr lang="en-US" altLang="zh-CN" sz="3200" b="1" u="sng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6294783" y="1147136"/>
            <a:ext cx="182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ea typeface="SimSun" panose="02010600030101010101" pitchFamily="2" charset="-122"/>
              </a:rPr>
              <a:t>Cách</a:t>
            </a:r>
            <a:r>
              <a:rPr lang="en-US" altLang="zh-CN" sz="2800" b="1" u="sng" dirty="0">
                <a:ea typeface="SimSun" panose="02010600030101010101" pitchFamily="2" charset="-122"/>
              </a:rPr>
              <a:t> 2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294783" y="1964353"/>
            <a:ext cx="9361132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4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gấp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2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lần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4 : 2 = 2 (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lần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4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24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zh-CN" sz="2400" b="1" dirty="0" smtClean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90 x 2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           </a:t>
            </a:r>
            <a:r>
              <a:rPr lang="en-US" altLang="vi-V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Đáp</a:t>
            </a: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 180 km</a:t>
            </a:r>
            <a:endParaRPr lang="vi-VN" altLang="en-US" sz="2400" b="1" dirty="0">
              <a:solidFill>
                <a:prstClr val="black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4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4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400" b="1" dirty="0">
              <a:solidFill>
                <a:srgbClr val="ED7D3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10723009" y="1620624"/>
            <a:ext cx="8476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A50021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(**)</a:t>
            </a:r>
            <a:endParaRPr lang="vi-VN" altLang="en-US" sz="2800" b="1" dirty="0">
              <a:solidFill>
                <a:srgbClr val="A5002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523769" y="1882234"/>
            <a:ext cx="11231964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1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90 : 2 = 45 (km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)               </a:t>
            </a:r>
            <a:r>
              <a:rPr lang="en-US" altLang="zh-CN" sz="2400" b="1" dirty="0">
                <a:solidFill>
                  <a:srgbClr val="CC00CC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(*)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endParaRPr lang="en-US" altLang="zh-CN" sz="2400" b="1" dirty="0">
              <a:solidFill>
                <a:srgbClr val="FF0000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Trong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4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giờ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ô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tô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đi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được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zh-CN" sz="24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là</a:t>
            </a: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45 x 4 = 180 (km)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                </a:t>
            </a:r>
            <a:r>
              <a:rPr lang="en-US" altLang="vi-V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Đáp</a:t>
            </a: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</a:t>
            </a:r>
            <a:r>
              <a:rPr lang="en-US" altLang="vi-VN" sz="2400" b="1" dirty="0" err="1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số</a:t>
            </a:r>
            <a:r>
              <a:rPr lang="en-US" altLang="vi-VN" sz="2400" b="1" dirty="0">
                <a:solidFill>
                  <a:prstClr val="black"/>
                </a:solidFill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: 180 km</a:t>
            </a:r>
            <a:endParaRPr lang="vi-VN" altLang="en-US" sz="2400" b="1" dirty="0">
              <a:solidFill>
                <a:prstClr val="black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zh-CN" sz="2400" b="1" dirty="0">
              <a:solidFill>
                <a:srgbClr val="FF0000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514558" y="1027645"/>
            <a:ext cx="14431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CN" sz="2800" b="1" u="sng" dirty="0" err="1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Cách</a:t>
            </a:r>
            <a:r>
              <a:rPr lang="en-US" altLang="zh-CN" sz="2800" b="1" u="sng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 1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139751" y="1147136"/>
            <a:ext cx="0" cy="41048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57361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5" grpId="1"/>
      <p:bldP spid="6189" grpId="1"/>
      <p:bldP spid="6190" grpId="0"/>
      <p:bldP spid="6190" grpId="1"/>
      <p:bldP spid="6195" grpId="1"/>
      <p:bldP spid="7" grpId="1"/>
      <p:bldP spid="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9175" y="284922"/>
            <a:ext cx="11158330" cy="1219200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87627" y="1842052"/>
            <a:ext cx="4064000" cy="1981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5m: 350 000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7m: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292601" y="1638300"/>
            <a:ext cx="6604000" cy="391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: 5 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x 7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=490 000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490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984041" y="1828800"/>
            <a:ext cx="4863" cy="353833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57792" y="1971449"/>
            <a:ext cx="329135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179023" y="2575187"/>
            <a:ext cx="7686262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b="1" dirty="0">
                <a:latin typeface="Times New Roman" panose="02020603050405020304" pitchFamily="18" charset="0"/>
              </a:rPr>
              <a:t> 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1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1 200 : 3 = 400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400 x 12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775023" y="990600"/>
            <a:ext cx="10249694" cy="685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u="sng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u="sng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1200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12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kern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3200" b="1" kern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?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eaLnBrk="1" hangingPunct="1">
              <a:defRPr/>
            </a:pPr>
            <a:endParaRPr lang="en-US" altLang="en-US" sz="3200" b="1" kern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684585" y="1823776"/>
            <a:ext cx="8991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Cách</a:t>
            </a:r>
            <a:r>
              <a:rPr lang="en-US" altLang="en-US" sz="3200" b="1" dirty="0">
                <a:latin typeface="Times New Roman" panose="02020603050405020304" pitchFamily="18" charset="0"/>
              </a:rPr>
              <a:t> 2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gấp</a:t>
            </a:r>
            <a:r>
              <a:rPr lang="en-US" altLang="en-US" sz="3200" dirty="0">
                <a:latin typeface="Times New Roman" panose="02020603050405020304" pitchFamily="18" charset="0"/>
              </a:rPr>
              <a:t> 3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12 : 3 = 4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latin typeface="Times New Roman" panose="02020603050405020304" pitchFamily="18" charset="0"/>
              </a:rPr>
              <a:t> 12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đội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đó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trồng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latin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1200 x 4 = 4800 (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r>
              <a:rPr lang="en-US" altLang="en-US" sz="3200" dirty="0">
                <a:latin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</a:rPr>
              <a:t>                     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Đáp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: 4800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cây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1463" y="420235"/>
            <a:ext cx="337394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Tóm</a:t>
            </a:r>
            <a:r>
              <a:rPr lang="en-US" altLang="en-US" sz="3200" b="1" u="sng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u="sng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1200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endParaRPr lang="en-US" altLang="en-US" sz="3200" b="1" dirty="0">
              <a:solidFill>
                <a:srgbClr val="3333FF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… </a:t>
            </a:r>
            <a:r>
              <a:rPr lang="en-US" alt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cây</a:t>
            </a:r>
            <a:r>
              <a:rPr lang="en-US" altLang="en-US" sz="32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41014" y="102852"/>
            <a:ext cx="9705663" cy="40318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u="sng" dirty="0" err="1">
                <a:latin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</a:rPr>
              <a:t> 3</a:t>
            </a:r>
            <a:r>
              <a:rPr lang="en-US" sz="3200" b="1" dirty="0" smtClean="0">
                <a:latin typeface="Times New Roman" panose="02020603050405020304" pitchFamily="18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</a:rPr>
              <a:t> nay </a:t>
            </a:r>
            <a:r>
              <a:rPr lang="en-US" sz="3200" dirty="0" err="1">
                <a:latin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</a:rPr>
              <a:t> 4 000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a. </a:t>
            </a:r>
            <a:r>
              <a:rPr 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1 000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21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xem</a:t>
            </a:r>
            <a:r>
              <a:rPr lang="en-US" sz="3200" dirty="0">
                <a:latin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mức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xuống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cứ</a:t>
            </a:r>
            <a:r>
              <a:rPr lang="en-US" sz="3200" dirty="0">
                <a:latin typeface="Times New Roman" panose="02020603050405020304" pitchFamily="18" charset="0"/>
              </a:rPr>
              <a:t> 1000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15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xã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tăng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</a:rPr>
              <a:t>  bao </a:t>
            </a:r>
            <a:r>
              <a:rPr lang="en-US" sz="3200" dirty="0" err="1">
                <a:latin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8591" y="3642282"/>
            <a:ext cx="85561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AutoNum type="alphaLcParenR"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21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 startAt="2"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1000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15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4000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…..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peech Bubble: Rectangle with Corners Rounded 3">
            <a:extLst>
              <a:ext uri="{FF2B5EF4-FFF2-40B4-BE49-F238E27FC236}">
                <a16:creationId xmlns="" xmlns:a16="http://schemas.microsoft.com/office/drawing/2014/main" id="{A8580FC2-8940-4ED3-B013-402B7734C17D}"/>
              </a:ext>
            </a:extLst>
          </p:cNvPr>
          <p:cNvSpPr/>
          <p:nvPr/>
        </p:nvSpPr>
        <p:spPr>
          <a:xfrm>
            <a:off x="1762538" y="821634"/>
            <a:ext cx="8918713" cy="3949148"/>
          </a:xfrm>
          <a:prstGeom prst="wedgeRoundRectCallout">
            <a:avLst>
              <a:gd name="adj1" fmla="val -35555"/>
              <a:gd name="adj2" fmla="val 7585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con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731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43169" y="184499"/>
            <a:ext cx="22351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868985" y="281224"/>
            <a:ext cx="243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vi-VN" sz="3200" b="1" u="sng" dirty="0">
                <a:latin typeface="+mj-lt"/>
              </a:rPr>
              <a:t>Bài giải: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660768" y="865999"/>
            <a:ext cx="8370957" cy="684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ts val="600"/>
              </a:spcBef>
              <a:buFontTx/>
              <a:buAutoNum type="alphaLcParenR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x 4 = 84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4000 người gấp 1000 người số lần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4000 : 1000 = 4 (lần)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Sau 1 năm số dân của xã đó tăng thêm là:</a:t>
            </a:r>
          </a:p>
          <a:p>
            <a:pPr eaLnBrk="1" hangingPunct="1">
              <a:spcBef>
                <a:spcPts val="6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x 4 = 60 (người)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vi-VN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a) 84 người</a:t>
            </a:r>
          </a:p>
          <a:p>
            <a:pPr algn="l" eaLnBrk="1" hangingPunct="1">
              <a:spcBef>
                <a:spcPts val="600"/>
              </a:spcBef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b) 60 người</a:t>
            </a: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>
              <a:spcBef>
                <a:spcPts val="600"/>
              </a:spcBef>
            </a:pP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8112" y="2459504"/>
            <a:ext cx="97564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BÀI:ÔN TẬP VÀ BỔ SUNG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GIẢI TOÁN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lip" r:id="rId4" imgW="2192020" imgH="1424940" progId="MS_ClipArt_Gallery.2">
                  <p:embed/>
                </p:oleObj>
              </mc:Choice>
              <mc:Fallback>
                <p:oleObj name="Clip" r:id="rId4" imgW="2192020" imgH="142494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532" y="740742"/>
            <a:ext cx="4256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91CC1C9-0278-4DB2-B5DE-9686A6B0764B}"/>
              </a:ext>
            </a:extLst>
          </p:cNvPr>
          <p:cNvSpPr/>
          <p:nvPr/>
        </p:nvSpPr>
        <p:spPr>
          <a:xfrm>
            <a:off x="4196863" y="2990896"/>
            <a:ext cx="623786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3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16123" y="1818814"/>
            <a:ext cx="7631969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403582" y="988327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/>
          <p:cNvSpPr/>
          <p:nvPr/>
        </p:nvSpPr>
        <p:spPr bwMode="auto">
          <a:xfrm>
            <a:off x="377728" y="2081532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11"/>
          <p:cNvSpPr/>
          <p:nvPr/>
        </p:nvSpPr>
        <p:spPr bwMode="auto">
          <a:xfrm>
            <a:off x="377728" y="396631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-1" fmla="*/ 169069 w 397669"/>
              <a:gd name="connsiteY0-2" fmla="*/ 176212 h 289079"/>
              <a:gd name="connsiteX1-3" fmla="*/ 73819 w 397669"/>
              <a:gd name="connsiteY1-4" fmla="*/ 97631 h 289079"/>
              <a:gd name="connsiteX2-5" fmla="*/ 0 w 397669"/>
              <a:gd name="connsiteY2-6" fmla="*/ 169068 h 289079"/>
              <a:gd name="connsiteX3-7" fmla="*/ 126206 w 397669"/>
              <a:gd name="connsiteY3-8" fmla="*/ 280987 h 289079"/>
              <a:gd name="connsiteX4-9" fmla="*/ 219075 w 397669"/>
              <a:gd name="connsiteY4-10" fmla="*/ 273843 h 289079"/>
              <a:gd name="connsiteX5-11" fmla="*/ 397669 w 397669"/>
              <a:gd name="connsiteY5-12" fmla="*/ 35718 h 289079"/>
              <a:gd name="connsiteX6-13" fmla="*/ 376237 w 397669"/>
              <a:gd name="connsiteY6-14" fmla="*/ 0 h 289079"/>
              <a:gd name="connsiteX7-15" fmla="*/ 169069 w 397669"/>
              <a:gd name="connsiteY7-16" fmla="*/ 176212 h 289079"/>
              <a:gd name="connsiteX0-17" fmla="*/ 169069 w 397669"/>
              <a:gd name="connsiteY0-18" fmla="*/ 176212 h 297100"/>
              <a:gd name="connsiteX1-19" fmla="*/ 73819 w 397669"/>
              <a:gd name="connsiteY1-20" fmla="*/ 97631 h 297100"/>
              <a:gd name="connsiteX2-21" fmla="*/ 0 w 397669"/>
              <a:gd name="connsiteY2-22" fmla="*/ 169068 h 297100"/>
              <a:gd name="connsiteX3-23" fmla="*/ 126206 w 397669"/>
              <a:gd name="connsiteY3-24" fmla="*/ 280987 h 297100"/>
              <a:gd name="connsiteX4-25" fmla="*/ 219075 w 397669"/>
              <a:gd name="connsiteY4-26" fmla="*/ 273843 h 297100"/>
              <a:gd name="connsiteX5-27" fmla="*/ 397669 w 397669"/>
              <a:gd name="connsiteY5-28" fmla="*/ 35718 h 297100"/>
              <a:gd name="connsiteX6-29" fmla="*/ 376237 w 397669"/>
              <a:gd name="connsiteY6-30" fmla="*/ 0 h 297100"/>
              <a:gd name="connsiteX7-31" fmla="*/ 169069 w 397669"/>
              <a:gd name="connsiteY7-32" fmla="*/ 176212 h 297100"/>
              <a:gd name="connsiteX0-33" fmla="*/ 177436 w 406036"/>
              <a:gd name="connsiteY0-34" fmla="*/ 176212 h 297100"/>
              <a:gd name="connsiteX1-35" fmla="*/ 82186 w 406036"/>
              <a:gd name="connsiteY1-36" fmla="*/ 97631 h 297100"/>
              <a:gd name="connsiteX2-37" fmla="*/ 8367 w 406036"/>
              <a:gd name="connsiteY2-38" fmla="*/ 169068 h 297100"/>
              <a:gd name="connsiteX3-39" fmla="*/ 134573 w 406036"/>
              <a:gd name="connsiteY3-40" fmla="*/ 280987 h 297100"/>
              <a:gd name="connsiteX4-41" fmla="*/ 227442 w 406036"/>
              <a:gd name="connsiteY4-42" fmla="*/ 273843 h 297100"/>
              <a:gd name="connsiteX5-43" fmla="*/ 406036 w 406036"/>
              <a:gd name="connsiteY5-44" fmla="*/ 35718 h 297100"/>
              <a:gd name="connsiteX6-45" fmla="*/ 384604 w 406036"/>
              <a:gd name="connsiteY6-46" fmla="*/ 0 h 297100"/>
              <a:gd name="connsiteX7-47" fmla="*/ 177436 w 406036"/>
              <a:gd name="connsiteY7-48" fmla="*/ 176212 h 297100"/>
              <a:gd name="connsiteX0-49" fmla="*/ 179971 w 408571"/>
              <a:gd name="connsiteY0-50" fmla="*/ 176212 h 297100"/>
              <a:gd name="connsiteX1-51" fmla="*/ 84721 w 408571"/>
              <a:gd name="connsiteY1-52" fmla="*/ 97631 h 297100"/>
              <a:gd name="connsiteX2-53" fmla="*/ 10902 w 408571"/>
              <a:gd name="connsiteY2-54" fmla="*/ 169068 h 297100"/>
              <a:gd name="connsiteX3-55" fmla="*/ 137108 w 408571"/>
              <a:gd name="connsiteY3-56" fmla="*/ 280987 h 297100"/>
              <a:gd name="connsiteX4-57" fmla="*/ 229977 w 408571"/>
              <a:gd name="connsiteY4-58" fmla="*/ 273843 h 297100"/>
              <a:gd name="connsiteX5-59" fmla="*/ 408571 w 408571"/>
              <a:gd name="connsiteY5-60" fmla="*/ 35718 h 297100"/>
              <a:gd name="connsiteX6-61" fmla="*/ 387139 w 408571"/>
              <a:gd name="connsiteY6-62" fmla="*/ 0 h 297100"/>
              <a:gd name="connsiteX7-63" fmla="*/ 179971 w 408571"/>
              <a:gd name="connsiteY7-64" fmla="*/ 176212 h 297100"/>
              <a:gd name="connsiteX0-65" fmla="*/ 179971 w 408571"/>
              <a:gd name="connsiteY0-66" fmla="*/ 176212 h 297100"/>
              <a:gd name="connsiteX1-67" fmla="*/ 84721 w 408571"/>
              <a:gd name="connsiteY1-68" fmla="*/ 97631 h 297100"/>
              <a:gd name="connsiteX2-69" fmla="*/ 10902 w 408571"/>
              <a:gd name="connsiteY2-70" fmla="*/ 169068 h 297100"/>
              <a:gd name="connsiteX3-71" fmla="*/ 137108 w 408571"/>
              <a:gd name="connsiteY3-72" fmla="*/ 280987 h 297100"/>
              <a:gd name="connsiteX4-73" fmla="*/ 229977 w 408571"/>
              <a:gd name="connsiteY4-74" fmla="*/ 273843 h 297100"/>
              <a:gd name="connsiteX5-75" fmla="*/ 408571 w 408571"/>
              <a:gd name="connsiteY5-76" fmla="*/ 35718 h 297100"/>
              <a:gd name="connsiteX6-77" fmla="*/ 387139 w 408571"/>
              <a:gd name="connsiteY6-78" fmla="*/ 0 h 297100"/>
              <a:gd name="connsiteX7-79" fmla="*/ 179971 w 408571"/>
              <a:gd name="connsiteY7-80" fmla="*/ 176212 h 297100"/>
              <a:gd name="connsiteX0-81" fmla="*/ 179971 w 408571"/>
              <a:gd name="connsiteY0-82" fmla="*/ 176212 h 297100"/>
              <a:gd name="connsiteX1-83" fmla="*/ 84721 w 408571"/>
              <a:gd name="connsiteY1-84" fmla="*/ 97631 h 297100"/>
              <a:gd name="connsiteX2-85" fmla="*/ 10902 w 408571"/>
              <a:gd name="connsiteY2-86" fmla="*/ 169068 h 297100"/>
              <a:gd name="connsiteX3-87" fmla="*/ 137108 w 408571"/>
              <a:gd name="connsiteY3-88" fmla="*/ 280987 h 297100"/>
              <a:gd name="connsiteX4-89" fmla="*/ 229977 w 408571"/>
              <a:gd name="connsiteY4-90" fmla="*/ 273843 h 297100"/>
              <a:gd name="connsiteX5-91" fmla="*/ 408571 w 408571"/>
              <a:gd name="connsiteY5-92" fmla="*/ 35718 h 297100"/>
              <a:gd name="connsiteX6-93" fmla="*/ 387139 w 408571"/>
              <a:gd name="connsiteY6-94" fmla="*/ 0 h 297100"/>
              <a:gd name="connsiteX7-95" fmla="*/ 179971 w 408571"/>
              <a:gd name="connsiteY7-96" fmla="*/ 176212 h 297100"/>
              <a:gd name="connsiteX0-97" fmla="*/ 179971 w 408571"/>
              <a:gd name="connsiteY0-98" fmla="*/ 176212 h 297100"/>
              <a:gd name="connsiteX1-99" fmla="*/ 84721 w 408571"/>
              <a:gd name="connsiteY1-100" fmla="*/ 97631 h 297100"/>
              <a:gd name="connsiteX2-101" fmla="*/ 10902 w 408571"/>
              <a:gd name="connsiteY2-102" fmla="*/ 169068 h 297100"/>
              <a:gd name="connsiteX3-103" fmla="*/ 137108 w 408571"/>
              <a:gd name="connsiteY3-104" fmla="*/ 280987 h 297100"/>
              <a:gd name="connsiteX4-105" fmla="*/ 229977 w 408571"/>
              <a:gd name="connsiteY4-106" fmla="*/ 273843 h 297100"/>
              <a:gd name="connsiteX5-107" fmla="*/ 408571 w 408571"/>
              <a:gd name="connsiteY5-108" fmla="*/ 35718 h 297100"/>
              <a:gd name="connsiteX6-109" fmla="*/ 387139 w 408571"/>
              <a:gd name="connsiteY6-110" fmla="*/ 0 h 297100"/>
              <a:gd name="connsiteX7-111" fmla="*/ 179971 w 408571"/>
              <a:gd name="connsiteY7-112" fmla="*/ 176212 h 297100"/>
              <a:gd name="connsiteX0-113" fmla="*/ 179971 w 408571"/>
              <a:gd name="connsiteY0-114" fmla="*/ 176212 h 297100"/>
              <a:gd name="connsiteX1-115" fmla="*/ 84721 w 408571"/>
              <a:gd name="connsiteY1-116" fmla="*/ 97631 h 297100"/>
              <a:gd name="connsiteX2-117" fmla="*/ 10902 w 408571"/>
              <a:gd name="connsiteY2-118" fmla="*/ 169068 h 297100"/>
              <a:gd name="connsiteX3-119" fmla="*/ 137108 w 408571"/>
              <a:gd name="connsiteY3-120" fmla="*/ 280987 h 297100"/>
              <a:gd name="connsiteX4-121" fmla="*/ 229977 w 408571"/>
              <a:gd name="connsiteY4-122" fmla="*/ 273843 h 297100"/>
              <a:gd name="connsiteX5-123" fmla="*/ 408571 w 408571"/>
              <a:gd name="connsiteY5-124" fmla="*/ 35718 h 297100"/>
              <a:gd name="connsiteX6-125" fmla="*/ 387139 w 408571"/>
              <a:gd name="connsiteY6-126" fmla="*/ 0 h 297100"/>
              <a:gd name="connsiteX7-127" fmla="*/ 179971 w 408571"/>
              <a:gd name="connsiteY7-128" fmla="*/ 176212 h 297100"/>
              <a:gd name="connsiteX0-129" fmla="*/ 179971 w 425397"/>
              <a:gd name="connsiteY0-130" fmla="*/ 176212 h 297100"/>
              <a:gd name="connsiteX1-131" fmla="*/ 84721 w 425397"/>
              <a:gd name="connsiteY1-132" fmla="*/ 97631 h 297100"/>
              <a:gd name="connsiteX2-133" fmla="*/ 10902 w 425397"/>
              <a:gd name="connsiteY2-134" fmla="*/ 169068 h 297100"/>
              <a:gd name="connsiteX3-135" fmla="*/ 137108 w 425397"/>
              <a:gd name="connsiteY3-136" fmla="*/ 280987 h 297100"/>
              <a:gd name="connsiteX4-137" fmla="*/ 229977 w 425397"/>
              <a:gd name="connsiteY4-138" fmla="*/ 273843 h 297100"/>
              <a:gd name="connsiteX5-139" fmla="*/ 408571 w 425397"/>
              <a:gd name="connsiteY5-140" fmla="*/ 35718 h 297100"/>
              <a:gd name="connsiteX6-141" fmla="*/ 387139 w 425397"/>
              <a:gd name="connsiteY6-142" fmla="*/ 0 h 297100"/>
              <a:gd name="connsiteX7-143" fmla="*/ 179971 w 425397"/>
              <a:gd name="connsiteY7-144" fmla="*/ 176212 h 297100"/>
              <a:gd name="connsiteX0-145" fmla="*/ 179971 w 445220"/>
              <a:gd name="connsiteY0-146" fmla="*/ 184370 h 305258"/>
              <a:gd name="connsiteX1-147" fmla="*/ 84721 w 445220"/>
              <a:gd name="connsiteY1-148" fmla="*/ 105789 h 305258"/>
              <a:gd name="connsiteX2-149" fmla="*/ 10902 w 445220"/>
              <a:gd name="connsiteY2-150" fmla="*/ 177226 h 305258"/>
              <a:gd name="connsiteX3-151" fmla="*/ 137108 w 445220"/>
              <a:gd name="connsiteY3-152" fmla="*/ 289145 h 305258"/>
              <a:gd name="connsiteX4-153" fmla="*/ 229977 w 445220"/>
              <a:gd name="connsiteY4-154" fmla="*/ 282001 h 305258"/>
              <a:gd name="connsiteX5-155" fmla="*/ 408571 w 445220"/>
              <a:gd name="connsiteY5-156" fmla="*/ 43876 h 305258"/>
              <a:gd name="connsiteX6-157" fmla="*/ 387139 w 445220"/>
              <a:gd name="connsiteY6-158" fmla="*/ 8158 h 305258"/>
              <a:gd name="connsiteX7-159" fmla="*/ 179971 w 445220"/>
              <a:gd name="connsiteY7-160" fmla="*/ 184370 h 30525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80014" y="3901728"/>
            <a:ext cx="105531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22021" y="1852521"/>
            <a:ext cx="1069225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F7DBDDF0-6342-473B-914A-A6D3876E6D12}"/>
              </a:ext>
            </a:extLst>
          </p:cNvPr>
          <p:cNvSpPr txBox="1">
            <a:spLocks/>
          </p:cNvSpPr>
          <p:nvPr/>
        </p:nvSpPr>
        <p:spPr>
          <a:xfrm>
            <a:off x="2733392" y="493355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YÊU CẦU CẦN ĐẠT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05" y="298890"/>
            <a:ext cx="11681189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33247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392714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5017" y="3939009"/>
            <a:ext cx="6656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5017" y="3977666"/>
            <a:ext cx="4217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2162" y="4524621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435" y="5153025"/>
            <a:ext cx="10332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7" grpId="1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14" y="221894"/>
            <a:ext cx="11879972" cy="1325563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049420"/>
              </p:ext>
            </p:extLst>
          </p:nvPr>
        </p:nvGraphicFramePr>
        <p:xfrm>
          <a:off x="665017" y="2286000"/>
          <a:ext cx="10411692" cy="14170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1563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911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856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785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27364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</a:rPr>
                        <a:t>Thời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gian</a:t>
                      </a:r>
                      <a:r>
                        <a:rPr lang="en-US" sz="3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  2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</a:t>
                      </a:r>
                      <a:r>
                        <a:rPr lang="en-US" sz="3200" dirty="0" err="1"/>
                        <a:t>giờ</a:t>
                      </a:r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</a:rPr>
                        <a:t>Quãng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đường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đi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</a:rPr>
                        <a:t>được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57799" y="2994507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km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29056" y="2994507"/>
            <a:ext cx="1517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71211" y="3012239"/>
            <a:ext cx="13062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 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5017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km?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6612" y="4134004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612" y="4732320"/>
            <a:ext cx="99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12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km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7075" y="5457825"/>
            <a:ext cx="10305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quãng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gấp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8" grpId="2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4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93240"/>
              </p:ext>
            </p:extLst>
          </p:nvPr>
        </p:nvGraphicFramePr>
        <p:xfrm>
          <a:off x="1073426" y="2857049"/>
          <a:ext cx="8678863" cy="1265237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33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367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94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579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 đường  đi được</a:t>
                      </a:r>
                    </a:p>
                  </a:txBody>
                  <a:tcPr marL="91446" marR="91446"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km</a:t>
                      </a: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vi-VN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6" marR="91446"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517663" y="5475740"/>
            <a:ext cx="1130327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: Khi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thời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gian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gấp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bấy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8198125" y="3525082"/>
            <a:ext cx="1371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km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6" name="Rectangle 48"/>
          <p:cNvSpPr>
            <a:spLocks noChangeArrowheads="1"/>
          </p:cNvSpPr>
          <p:nvPr/>
        </p:nvSpPr>
        <p:spPr bwMode="auto">
          <a:xfrm>
            <a:off x="8160025" y="29792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3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3097" name="Rectangle 49"/>
          <p:cNvSpPr>
            <a:spLocks noChangeArrowheads="1"/>
          </p:cNvSpPr>
          <p:nvPr/>
        </p:nvSpPr>
        <p:spPr bwMode="auto">
          <a:xfrm>
            <a:off x="6255025" y="29030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98" name="Rectangle 50"/>
          <p:cNvSpPr>
            <a:spLocks noChangeArrowheads="1"/>
          </p:cNvSpPr>
          <p:nvPr/>
        </p:nvSpPr>
        <p:spPr bwMode="auto">
          <a:xfrm>
            <a:off x="6712226" y="3532414"/>
            <a:ext cx="13525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 km</a:t>
            </a:r>
          </a:p>
        </p:txBody>
      </p:sp>
      <p:sp>
        <p:nvSpPr>
          <p:cNvPr id="3099" name="Rectangle 72"/>
          <p:cNvSpPr>
            <a:spLocks noChangeArrowheads="1"/>
          </p:cNvSpPr>
          <p:nvPr/>
        </p:nvSpPr>
        <p:spPr bwMode="auto">
          <a:xfrm>
            <a:off x="1670957" y="92506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675E47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400" b="1">
                <a:solidFill>
                  <a:srgbClr val="675E47"/>
                </a:solidFill>
                <a:latin typeface="Times New Roman" panose="02020603050405020304" pitchFamily="18" charset="0"/>
              </a:rPr>
            </a:br>
            <a:endParaRPr lang="en-US" altLang="en-US" sz="2400" b="1">
              <a:solidFill>
                <a:srgbClr val="675E47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6712226" y="2979285"/>
            <a:ext cx="1408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latin typeface="Times New Roman" panose="02020603050405020304" pitchFamily="18" charset="0"/>
              </a:rPr>
              <a:t>2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5" name="Curved Right Arrow 3"/>
          <p:cNvSpPr>
            <a:spLocks noChangeArrowheads="1"/>
          </p:cNvSpPr>
          <p:nvPr/>
        </p:nvSpPr>
        <p:spPr bwMode="auto">
          <a:xfrm rot="-5400000">
            <a:off x="7229751" y="2899911"/>
            <a:ext cx="620713" cy="3179763"/>
          </a:xfrm>
          <a:prstGeom prst="curvedRightArrow">
            <a:avLst>
              <a:gd name="adj1" fmla="val 25021"/>
              <a:gd name="adj2" fmla="val 5001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6" name="Curved Left Arrow 4"/>
          <p:cNvSpPr>
            <a:spLocks noChangeArrowheads="1"/>
          </p:cNvSpPr>
          <p:nvPr/>
        </p:nvSpPr>
        <p:spPr bwMode="auto">
          <a:xfrm rot="-5400000">
            <a:off x="6201051" y="1629911"/>
            <a:ext cx="576262" cy="1817687"/>
          </a:xfrm>
          <a:prstGeom prst="curvedLeftArrow">
            <a:avLst>
              <a:gd name="adj1" fmla="val 24986"/>
              <a:gd name="adj2" fmla="val 4995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7" name="Curved Left Arrow 37"/>
          <p:cNvSpPr>
            <a:spLocks noChangeArrowheads="1"/>
          </p:cNvSpPr>
          <p:nvPr/>
        </p:nvSpPr>
        <p:spPr bwMode="auto">
          <a:xfrm rot="-5400000">
            <a:off x="7186094" y="786154"/>
            <a:ext cx="576262" cy="3505200"/>
          </a:xfrm>
          <a:prstGeom prst="curvedLeftArrow">
            <a:avLst>
              <a:gd name="adj1" fmla="val 24978"/>
              <a:gd name="adj2" fmla="val 4992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28" name="Curved Right Arrow 38"/>
          <p:cNvSpPr>
            <a:spLocks noChangeArrowheads="1"/>
          </p:cNvSpPr>
          <p:nvPr/>
        </p:nvSpPr>
        <p:spPr bwMode="auto">
          <a:xfrm rot="-5559782">
            <a:off x="6069288" y="3665085"/>
            <a:ext cx="601662" cy="1595438"/>
          </a:xfrm>
          <a:prstGeom prst="curvedRightArrow">
            <a:avLst>
              <a:gd name="adj1" fmla="val 24995"/>
              <a:gd name="adj2" fmla="val 49965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600">
              <a:solidFill>
                <a:srgbClr val="2F2B2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Rectangle 48"/>
          <p:cNvSpPr>
            <a:spLocks noChangeArrowheads="1"/>
          </p:cNvSpPr>
          <p:nvPr/>
        </p:nvSpPr>
        <p:spPr bwMode="auto">
          <a:xfrm>
            <a:off x="5721625" y="23696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1" name="Rectangle 48"/>
          <p:cNvSpPr>
            <a:spLocks noChangeArrowheads="1"/>
          </p:cNvSpPr>
          <p:nvPr/>
        </p:nvSpPr>
        <p:spPr bwMode="auto">
          <a:xfrm>
            <a:off x="5721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2</a:t>
            </a:r>
          </a:p>
        </p:txBody>
      </p:sp>
      <p:sp>
        <p:nvSpPr>
          <p:cNvPr id="42" name="Rectangle 48"/>
          <p:cNvSpPr>
            <a:spLocks noChangeArrowheads="1"/>
          </p:cNvSpPr>
          <p:nvPr/>
        </p:nvSpPr>
        <p:spPr bwMode="auto">
          <a:xfrm>
            <a:off x="7626625" y="2501449"/>
            <a:ext cx="1447800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7626625" y="419848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x 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="" xmlns:a16="http://schemas.microsoft.com/office/drawing/2014/main" id="{37D00F60-9169-4EEC-95F6-A38A7CD7B0C4}"/>
              </a:ext>
            </a:extLst>
          </p:cNvPr>
          <p:cNvSpPr txBox="1">
            <a:spLocks/>
          </p:cNvSpPr>
          <p:nvPr/>
        </p:nvSpPr>
        <p:spPr>
          <a:xfrm>
            <a:off x="517663" y="643278"/>
            <a:ext cx="11055981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6600" kern="1200" spc="-10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panose="02040503050406030204" pitchFamily="18" charset="0"/>
              </a:defRPr>
            </a:lvl9pPr>
          </a:lstStyle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km. 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78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4125" grpId="0" animBg="1"/>
      <p:bldP spid="4126" grpId="0" animBg="1"/>
      <p:bldP spid="4127" grpId="0" animBg="1"/>
      <p:bldP spid="4128" grpId="0" animBg="1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942109" y="1605395"/>
            <a:ext cx="10307782" cy="3647209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2109" y="2259719"/>
            <a:ext cx="1039783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60008" y="349851"/>
            <a:ext cx="380745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6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llout: Down Arrow 1">
            <a:extLst>
              <a:ext uri="{FF2B5EF4-FFF2-40B4-BE49-F238E27FC236}">
                <a16:creationId xmlns="" xmlns:a16="http://schemas.microsoft.com/office/drawing/2014/main" id="{5F5633EE-4EDC-4931-BA5B-186A0DDCD871}"/>
              </a:ext>
            </a:extLst>
          </p:cNvPr>
          <p:cNvSpPr/>
          <p:nvPr/>
        </p:nvSpPr>
        <p:spPr>
          <a:xfrm>
            <a:off x="246694" y="719186"/>
            <a:ext cx="11608905" cy="2580861"/>
          </a:xfrm>
          <a:prstGeom prst="downArrow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19740" y="1061351"/>
            <a:ext cx="1139998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90km.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325815" y="3697162"/>
            <a:ext cx="510106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4800" b="1" u="sng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800" b="1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eaLnBrk="1" hangingPunct="1"/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90km</a:t>
            </a:r>
          </a:p>
          <a:p>
            <a:pPr algn="l" eaLnBrk="1" hangingPunct="1"/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km?</a:t>
            </a:r>
            <a:endParaRPr lang="vi-VN" sz="4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Cách giải"/>
  <p:tag name="ISPRING_SLIDE_INDENT_LEVEL" val="0"/>
  <p:tag name="ISPRING_PRESENTER_ID" val="{1FBCE8C2-09B9-44BD-8CD7-D7A950A77382}"/>
  <p:tag name="GENSWF_ADVANCE_TIME" val="5"/>
  <p:tag name="TIMING" val="|0.001|0.5|0.5|0.5|0.5|0.5|0.5|0.5|0.5"/>
  <p:tag name="ISPRING_CUSTOM_TIMING_USED" val="1"/>
  <p:tag name="ISPRING_SLIDE_ID_2" val="{E81F5DA8-27C0-4FA9-AFD7-D56D4C9564BF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1455</Words>
  <Application>Microsoft Office PowerPoint</Application>
  <PresentationFormat>Custom</PresentationFormat>
  <Paragraphs>178</Paragraphs>
  <Slides>21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2_Office Theme</vt:lpstr>
      <vt:lpstr>Clip</vt:lpstr>
      <vt:lpstr>PowerPoint Presentation</vt:lpstr>
      <vt:lpstr>PowerPoint Presentation</vt:lpstr>
      <vt:lpstr>PowerPoint Presentation</vt:lpstr>
      <vt:lpstr>PowerPoint Presentation</vt:lpstr>
      <vt:lpstr>Ví dụ 1: Một người đi bộ trung bình mỗi giờ đi được 4 km.  Bảng dưới đây cho biết quãng đường đi được của người đi bộ trong 1 giờ, 2 giờ, 3 giờ.</vt:lpstr>
      <vt:lpstr>Ví dụ 1: Một người đi bộ trung bình mỗi giờ đi được 4 km.  Bảng dưới đây cho biết quãng đường đi được của người đi bộ trong 1 giờ, 2 giờ, 3 giờ.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209</cp:revision>
  <cp:lastPrinted>2021-04-06T22:48:00Z</cp:lastPrinted>
  <dcterms:created xsi:type="dcterms:W3CDTF">2021-04-05T03:43:00Z</dcterms:created>
  <dcterms:modified xsi:type="dcterms:W3CDTF">2021-09-26T15:42:30Z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577A3A5EF82A4C4F8EF9541FCB3CFA1C</vt:lpwstr>
  </property>
  <property fmtid="{D5CDD505-2E9C-101B-9397-08002B2CF9AE}" pid="3" name="KSOProductBuildVer">
    <vt:lpwstr>1033-11.2.0.10322</vt:lpwstr>
  </property>
</Properties>
</file>