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60" r:id="rId3"/>
    <p:sldId id="266" r:id="rId4"/>
    <p:sldId id="269" r:id="rId5"/>
    <p:sldId id="277" r:id="rId6"/>
    <p:sldId id="278" r:id="rId7"/>
    <p:sldId id="279" r:id="rId8"/>
    <p:sldId id="280" r:id="rId9"/>
    <p:sldId id="271" r:id="rId10"/>
    <p:sldId id="281" r:id="rId11"/>
    <p:sldId id="282" r:id="rId12"/>
    <p:sldId id="283" r:id="rId13"/>
    <p:sldId id="284" r:id="rId14"/>
    <p:sldId id="287" r:id="rId15"/>
    <p:sldId id="290" r:id="rId16"/>
    <p:sldId id="289" r:id="rId17"/>
    <p:sldId id="288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EB"/>
    <a:srgbClr val="FFF9EB"/>
    <a:srgbClr val="FFE5CD"/>
    <a:srgbClr val="FFCCCC"/>
    <a:srgbClr val="FFFFFF"/>
    <a:srgbClr val="36A393"/>
    <a:srgbClr val="EE426B"/>
    <a:srgbClr val="FB8246"/>
    <a:srgbClr val="AF8975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7" autoAdjust="0"/>
    <p:restoredTop sz="87925" autoAdjust="0"/>
  </p:normalViewPr>
  <p:slideViewPr>
    <p:cSldViewPr>
      <p:cViewPr>
        <p:scale>
          <a:sx n="60" d="100"/>
          <a:sy n="60" d="100"/>
        </p:scale>
        <p:origin x="-332" y="-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18A8B-DC07-44AD-9A5C-920B1CF43D00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BD97D-228E-482D-9066-48B29B3EE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5115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BD97D-228E-482D-9066-48B29B3EE4EF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9554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Xác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định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tổng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của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Ta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biết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liên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quan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đến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CD, CR?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Khi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chữa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GV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lại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về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cách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tính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diện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tích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HCN?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hiệu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và tỉ số của hai số đó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Qua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3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đạt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được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yêu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cầu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nào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của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học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570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34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tổng và tỉ số của hai số đó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HS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phát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giải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chốt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có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thể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kết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hợp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2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cuối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76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Bước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tìm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trị</a:t>
            </a:r>
            <a:r>
              <a:rPr lang="en-US" baseline="0" dirty="0" smtClean="0"/>
              <a:t> 1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thể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gộp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tìm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bé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hoặc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lớn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BD97D-228E-482D-9066-48B29B3EE4EF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4836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hiệu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và tỉ số của hai số đó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HS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phát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biểu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giải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và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,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thể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kết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hợp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2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cuối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05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Bước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tìm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trị</a:t>
            </a:r>
            <a:r>
              <a:rPr lang="en-US" baseline="0" dirty="0" smtClean="0"/>
              <a:t> 1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thể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gộp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tìm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lớn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hoặc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bé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BD97D-228E-482D-9066-48B29B3EE4EF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165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BD97D-228E-482D-9066-48B29B3EE4EF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1143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tổng và tỉ số của hai số đó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HS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phát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biểu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giải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và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làm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GV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lưu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ý HS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có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thể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đi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tìm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ST2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trước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20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hiệu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và tỉ số của hai số đó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HS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phát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biểu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các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bước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giải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và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làm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xong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YCHS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,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a) </a:t>
            </a:r>
            <a:r>
              <a:rPr lang="en-US" dirty="0" err="1" smtClean="0"/>
              <a:t>và</a:t>
            </a:r>
            <a:r>
              <a:rPr lang="en-US" dirty="0" smtClean="0"/>
              <a:t> b)</a:t>
            </a:r>
            <a:endParaRPr lang="en-US" sz="1200" dirty="0" smtClean="0">
              <a:effectLst/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GV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lưu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ý HS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có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thể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đi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tìm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ST2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trước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- Qua BT 1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đạt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đc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yêu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cầu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nào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của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</a:rPr>
              <a:t>học</a:t>
            </a:r>
            <a:r>
              <a:rPr lang="en-US" sz="1200" baseline="0" dirty="0" smtClean="0">
                <a:effectLst/>
                <a:latin typeface="Cambria" panose="02040503050406030204" pitchFamily="18" charset="0"/>
              </a:rPr>
              <a:t>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34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 gạch chân từ khóa, phân tích đề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hỏi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hs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toán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gì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 HS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làm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GV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lưu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ý HS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có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thể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tìm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số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lít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nước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mắm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loại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II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trước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Chốt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dạng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 toán về tìm hai số khi biết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hiệu</a:t>
            </a:r>
            <a:r>
              <a:rPr lang="vi-VN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và tỉ số của hai số đó</a:t>
            </a: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Qua </a:t>
            </a:r>
            <a:r>
              <a:rPr lang="en-US" sz="12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2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đạt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đc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yêu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cầu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nào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của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bài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200" baseline="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học</a:t>
            </a:r>
            <a:r>
              <a:rPr lang="en-US" sz="1200" baseline="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?</a:t>
            </a:r>
            <a:endParaRPr lang="en-US" sz="12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97F08-DACA-40D9-8127-572B4376B5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5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B199D-8E2C-4991-B509-41FF55BF3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E2CF2-B8D7-48F7-B4B0-703A31C57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44D9-6B8F-4142-AEAC-757F357DF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01CD1-242F-48F7-AC66-72D0C9E36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D77A0-6532-4248-BABD-A9D47D21D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6240E-01C2-48CB-BCC5-06CAA336F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2D99-CB71-4B63-B7FB-18EF9C986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045E-CBE3-4723-ACED-8D345E39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D8B4E-59F3-4710-B7B4-A74B9EB1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94F88-7C15-4A18-818C-3A91AD1C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04338-B6F0-4CF3-8E45-6792AECD6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F38C371B-AFBF-46FB-B0EC-F12D3E47B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2133600"/>
            <a:ext cx="56388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solidFill>
                  <a:srgbClr val="EE42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8000" dirty="0" smtClean="0">
                <a:solidFill>
                  <a:srgbClr val="EE42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solidFill>
                  <a:srgbClr val="EE42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8000" dirty="0" smtClean="0">
                <a:solidFill>
                  <a:srgbClr val="EE42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000" dirty="0">
              <a:solidFill>
                <a:srgbClr val="EE42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2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4860" y="2209800"/>
            <a:ext cx="84582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3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9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58"/>
          <p:cNvSpPr txBox="1"/>
          <p:nvPr/>
        </p:nvSpPr>
        <p:spPr>
          <a:xfrm>
            <a:off x="2133787" y="228600"/>
            <a:ext cx="8458200" cy="10772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i="1" u="sng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200" b="1" i="1" u="sng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1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: a)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Tổng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của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2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80.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nhất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             </a:t>
            </a:r>
          </a:p>
          <a:p>
            <a:pPr>
              <a:buSzPct val="25000"/>
            </a:pP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 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2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đó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cxnSp>
        <p:nvCxnSpPr>
          <p:cNvPr id="12" name="Shape 162"/>
          <p:cNvCxnSpPr/>
          <p:nvPr/>
        </p:nvCxnSpPr>
        <p:spPr>
          <a:xfrm>
            <a:off x="3831922" y="736727"/>
            <a:ext cx="762000" cy="0"/>
          </a:xfrm>
          <a:prstGeom prst="straightConnector1">
            <a:avLst/>
          </a:pr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65"/>
          <p:cNvSpPr txBox="1"/>
          <p:nvPr/>
        </p:nvSpPr>
        <p:spPr>
          <a:xfrm>
            <a:off x="2700627" y="2074456"/>
            <a:ext cx="908069" cy="52321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ST1:</a:t>
            </a:r>
          </a:p>
        </p:txBody>
      </p:sp>
      <p:sp>
        <p:nvSpPr>
          <p:cNvPr id="14" name="Shape 166"/>
          <p:cNvSpPr txBox="1"/>
          <p:nvPr/>
        </p:nvSpPr>
        <p:spPr>
          <a:xfrm>
            <a:off x="2714479" y="2588222"/>
            <a:ext cx="908069" cy="52321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ST2:</a:t>
            </a:r>
          </a:p>
        </p:txBody>
      </p:sp>
      <p:grpSp>
        <p:nvGrpSpPr>
          <p:cNvPr id="15" name="Shape 167"/>
          <p:cNvGrpSpPr/>
          <p:nvPr/>
        </p:nvGrpSpPr>
        <p:grpSpPr>
          <a:xfrm>
            <a:off x="3723385" y="2315696"/>
            <a:ext cx="4267200" cy="135029"/>
            <a:chOff x="1447800" y="3037660"/>
            <a:chExt cx="4267200" cy="135029"/>
          </a:xfrm>
        </p:grpSpPr>
        <p:grpSp>
          <p:nvGrpSpPr>
            <p:cNvPr id="16" name="Shape 168"/>
            <p:cNvGrpSpPr/>
            <p:nvPr/>
          </p:nvGrpSpPr>
          <p:grpSpPr>
            <a:xfrm>
              <a:off x="14478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41" name="Shape 169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Shape 170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Shape 171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7" name="Shape 172"/>
            <p:cNvGrpSpPr/>
            <p:nvPr/>
          </p:nvGrpSpPr>
          <p:grpSpPr>
            <a:xfrm>
              <a:off x="20574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38" name="Shape 173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Shape 174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Shape 175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" name="Shape 176"/>
            <p:cNvGrpSpPr/>
            <p:nvPr/>
          </p:nvGrpSpPr>
          <p:grpSpPr>
            <a:xfrm>
              <a:off x="26670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35" name="Shape 177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Shape 178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Shape 179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" name="Shape 180"/>
            <p:cNvGrpSpPr/>
            <p:nvPr/>
          </p:nvGrpSpPr>
          <p:grpSpPr>
            <a:xfrm>
              <a:off x="3283525" y="3045399"/>
              <a:ext cx="616528" cy="123878"/>
              <a:chOff x="1440872" y="3111156"/>
              <a:chExt cx="616528" cy="123878"/>
            </a:xfrm>
          </p:grpSpPr>
          <p:cxnSp>
            <p:nvCxnSpPr>
              <p:cNvPr id="32" name="Shape 181"/>
              <p:cNvCxnSpPr/>
              <p:nvPr/>
            </p:nvCxnSpPr>
            <p:spPr>
              <a:xfrm>
                <a:off x="1440872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Shape 182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" name="Shape 184"/>
            <p:cNvGrpSpPr/>
            <p:nvPr/>
          </p:nvGrpSpPr>
          <p:grpSpPr>
            <a:xfrm>
              <a:off x="3893124" y="3045399"/>
              <a:ext cx="609600" cy="123878"/>
              <a:chOff x="1447800" y="3111156"/>
              <a:chExt cx="609600" cy="123878"/>
            </a:xfrm>
          </p:grpSpPr>
          <p:cxnSp>
            <p:nvCxnSpPr>
              <p:cNvPr id="29" name="Shape 185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Shape 186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1" name="Shape 188"/>
            <p:cNvGrpSpPr/>
            <p:nvPr/>
          </p:nvGrpSpPr>
          <p:grpSpPr>
            <a:xfrm>
              <a:off x="5105400" y="3041353"/>
              <a:ext cx="609600" cy="124690"/>
              <a:chOff x="1447800" y="3110344"/>
              <a:chExt cx="609600" cy="124690"/>
            </a:xfrm>
          </p:grpSpPr>
          <p:cxnSp>
            <p:nvCxnSpPr>
              <p:cNvPr id="26" name="Shape 189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" name="Shape 190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Shape 191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2" name="Shape 192"/>
            <p:cNvGrpSpPr/>
            <p:nvPr/>
          </p:nvGrpSpPr>
          <p:grpSpPr>
            <a:xfrm>
              <a:off x="4502723" y="3037660"/>
              <a:ext cx="609599" cy="123878"/>
              <a:chOff x="1454723" y="3111156"/>
              <a:chExt cx="609599" cy="123878"/>
            </a:xfrm>
          </p:grpSpPr>
          <p:cxnSp>
            <p:nvCxnSpPr>
              <p:cNvPr id="23" name="Shape 193"/>
              <p:cNvCxnSpPr/>
              <p:nvPr/>
            </p:nvCxnSpPr>
            <p:spPr>
              <a:xfrm>
                <a:off x="1454723" y="3179617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Shape 194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44" name="Shape 196"/>
          <p:cNvGrpSpPr/>
          <p:nvPr/>
        </p:nvGrpSpPr>
        <p:grpSpPr>
          <a:xfrm>
            <a:off x="3737239" y="2788983"/>
            <a:ext cx="5486400" cy="143750"/>
            <a:chOff x="1461653" y="3456356"/>
            <a:chExt cx="5486400" cy="143750"/>
          </a:xfrm>
        </p:grpSpPr>
        <p:grpSp>
          <p:nvGrpSpPr>
            <p:cNvPr id="45" name="Shape 197"/>
            <p:cNvGrpSpPr/>
            <p:nvPr/>
          </p:nvGrpSpPr>
          <p:grpSpPr>
            <a:xfrm>
              <a:off x="1461653" y="3464265"/>
              <a:ext cx="4267199" cy="135841"/>
              <a:chOff x="1447800" y="3036848"/>
              <a:chExt cx="4267199" cy="135841"/>
            </a:xfrm>
          </p:grpSpPr>
          <p:grpSp>
            <p:nvGrpSpPr>
              <p:cNvPr id="54" name="Shape 198"/>
              <p:cNvGrpSpPr/>
              <p:nvPr/>
            </p:nvGrpSpPr>
            <p:grpSpPr>
              <a:xfrm>
                <a:off x="14478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79" name="Shape 199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0" name="Shape 200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1" name="Shape 201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5" name="Shape 202"/>
              <p:cNvGrpSpPr/>
              <p:nvPr/>
            </p:nvGrpSpPr>
            <p:grpSpPr>
              <a:xfrm>
                <a:off x="20574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76" name="Shape 203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7" name="Shape 204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8" name="Shape 205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6" name="Shape 206"/>
              <p:cNvGrpSpPr/>
              <p:nvPr/>
            </p:nvGrpSpPr>
            <p:grpSpPr>
              <a:xfrm>
                <a:off x="26670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73" name="Shape 207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" name="Shape 208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5" name="Shape 209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7" name="Shape 210"/>
              <p:cNvGrpSpPr/>
              <p:nvPr/>
            </p:nvGrpSpPr>
            <p:grpSpPr>
              <a:xfrm>
                <a:off x="3290453" y="3045399"/>
                <a:ext cx="609600" cy="123878"/>
                <a:chOff x="1447800" y="3111156"/>
                <a:chExt cx="609600" cy="123878"/>
              </a:xfrm>
            </p:grpSpPr>
            <p:cxnSp>
              <p:nvCxnSpPr>
                <p:cNvPr id="70" name="Shape 211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1" name="Shape 212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8" name="Shape 214"/>
              <p:cNvGrpSpPr/>
              <p:nvPr/>
            </p:nvGrpSpPr>
            <p:grpSpPr>
              <a:xfrm>
                <a:off x="3893124" y="3044587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67" name="Shape 215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" name="Shape 216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" name="Shape 217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9" name="Shape 218"/>
              <p:cNvGrpSpPr/>
              <p:nvPr/>
            </p:nvGrpSpPr>
            <p:grpSpPr>
              <a:xfrm>
                <a:off x="5105400" y="3041353"/>
                <a:ext cx="609599" cy="124690"/>
                <a:chOff x="1447800" y="3110344"/>
                <a:chExt cx="609599" cy="124690"/>
              </a:xfrm>
            </p:grpSpPr>
            <p:cxnSp>
              <p:nvCxnSpPr>
                <p:cNvPr id="64" name="Shape 219"/>
                <p:cNvCxnSpPr/>
                <p:nvPr/>
              </p:nvCxnSpPr>
              <p:spPr>
                <a:xfrm>
                  <a:off x="1447800" y="3158024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5" name="Shape 220"/>
                <p:cNvCxnSpPr/>
                <p:nvPr/>
              </p:nvCxnSpPr>
              <p:spPr>
                <a:xfrm>
                  <a:off x="2043546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6" name="Shape 221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60" name="Shape 222"/>
              <p:cNvGrpSpPr/>
              <p:nvPr/>
            </p:nvGrpSpPr>
            <p:grpSpPr>
              <a:xfrm>
                <a:off x="4495800" y="3036848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61" name="Shape 223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2" name="Shape 224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" name="Shape 225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206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46" name="Shape 226"/>
            <p:cNvGrpSpPr/>
            <p:nvPr/>
          </p:nvGrpSpPr>
          <p:grpSpPr>
            <a:xfrm>
              <a:off x="5718692" y="3456356"/>
              <a:ext cx="609600" cy="123878"/>
              <a:chOff x="6019800" y="3454916"/>
              <a:chExt cx="609600" cy="123878"/>
            </a:xfrm>
          </p:grpSpPr>
          <p:cxnSp>
            <p:nvCxnSpPr>
              <p:cNvPr id="51" name="Shape 227"/>
              <p:cNvCxnSpPr/>
              <p:nvPr/>
            </p:nvCxnSpPr>
            <p:spPr>
              <a:xfrm>
                <a:off x="6019800" y="3516450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Shape 228"/>
              <p:cNvCxnSpPr/>
              <p:nvPr/>
            </p:nvCxnSpPr>
            <p:spPr>
              <a:xfrm>
                <a:off x="6629400" y="345491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7" name="Shape 230"/>
            <p:cNvGrpSpPr/>
            <p:nvPr/>
          </p:nvGrpSpPr>
          <p:grpSpPr>
            <a:xfrm>
              <a:off x="6338453" y="3460182"/>
              <a:ext cx="609600" cy="123878"/>
              <a:chOff x="6019800" y="3454916"/>
              <a:chExt cx="609600" cy="123878"/>
            </a:xfrm>
          </p:grpSpPr>
          <p:cxnSp>
            <p:nvCxnSpPr>
              <p:cNvPr id="48" name="Shape 231"/>
              <p:cNvCxnSpPr/>
              <p:nvPr/>
            </p:nvCxnSpPr>
            <p:spPr>
              <a:xfrm>
                <a:off x="6019800" y="3516450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Shape 232"/>
              <p:cNvCxnSpPr/>
              <p:nvPr/>
            </p:nvCxnSpPr>
            <p:spPr>
              <a:xfrm>
                <a:off x="6629400" y="345491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2" name="Shape 234"/>
          <p:cNvSpPr/>
          <p:nvPr/>
        </p:nvSpPr>
        <p:spPr>
          <a:xfrm>
            <a:off x="9362186" y="2008822"/>
            <a:ext cx="228601" cy="1104244"/>
          </a:xfrm>
          <a:custGeom>
            <a:avLst/>
            <a:gdLst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7" fmla="*/ 0 w 228600"/>
              <a:gd name="connsiteY7" fmla="*/ 0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7" fmla="*/ 0 w 228600"/>
              <a:gd name="connsiteY7" fmla="*/ 0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462921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0" fmla="*/ 0 w 228601"/>
              <a:gd name="connsiteY0" fmla="*/ 0 h 1104244"/>
              <a:gd name="connsiteX1" fmla="*/ 114300 w 228601"/>
              <a:gd name="connsiteY1" fmla="*/ 19049 h 1104244"/>
              <a:gd name="connsiteX2" fmla="*/ 114300 w 228601"/>
              <a:gd name="connsiteY2" fmla="*/ 533073 h 1104244"/>
              <a:gd name="connsiteX3" fmla="*/ 228600 w 228601"/>
              <a:gd name="connsiteY3" fmla="*/ 552122 h 1104244"/>
              <a:gd name="connsiteX4" fmla="*/ 114300 w 228601"/>
              <a:gd name="connsiteY4" fmla="*/ 571171 h 1104244"/>
              <a:gd name="connsiteX5" fmla="*/ 114300 w 228601"/>
              <a:gd name="connsiteY5" fmla="*/ 1085195 h 1104244"/>
              <a:gd name="connsiteX6" fmla="*/ 0 w 228601"/>
              <a:gd name="connsiteY6" fmla="*/ 1104244 h 1104244"/>
              <a:gd name="connsiteX7" fmla="*/ 0 w 228601"/>
              <a:gd name="connsiteY7" fmla="*/ 0 h 1104244"/>
              <a:gd name="connsiteX0" fmla="*/ 0 w 228601"/>
              <a:gd name="connsiteY0" fmla="*/ 0 h 1104244"/>
              <a:gd name="connsiteX1" fmla="*/ 114300 w 228601"/>
              <a:gd name="connsiteY1" fmla="*/ 19049 h 1104244"/>
              <a:gd name="connsiteX2" fmla="*/ 114300 w 228601"/>
              <a:gd name="connsiteY2" fmla="*/ 462921 h 1104244"/>
              <a:gd name="connsiteX3" fmla="*/ 228600 w 228601"/>
              <a:gd name="connsiteY3" fmla="*/ 552122 h 1104244"/>
              <a:gd name="connsiteX4" fmla="*/ 116719 w 228601"/>
              <a:gd name="connsiteY4" fmla="*/ 631647 h 1104244"/>
              <a:gd name="connsiteX5" fmla="*/ 114300 w 228601"/>
              <a:gd name="connsiteY5" fmla="*/ 1085195 h 1104244"/>
              <a:gd name="connsiteX6" fmla="*/ 0 w 228601"/>
              <a:gd name="connsiteY6" fmla="*/ 1104244 h 110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601" h="1104244" stroke="0" extrusionOk="0">
                <a:moveTo>
                  <a:pt x="0" y="0"/>
                </a:moveTo>
                <a:cubicBezTo>
                  <a:pt x="63126" y="0"/>
                  <a:pt x="114300" y="8529"/>
                  <a:pt x="114300" y="19049"/>
                </a:cubicBezTo>
                <a:lnTo>
                  <a:pt x="114300" y="533073"/>
                </a:lnTo>
                <a:cubicBezTo>
                  <a:pt x="114300" y="543593"/>
                  <a:pt x="165474" y="552122"/>
                  <a:pt x="228600" y="552122"/>
                </a:cubicBezTo>
                <a:cubicBezTo>
                  <a:pt x="165474" y="552122"/>
                  <a:pt x="114300" y="560651"/>
                  <a:pt x="114300" y="571171"/>
                </a:cubicBezTo>
                <a:lnTo>
                  <a:pt x="114300" y="1085195"/>
                </a:lnTo>
                <a:cubicBezTo>
                  <a:pt x="114300" y="1095715"/>
                  <a:pt x="63126" y="1104244"/>
                  <a:pt x="0" y="1104244"/>
                </a:cubicBezTo>
                <a:lnTo>
                  <a:pt x="0" y="0"/>
                </a:lnTo>
                <a:close/>
              </a:path>
              <a:path w="228601" h="1104244" fill="none">
                <a:moveTo>
                  <a:pt x="0" y="0"/>
                </a:moveTo>
                <a:cubicBezTo>
                  <a:pt x="63126" y="0"/>
                  <a:pt x="114300" y="8529"/>
                  <a:pt x="114300" y="19049"/>
                </a:cubicBezTo>
                <a:lnTo>
                  <a:pt x="114300" y="462921"/>
                </a:lnTo>
                <a:cubicBezTo>
                  <a:pt x="114300" y="473441"/>
                  <a:pt x="228197" y="524001"/>
                  <a:pt x="228600" y="552122"/>
                </a:cubicBezTo>
                <a:cubicBezTo>
                  <a:pt x="229003" y="580243"/>
                  <a:pt x="116719" y="621127"/>
                  <a:pt x="116719" y="631647"/>
                </a:cubicBezTo>
                <a:cubicBezTo>
                  <a:pt x="115913" y="782830"/>
                  <a:pt x="115106" y="934012"/>
                  <a:pt x="114300" y="1085195"/>
                </a:cubicBezTo>
                <a:cubicBezTo>
                  <a:pt x="114300" y="1095715"/>
                  <a:pt x="63126" y="1104244"/>
                  <a:pt x="0" y="1104244"/>
                </a:cubicBezTo>
              </a:path>
            </a:pathLst>
          </a:custGeom>
          <a:noFill/>
          <a:ln w="19050" cap="flat" cmpd="sng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235"/>
          <p:cNvSpPr txBox="1"/>
          <p:nvPr/>
        </p:nvSpPr>
        <p:spPr>
          <a:xfrm>
            <a:off x="9642216" y="2253345"/>
            <a:ext cx="611065" cy="52321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80</a:t>
            </a:r>
          </a:p>
        </p:txBody>
      </p:sp>
      <p:sp>
        <p:nvSpPr>
          <p:cNvPr id="84" name="Shape 236"/>
          <p:cNvSpPr/>
          <p:nvPr/>
        </p:nvSpPr>
        <p:spPr>
          <a:xfrm rot="-5400000">
            <a:off x="5689552" y="1538"/>
            <a:ext cx="325350" cy="4257683"/>
          </a:xfrm>
          <a:custGeom>
            <a:avLst/>
            <a:gdLst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06961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069615 h 4257683"/>
              <a:gd name="connsiteX3" fmla="*/ 325350 w 325350"/>
              <a:gd name="connsiteY3" fmla="*/ 2170396 h 4257683"/>
              <a:gd name="connsiteX4" fmla="*/ 162675 w 325350"/>
              <a:gd name="connsiteY4" fmla="*/ 2292850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350" h="4257683" stroke="0" extrusionOk="0">
                <a:moveTo>
                  <a:pt x="0" y="0"/>
                </a:moveTo>
                <a:cubicBezTo>
                  <a:pt x="89843" y="0"/>
                  <a:pt x="162675" y="12138"/>
                  <a:pt x="162675" y="27111"/>
                </a:cubicBezTo>
                <a:lnTo>
                  <a:pt x="162675" y="2143285"/>
                </a:lnTo>
                <a:cubicBezTo>
                  <a:pt x="162675" y="2158258"/>
                  <a:pt x="235507" y="2170396"/>
                  <a:pt x="325350" y="2170396"/>
                </a:cubicBezTo>
                <a:cubicBezTo>
                  <a:pt x="235507" y="2170396"/>
                  <a:pt x="162675" y="2182534"/>
                  <a:pt x="162675" y="2197507"/>
                </a:cubicBezTo>
                <a:lnTo>
                  <a:pt x="162675" y="4230572"/>
                </a:lnTo>
                <a:cubicBezTo>
                  <a:pt x="162675" y="4245545"/>
                  <a:pt x="89843" y="4257683"/>
                  <a:pt x="0" y="4257683"/>
                </a:cubicBezTo>
                <a:lnTo>
                  <a:pt x="0" y="0"/>
                </a:lnTo>
                <a:close/>
              </a:path>
              <a:path w="325350" h="4257683" fill="none">
                <a:moveTo>
                  <a:pt x="0" y="0"/>
                </a:moveTo>
                <a:cubicBezTo>
                  <a:pt x="89843" y="0"/>
                  <a:pt x="162675" y="12138"/>
                  <a:pt x="162675" y="27111"/>
                </a:cubicBezTo>
                <a:lnTo>
                  <a:pt x="162675" y="2069615"/>
                </a:lnTo>
                <a:cubicBezTo>
                  <a:pt x="162675" y="2084588"/>
                  <a:pt x="325350" y="2133190"/>
                  <a:pt x="325350" y="2170396"/>
                </a:cubicBezTo>
                <a:cubicBezTo>
                  <a:pt x="325350" y="2207602"/>
                  <a:pt x="162675" y="2277877"/>
                  <a:pt x="162675" y="2292850"/>
                </a:cubicBezTo>
                <a:lnTo>
                  <a:pt x="162675" y="4230572"/>
                </a:lnTo>
                <a:cubicBezTo>
                  <a:pt x="162675" y="4245545"/>
                  <a:pt x="89843" y="4257683"/>
                  <a:pt x="0" y="4257683"/>
                </a:cubicBezTo>
              </a:path>
            </a:pathLst>
          </a:custGeom>
          <a:noFill/>
          <a:ln w="19050" cap="flat" cmpd="sng">
            <a:solidFill>
              <a:srgbClr val="002060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237"/>
          <p:cNvSpPr/>
          <p:nvPr/>
        </p:nvSpPr>
        <p:spPr>
          <a:xfrm rot="-5400000" flipH="1">
            <a:off x="6376860" y="321925"/>
            <a:ext cx="197074" cy="5494428"/>
          </a:xfrm>
          <a:custGeom>
            <a:avLst/>
            <a:gdLst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06411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06411 h 5494428"/>
              <a:gd name="connsiteX3" fmla="*/ 197074 w 197074"/>
              <a:gd name="connsiteY3" fmla="*/ 2800839 h 5494428"/>
              <a:gd name="connsiteX4" fmla="*/ 98537 w 197074"/>
              <a:gd name="connsiteY4" fmla="*/ 2921269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074" h="5494428" stroke="0" extrusionOk="0">
                <a:moveTo>
                  <a:pt x="0" y="0"/>
                </a:moveTo>
                <a:cubicBezTo>
                  <a:pt x="54420" y="0"/>
                  <a:pt x="98537" y="7352"/>
                  <a:pt x="98537" y="16422"/>
                </a:cubicBezTo>
                <a:lnTo>
                  <a:pt x="98537" y="2784417"/>
                </a:lnTo>
                <a:cubicBezTo>
                  <a:pt x="98537" y="2793487"/>
                  <a:pt x="142654" y="2800839"/>
                  <a:pt x="197074" y="2800839"/>
                </a:cubicBezTo>
                <a:cubicBezTo>
                  <a:pt x="142654" y="2800839"/>
                  <a:pt x="98537" y="2808191"/>
                  <a:pt x="98537" y="2817261"/>
                </a:cubicBezTo>
                <a:lnTo>
                  <a:pt x="98537" y="5478006"/>
                </a:lnTo>
                <a:cubicBezTo>
                  <a:pt x="98537" y="5487076"/>
                  <a:pt x="54420" y="5494428"/>
                  <a:pt x="0" y="5494428"/>
                </a:cubicBezTo>
                <a:lnTo>
                  <a:pt x="0" y="0"/>
                </a:lnTo>
                <a:close/>
              </a:path>
              <a:path w="197074" h="5494428" fill="none">
                <a:moveTo>
                  <a:pt x="0" y="0"/>
                </a:moveTo>
                <a:cubicBezTo>
                  <a:pt x="54420" y="0"/>
                  <a:pt x="98537" y="7352"/>
                  <a:pt x="98537" y="16422"/>
                </a:cubicBezTo>
                <a:lnTo>
                  <a:pt x="98537" y="2706411"/>
                </a:lnTo>
                <a:cubicBezTo>
                  <a:pt x="98537" y="2715481"/>
                  <a:pt x="197074" y="2765029"/>
                  <a:pt x="197074" y="2800839"/>
                </a:cubicBezTo>
                <a:cubicBezTo>
                  <a:pt x="197074" y="2836649"/>
                  <a:pt x="98537" y="2912199"/>
                  <a:pt x="98537" y="2921269"/>
                </a:cubicBezTo>
                <a:lnTo>
                  <a:pt x="98537" y="5478006"/>
                </a:lnTo>
                <a:cubicBezTo>
                  <a:pt x="98537" y="5487076"/>
                  <a:pt x="54420" y="5494428"/>
                  <a:pt x="0" y="5494428"/>
                </a:cubicBezTo>
              </a:path>
            </a:pathLst>
          </a:custGeom>
          <a:noFill/>
          <a:ln w="19050" cap="flat" cmpd="sng">
            <a:solidFill>
              <a:srgbClr val="002060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238"/>
          <p:cNvSpPr txBox="1"/>
          <p:nvPr/>
        </p:nvSpPr>
        <p:spPr>
          <a:xfrm>
            <a:off x="5726440" y="1533983"/>
            <a:ext cx="34656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</a:p>
        </p:txBody>
      </p:sp>
      <p:sp>
        <p:nvSpPr>
          <p:cNvPr id="87" name="Shape 239"/>
          <p:cNvSpPr txBox="1"/>
          <p:nvPr/>
        </p:nvSpPr>
        <p:spPr>
          <a:xfrm>
            <a:off x="6374708" y="3061447"/>
            <a:ext cx="346569" cy="52321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</a:p>
        </p:txBody>
      </p:sp>
      <p:sp>
        <p:nvSpPr>
          <p:cNvPr id="88" name="Shape 240"/>
          <p:cNvSpPr txBox="1"/>
          <p:nvPr/>
        </p:nvSpPr>
        <p:spPr>
          <a:xfrm>
            <a:off x="5011341" y="3377209"/>
            <a:ext cx="1430199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6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26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b="1" dirty="0" err="1">
                <a:latin typeface="Cambria"/>
                <a:ea typeface="Cambria"/>
                <a:cs typeface="Cambria"/>
                <a:sym typeface="Cambria"/>
              </a:rPr>
              <a:t>giải</a:t>
            </a:r>
            <a:endParaRPr lang="en-US" sz="2600" b="1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9" name="Shape 241"/>
          <p:cNvSpPr txBox="1"/>
          <p:nvPr/>
        </p:nvSpPr>
        <p:spPr>
          <a:xfrm>
            <a:off x="3764621" y="3796946"/>
            <a:ext cx="4808176" cy="289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Tổng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nhau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 7 + 9 = 16 (</a:t>
            </a:r>
            <a:r>
              <a:rPr lang="en-US" sz="2600" dirty="0" err="1" smtClean="0"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2600" dirty="0" smtClean="0">
                <a:latin typeface="Cambria"/>
                <a:ea typeface="Cambria"/>
                <a:cs typeface="Cambria"/>
                <a:sym typeface="Cambria"/>
              </a:rPr>
              <a:t>)</a:t>
            </a:r>
          </a:p>
          <a:p>
            <a:pPr>
              <a:buSzPct val="25000"/>
            </a:pPr>
            <a:r>
              <a:rPr lang="en-US" sz="2600" dirty="0" err="1" smtClean="0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 smtClean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nhất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(80 : 16 ) × 7 = 35</a:t>
            </a:r>
          </a:p>
          <a:p>
            <a:pPr>
              <a:buSzPct val="25000"/>
            </a:pP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 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80 – 35 = 45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    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Đáp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 ST1: 35, ST2: 45</a:t>
            </a:r>
          </a:p>
        </p:txBody>
      </p:sp>
      <p:cxnSp>
        <p:nvCxnSpPr>
          <p:cNvPr id="90" name="Shape 242"/>
          <p:cNvCxnSpPr/>
          <p:nvPr/>
        </p:nvCxnSpPr>
        <p:spPr>
          <a:xfrm>
            <a:off x="7359810" y="736727"/>
            <a:ext cx="1828800" cy="0"/>
          </a:xfrm>
          <a:prstGeom prst="straightConnector1">
            <a:avLst/>
          </a:pr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1" name="Shape 243"/>
          <p:cNvCxnSpPr/>
          <p:nvPr/>
        </p:nvCxnSpPr>
        <p:spPr>
          <a:xfrm>
            <a:off x="2589488" y="1261881"/>
            <a:ext cx="1645920" cy="0"/>
          </a:xfrm>
          <a:prstGeom prst="straightConnector1">
            <a:avLst/>
          </a:pr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2" name="Shape 244"/>
          <p:cNvCxnSpPr>
            <a:cxnSpLocks/>
          </p:cNvCxnSpPr>
          <p:nvPr/>
        </p:nvCxnSpPr>
        <p:spPr>
          <a:xfrm>
            <a:off x="5206402" y="1240567"/>
            <a:ext cx="838197" cy="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sp>
        <p:nvSpPr>
          <p:cNvPr id="93" name="Oval 92"/>
          <p:cNvSpPr/>
          <p:nvPr/>
        </p:nvSpPr>
        <p:spPr>
          <a:xfrm>
            <a:off x="6535143" y="288337"/>
            <a:ext cx="612250" cy="511355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2089912" y="701513"/>
            <a:ext cx="462219" cy="929881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2" y="5755666"/>
            <a:ext cx="1084751" cy="10657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8" name="Shape 111">
                <a:extLst>
                  <a:ext uri="{FF2B5EF4-FFF2-40B4-BE49-F238E27FC236}">
                    <a16:creationId xmlns:a16="http://schemas.microsoft.com/office/drawing/2014/main" xmlns="" id="{CE0BB823-8968-48F7-8852-D72F7197A78F}"/>
                  </a:ext>
                </a:extLst>
              </p:cNvPr>
              <p:cNvSpPr txBox="1"/>
              <p:nvPr/>
            </p:nvSpPr>
            <p:spPr>
              <a:xfrm>
                <a:off x="2057400" y="677212"/>
                <a:ext cx="620711" cy="646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>
                  <a:buSzPct val="25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/>
                              <a:sym typeface="Times New Roman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sym typeface="Times New Roman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sym typeface="Times New Roman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mc:Choice>
        <mc:Fallback>
          <p:sp>
            <p:nvSpPr>
              <p:cNvPr id="98" name="Shape 1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E0BB823-8968-48F7-8852-D72F7197A7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677212"/>
                <a:ext cx="620711" cy="646330"/>
              </a:xfrm>
              <a:prstGeom prst="rect">
                <a:avLst/>
              </a:prstGeom>
              <a:blipFill rotWithShape="1">
                <a:blip r:embed="rId4"/>
                <a:stretch>
                  <a:fillRect b="-320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Text Box 9">
            <a:extLst>
              <a:ext uri="{FF2B5EF4-FFF2-40B4-BE49-F238E27FC236}">
                <a16:creationId xmlns:a16="http://schemas.microsoft.com/office/drawing/2014/main" xmlns="" id="{C544F994-A19F-4312-849F-165EEF98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993" y="2074366"/>
            <a:ext cx="2133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Ta có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sơ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̀:</a:t>
            </a:r>
          </a:p>
        </p:txBody>
      </p:sp>
    </p:spTree>
    <p:extLst>
      <p:ext uri="{BB962C8B-B14F-4D97-AF65-F5344CB8AC3E}">
        <p14:creationId xmlns:p14="http://schemas.microsoft.com/office/powerpoint/2010/main" val="203793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8150" y="414052"/>
            <a:ext cx="11506200" cy="6286229"/>
          </a:xfrm>
          <a:prstGeom prst="roundRect">
            <a:avLst>
              <a:gd name="adj" fmla="val 5244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0"/>
          </a:p>
        </p:txBody>
      </p:sp>
      <p:sp>
        <p:nvSpPr>
          <p:cNvPr id="7" name="Shape 253"/>
          <p:cNvSpPr txBox="1"/>
          <p:nvPr/>
        </p:nvSpPr>
        <p:spPr>
          <a:xfrm>
            <a:off x="2147202" y="256570"/>
            <a:ext cx="8458196" cy="10772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i="1" u="sng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200" b="1" i="1" u="sng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1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: b)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Hiệu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của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2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55.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nhất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             	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2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đó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cxnSp>
        <p:nvCxnSpPr>
          <p:cNvPr id="11" name="Shape 257"/>
          <p:cNvCxnSpPr/>
          <p:nvPr/>
        </p:nvCxnSpPr>
        <p:spPr>
          <a:xfrm>
            <a:off x="3910188" y="805135"/>
            <a:ext cx="7620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Shape 260"/>
          <p:cNvSpPr txBox="1"/>
          <p:nvPr/>
        </p:nvSpPr>
        <p:spPr>
          <a:xfrm>
            <a:off x="2884517" y="1969081"/>
            <a:ext cx="90806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ST1:</a:t>
            </a:r>
          </a:p>
        </p:txBody>
      </p:sp>
      <p:sp>
        <p:nvSpPr>
          <p:cNvPr id="15" name="Shape 261"/>
          <p:cNvSpPr txBox="1"/>
          <p:nvPr/>
        </p:nvSpPr>
        <p:spPr>
          <a:xfrm>
            <a:off x="2884517" y="2384770"/>
            <a:ext cx="90806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ST2:</a:t>
            </a:r>
          </a:p>
        </p:txBody>
      </p:sp>
      <p:grpSp>
        <p:nvGrpSpPr>
          <p:cNvPr id="16" name="Shape 262"/>
          <p:cNvGrpSpPr/>
          <p:nvPr/>
        </p:nvGrpSpPr>
        <p:grpSpPr>
          <a:xfrm>
            <a:off x="3792587" y="2596859"/>
            <a:ext cx="2452253" cy="127290"/>
            <a:chOff x="1447800" y="3045399"/>
            <a:chExt cx="2452253" cy="127290"/>
          </a:xfrm>
        </p:grpSpPr>
        <p:grpSp>
          <p:nvGrpSpPr>
            <p:cNvPr id="17" name="Shape 263"/>
            <p:cNvGrpSpPr/>
            <p:nvPr/>
          </p:nvGrpSpPr>
          <p:grpSpPr>
            <a:xfrm>
              <a:off x="14478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30" name="Shape 264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Shape 265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Shape 266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" name="Shape 267"/>
            <p:cNvGrpSpPr/>
            <p:nvPr/>
          </p:nvGrpSpPr>
          <p:grpSpPr>
            <a:xfrm>
              <a:off x="20574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27" name="Shape 268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Shape 269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Shape 270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" name="Shape 271"/>
            <p:cNvGrpSpPr/>
            <p:nvPr/>
          </p:nvGrpSpPr>
          <p:grpSpPr>
            <a:xfrm>
              <a:off x="26670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24" name="Shape 272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Shape 273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" name="Shape 274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" name="Shape 275"/>
            <p:cNvGrpSpPr/>
            <p:nvPr/>
          </p:nvGrpSpPr>
          <p:grpSpPr>
            <a:xfrm>
              <a:off x="3290453" y="3045399"/>
              <a:ext cx="609600" cy="123878"/>
              <a:chOff x="1447800" y="3111156"/>
              <a:chExt cx="609600" cy="123878"/>
            </a:xfrm>
          </p:grpSpPr>
          <p:cxnSp>
            <p:nvCxnSpPr>
              <p:cNvPr id="21" name="Shape 276"/>
              <p:cNvCxnSpPr/>
              <p:nvPr/>
            </p:nvCxnSpPr>
            <p:spPr>
              <a:xfrm>
                <a:off x="1447800" y="3179829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Shape 277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3" name="Shape 279"/>
          <p:cNvGrpSpPr/>
          <p:nvPr/>
        </p:nvGrpSpPr>
        <p:grpSpPr>
          <a:xfrm>
            <a:off x="3787994" y="2190141"/>
            <a:ext cx="5486400" cy="151985"/>
            <a:chOff x="1461653" y="3448121"/>
            <a:chExt cx="5486400" cy="151985"/>
          </a:xfrm>
        </p:grpSpPr>
        <p:grpSp>
          <p:nvGrpSpPr>
            <p:cNvPr id="34" name="Shape 280"/>
            <p:cNvGrpSpPr/>
            <p:nvPr/>
          </p:nvGrpSpPr>
          <p:grpSpPr>
            <a:xfrm>
              <a:off x="1461653" y="3465077"/>
              <a:ext cx="4267199" cy="135029"/>
              <a:chOff x="1447800" y="3037660"/>
              <a:chExt cx="4267199" cy="135029"/>
            </a:xfrm>
          </p:grpSpPr>
          <p:grpSp>
            <p:nvGrpSpPr>
              <p:cNvPr id="43" name="Shape 281"/>
              <p:cNvGrpSpPr/>
              <p:nvPr/>
            </p:nvGrpSpPr>
            <p:grpSpPr>
              <a:xfrm>
                <a:off x="14478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68" name="Shape 282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" name="Shape 283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0" name="Shape 284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4" name="Shape 285"/>
              <p:cNvGrpSpPr/>
              <p:nvPr/>
            </p:nvGrpSpPr>
            <p:grpSpPr>
              <a:xfrm>
                <a:off x="20574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65" name="Shape 286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6" name="Shape 287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7" name="Shape 288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" name="Shape 289"/>
              <p:cNvGrpSpPr/>
              <p:nvPr/>
            </p:nvGrpSpPr>
            <p:grpSpPr>
              <a:xfrm>
                <a:off x="2667000" y="3047999"/>
                <a:ext cx="609600" cy="124690"/>
                <a:chOff x="1447800" y="3110344"/>
                <a:chExt cx="609600" cy="124690"/>
              </a:xfrm>
            </p:grpSpPr>
            <p:cxnSp>
              <p:nvCxnSpPr>
                <p:cNvPr id="62" name="Shape 290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" name="Shape 291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" name="Shape 292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6" name="Shape 293"/>
              <p:cNvGrpSpPr/>
              <p:nvPr/>
            </p:nvGrpSpPr>
            <p:grpSpPr>
              <a:xfrm>
                <a:off x="3290453" y="3045399"/>
                <a:ext cx="609600" cy="123878"/>
                <a:chOff x="1447800" y="3111156"/>
                <a:chExt cx="609600" cy="123878"/>
              </a:xfrm>
            </p:grpSpPr>
            <p:cxnSp>
              <p:nvCxnSpPr>
                <p:cNvPr id="59" name="Shape 294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" name="Shape 295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7" name="Shape 297"/>
              <p:cNvGrpSpPr/>
              <p:nvPr/>
            </p:nvGrpSpPr>
            <p:grpSpPr>
              <a:xfrm>
                <a:off x="3893124" y="3045399"/>
                <a:ext cx="609600" cy="123878"/>
                <a:chOff x="1447800" y="3111156"/>
                <a:chExt cx="609600" cy="123878"/>
              </a:xfrm>
            </p:grpSpPr>
            <p:cxnSp>
              <p:nvCxnSpPr>
                <p:cNvPr id="56" name="Shape 298"/>
                <p:cNvCxnSpPr/>
                <p:nvPr/>
              </p:nvCxnSpPr>
              <p:spPr>
                <a:xfrm>
                  <a:off x="1447800" y="3171878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7" name="Shape 299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8" name="Shape 301"/>
              <p:cNvGrpSpPr/>
              <p:nvPr/>
            </p:nvGrpSpPr>
            <p:grpSpPr>
              <a:xfrm>
                <a:off x="5105400" y="3041353"/>
                <a:ext cx="609599" cy="124690"/>
                <a:chOff x="1447800" y="3110344"/>
                <a:chExt cx="609599" cy="124690"/>
              </a:xfrm>
            </p:grpSpPr>
            <p:cxnSp>
              <p:nvCxnSpPr>
                <p:cNvPr id="53" name="Shape 302"/>
                <p:cNvCxnSpPr/>
                <p:nvPr/>
              </p:nvCxnSpPr>
              <p:spPr>
                <a:xfrm>
                  <a:off x="1447800" y="3165975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4" name="Shape 303"/>
                <p:cNvCxnSpPr/>
                <p:nvPr/>
              </p:nvCxnSpPr>
              <p:spPr>
                <a:xfrm>
                  <a:off x="2043546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5" name="Shape 304"/>
                <p:cNvCxnSpPr/>
                <p:nvPr/>
              </p:nvCxnSpPr>
              <p:spPr>
                <a:xfrm>
                  <a:off x="1447800" y="3110344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9" name="Shape 305"/>
              <p:cNvGrpSpPr/>
              <p:nvPr/>
            </p:nvGrpSpPr>
            <p:grpSpPr>
              <a:xfrm>
                <a:off x="4495800" y="3037660"/>
                <a:ext cx="609600" cy="123878"/>
                <a:chOff x="1447800" y="3111156"/>
                <a:chExt cx="609600" cy="123878"/>
              </a:xfrm>
            </p:grpSpPr>
            <p:cxnSp>
              <p:nvCxnSpPr>
                <p:cNvPr id="50" name="Shape 306"/>
                <p:cNvCxnSpPr/>
                <p:nvPr/>
              </p:nvCxnSpPr>
              <p:spPr>
                <a:xfrm>
                  <a:off x="1447800" y="3179829"/>
                  <a:ext cx="609599" cy="0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" name="Shape 307"/>
                <p:cNvCxnSpPr/>
                <p:nvPr/>
              </p:nvCxnSpPr>
              <p:spPr>
                <a:xfrm>
                  <a:off x="2057400" y="3111156"/>
                  <a:ext cx="0" cy="123878"/>
                </a:xfrm>
                <a:prstGeom prst="straightConnector1">
                  <a:avLst/>
                </a:prstGeom>
                <a:noFill/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35" name="Shape 309"/>
            <p:cNvGrpSpPr/>
            <p:nvPr/>
          </p:nvGrpSpPr>
          <p:grpSpPr>
            <a:xfrm>
              <a:off x="5718692" y="3456356"/>
              <a:ext cx="609600" cy="123878"/>
              <a:chOff x="6019800" y="3454916"/>
              <a:chExt cx="609600" cy="123878"/>
            </a:xfrm>
          </p:grpSpPr>
          <p:cxnSp>
            <p:nvCxnSpPr>
              <p:cNvPr id="40" name="Shape 310"/>
              <p:cNvCxnSpPr/>
              <p:nvPr/>
            </p:nvCxnSpPr>
            <p:spPr>
              <a:xfrm>
                <a:off x="6019800" y="3516450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Shape 311"/>
              <p:cNvCxnSpPr/>
              <p:nvPr/>
            </p:nvCxnSpPr>
            <p:spPr>
              <a:xfrm>
                <a:off x="6629400" y="345491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6" name="Shape 313"/>
            <p:cNvGrpSpPr/>
            <p:nvPr/>
          </p:nvGrpSpPr>
          <p:grpSpPr>
            <a:xfrm>
              <a:off x="6338453" y="3448121"/>
              <a:ext cx="609600" cy="135939"/>
              <a:chOff x="6019800" y="3442855"/>
              <a:chExt cx="609600" cy="135939"/>
            </a:xfrm>
          </p:grpSpPr>
          <p:cxnSp>
            <p:nvCxnSpPr>
              <p:cNvPr id="37" name="Shape 314"/>
              <p:cNvCxnSpPr/>
              <p:nvPr/>
            </p:nvCxnSpPr>
            <p:spPr>
              <a:xfrm>
                <a:off x="6019800" y="3516450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" name="Shape 315"/>
              <p:cNvCxnSpPr/>
              <p:nvPr/>
            </p:nvCxnSpPr>
            <p:spPr>
              <a:xfrm>
                <a:off x="6629400" y="345491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Shape 316"/>
              <p:cNvCxnSpPr/>
              <p:nvPr/>
            </p:nvCxnSpPr>
            <p:spPr>
              <a:xfrm>
                <a:off x="6019800" y="3442855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1" name="Shape 317"/>
          <p:cNvSpPr/>
          <p:nvPr/>
        </p:nvSpPr>
        <p:spPr>
          <a:xfrm rot="5400000">
            <a:off x="7662373" y="956066"/>
            <a:ext cx="176040" cy="3041076"/>
          </a:xfrm>
          <a:custGeom>
            <a:avLst/>
            <a:gdLst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505869 h 3041076"/>
              <a:gd name="connsiteX3" fmla="*/ 176040 w 176040"/>
              <a:gd name="connsiteY3" fmla="*/ 1520538 h 3041076"/>
              <a:gd name="connsiteX4" fmla="*/ 88020 w 176040"/>
              <a:gd name="connsiteY4" fmla="*/ 153520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  <a:gd name="connsiteX7" fmla="*/ 0 w 176040"/>
              <a:gd name="connsiteY7" fmla="*/ 0 h 3041076"/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505869 h 3041076"/>
              <a:gd name="connsiteX3" fmla="*/ 176040 w 176040"/>
              <a:gd name="connsiteY3" fmla="*/ 1520538 h 3041076"/>
              <a:gd name="connsiteX4" fmla="*/ 88020 w 176040"/>
              <a:gd name="connsiteY4" fmla="*/ 153520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505869 h 3041076"/>
              <a:gd name="connsiteX3" fmla="*/ 176040 w 176040"/>
              <a:gd name="connsiteY3" fmla="*/ 1520538 h 3041076"/>
              <a:gd name="connsiteX4" fmla="*/ 88020 w 176040"/>
              <a:gd name="connsiteY4" fmla="*/ 153520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  <a:gd name="connsiteX7" fmla="*/ 0 w 176040"/>
              <a:gd name="connsiteY7" fmla="*/ 0 h 3041076"/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505869 h 3041076"/>
              <a:gd name="connsiteX3" fmla="*/ 176040 w 176040"/>
              <a:gd name="connsiteY3" fmla="*/ 1520538 h 3041076"/>
              <a:gd name="connsiteX4" fmla="*/ 88020 w 176040"/>
              <a:gd name="connsiteY4" fmla="*/ 159235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505869 h 3041076"/>
              <a:gd name="connsiteX3" fmla="*/ 176040 w 176040"/>
              <a:gd name="connsiteY3" fmla="*/ 1520538 h 3041076"/>
              <a:gd name="connsiteX4" fmla="*/ 88020 w 176040"/>
              <a:gd name="connsiteY4" fmla="*/ 153520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  <a:gd name="connsiteX7" fmla="*/ 0 w 176040"/>
              <a:gd name="connsiteY7" fmla="*/ 0 h 3041076"/>
              <a:gd name="connsiteX0" fmla="*/ 0 w 176040"/>
              <a:gd name="connsiteY0" fmla="*/ 0 h 3041076"/>
              <a:gd name="connsiteX1" fmla="*/ 88020 w 176040"/>
              <a:gd name="connsiteY1" fmla="*/ 14669 h 3041076"/>
              <a:gd name="connsiteX2" fmla="*/ 88020 w 176040"/>
              <a:gd name="connsiteY2" fmla="*/ 1401094 h 3041076"/>
              <a:gd name="connsiteX3" fmla="*/ 176040 w 176040"/>
              <a:gd name="connsiteY3" fmla="*/ 1520538 h 3041076"/>
              <a:gd name="connsiteX4" fmla="*/ 88020 w 176040"/>
              <a:gd name="connsiteY4" fmla="*/ 1592357 h 3041076"/>
              <a:gd name="connsiteX5" fmla="*/ 88020 w 176040"/>
              <a:gd name="connsiteY5" fmla="*/ 3026407 h 3041076"/>
              <a:gd name="connsiteX6" fmla="*/ 0 w 176040"/>
              <a:gd name="connsiteY6" fmla="*/ 3041076 h 304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040" h="3041076" stroke="0" extrusionOk="0">
                <a:moveTo>
                  <a:pt x="0" y="0"/>
                </a:moveTo>
                <a:cubicBezTo>
                  <a:pt x="48612" y="0"/>
                  <a:pt x="88020" y="6568"/>
                  <a:pt x="88020" y="14669"/>
                </a:cubicBezTo>
                <a:lnTo>
                  <a:pt x="88020" y="1505869"/>
                </a:lnTo>
                <a:cubicBezTo>
                  <a:pt x="88020" y="1513970"/>
                  <a:pt x="127428" y="1520538"/>
                  <a:pt x="176040" y="1520538"/>
                </a:cubicBezTo>
                <a:cubicBezTo>
                  <a:pt x="127428" y="1520538"/>
                  <a:pt x="88020" y="1527106"/>
                  <a:pt x="88020" y="1535207"/>
                </a:cubicBezTo>
                <a:lnTo>
                  <a:pt x="88020" y="3026407"/>
                </a:lnTo>
                <a:cubicBezTo>
                  <a:pt x="88020" y="3034508"/>
                  <a:pt x="48612" y="3041076"/>
                  <a:pt x="0" y="3041076"/>
                </a:cubicBezTo>
                <a:lnTo>
                  <a:pt x="0" y="0"/>
                </a:lnTo>
                <a:close/>
              </a:path>
              <a:path w="176040" h="3041076" fill="none">
                <a:moveTo>
                  <a:pt x="0" y="0"/>
                </a:moveTo>
                <a:cubicBezTo>
                  <a:pt x="48612" y="0"/>
                  <a:pt x="88020" y="6568"/>
                  <a:pt x="88020" y="14669"/>
                </a:cubicBezTo>
                <a:lnTo>
                  <a:pt x="88020" y="1401094"/>
                </a:lnTo>
                <a:cubicBezTo>
                  <a:pt x="88020" y="1409195"/>
                  <a:pt x="176040" y="1488661"/>
                  <a:pt x="176040" y="1520538"/>
                </a:cubicBezTo>
                <a:cubicBezTo>
                  <a:pt x="176040" y="1552415"/>
                  <a:pt x="88020" y="1584256"/>
                  <a:pt x="88020" y="1592357"/>
                </a:cubicBezTo>
                <a:lnTo>
                  <a:pt x="88020" y="3026407"/>
                </a:lnTo>
                <a:cubicBezTo>
                  <a:pt x="88020" y="3034508"/>
                  <a:pt x="48612" y="3041076"/>
                  <a:pt x="0" y="3041076"/>
                </a:cubicBez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318"/>
          <p:cNvSpPr/>
          <p:nvPr/>
        </p:nvSpPr>
        <p:spPr>
          <a:xfrm rot="-5400000">
            <a:off x="6359617" y="-710323"/>
            <a:ext cx="346847" cy="5482705"/>
          </a:xfrm>
          <a:custGeom>
            <a:avLst/>
            <a:gdLst>
              <a:gd name="connsiteX0" fmla="*/ 0 w 346817"/>
              <a:gd name="connsiteY0" fmla="*/ 0 h 5482705"/>
              <a:gd name="connsiteX1" fmla="*/ 173409 w 346817"/>
              <a:gd name="connsiteY1" fmla="*/ 28900 h 5482705"/>
              <a:gd name="connsiteX2" fmla="*/ 173409 w 346817"/>
              <a:gd name="connsiteY2" fmla="*/ 2765963 h 5482705"/>
              <a:gd name="connsiteX3" fmla="*/ 346818 w 346817"/>
              <a:gd name="connsiteY3" fmla="*/ 2794863 h 5482705"/>
              <a:gd name="connsiteX4" fmla="*/ 173409 w 346817"/>
              <a:gd name="connsiteY4" fmla="*/ 2823763 h 5482705"/>
              <a:gd name="connsiteX5" fmla="*/ 173409 w 346817"/>
              <a:gd name="connsiteY5" fmla="*/ 5453805 h 5482705"/>
              <a:gd name="connsiteX6" fmla="*/ 0 w 346817"/>
              <a:gd name="connsiteY6" fmla="*/ 5482705 h 5482705"/>
              <a:gd name="connsiteX7" fmla="*/ 0 w 346817"/>
              <a:gd name="connsiteY7" fmla="*/ 0 h 5482705"/>
              <a:gd name="connsiteX0" fmla="*/ 0 w 346817"/>
              <a:gd name="connsiteY0" fmla="*/ 0 h 5482705"/>
              <a:gd name="connsiteX1" fmla="*/ 173409 w 346817"/>
              <a:gd name="connsiteY1" fmla="*/ 28900 h 5482705"/>
              <a:gd name="connsiteX2" fmla="*/ 173409 w 346817"/>
              <a:gd name="connsiteY2" fmla="*/ 2765963 h 5482705"/>
              <a:gd name="connsiteX3" fmla="*/ 346818 w 346817"/>
              <a:gd name="connsiteY3" fmla="*/ 2794863 h 5482705"/>
              <a:gd name="connsiteX4" fmla="*/ 173409 w 346817"/>
              <a:gd name="connsiteY4" fmla="*/ 2823763 h 5482705"/>
              <a:gd name="connsiteX5" fmla="*/ 173409 w 346817"/>
              <a:gd name="connsiteY5" fmla="*/ 5453805 h 5482705"/>
              <a:gd name="connsiteX6" fmla="*/ 0 w 346817"/>
              <a:gd name="connsiteY6" fmla="*/ 5482705 h 5482705"/>
              <a:gd name="connsiteX0" fmla="*/ 0 w 346847"/>
              <a:gd name="connsiteY0" fmla="*/ 0 h 5482705"/>
              <a:gd name="connsiteX1" fmla="*/ 173409 w 346847"/>
              <a:gd name="connsiteY1" fmla="*/ 28900 h 5482705"/>
              <a:gd name="connsiteX2" fmla="*/ 173409 w 346847"/>
              <a:gd name="connsiteY2" fmla="*/ 2765963 h 5482705"/>
              <a:gd name="connsiteX3" fmla="*/ 346818 w 346847"/>
              <a:gd name="connsiteY3" fmla="*/ 2794863 h 5482705"/>
              <a:gd name="connsiteX4" fmla="*/ 173409 w 346847"/>
              <a:gd name="connsiteY4" fmla="*/ 2823763 h 5482705"/>
              <a:gd name="connsiteX5" fmla="*/ 173409 w 346847"/>
              <a:gd name="connsiteY5" fmla="*/ 5453805 h 5482705"/>
              <a:gd name="connsiteX6" fmla="*/ 0 w 346847"/>
              <a:gd name="connsiteY6" fmla="*/ 5482705 h 5482705"/>
              <a:gd name="connsiteX7" fmla="*/ 0 w 346847"/>
              <a:gd name="connsiteY7" fmla="*/ 0 h 5482705"/>
              <a:gd name="connsiteX0" fmla="*/ 0 w 346847"/>
              <a:gd name="connsiteY0" fmla="*/ 0 h 5482705"/>
              <a:gd name="connsiteX1" fmla="*/ 173409 w 346847"/>
              <a:gd name="connsiteY1" fmla="*/ 28900 h 5482705"/>
              <a:gd name="connsiteX2" fmla="*/ 157506 w 346847"/>
              <a:gd name="connsiteY2" fmla="*/ 2702353 h 5482705"/>
              <a:gd name="connsiteX3" fmla="*/ 346818 w 346847"/>
              <a:gd name="connsiteY3" fmla="*/ 2794863 h 5482705"/>
              <a:gd name="connsiteX4" fmla="*/ 173409 w 346847"/>
              <a:gd name="connsiteY4" fmla="*/ 2823763 h 5482705"/>
              <a:gd name="connsiteX5" fmla="*/ 173409 w 346847"/>
              <a:gd name="connsiteY5" fmla="*/ 5453805 h 5482705"/>
              <a:gd name="connsiteX6" fmla="*/ 0 w 346847"/>
              <a:gd name="connsiteY6" fmla="*/ 5482705 h 5482705"/>
              <a:gd name="connsiteX0" fmla="*/ 0 w 346847"/>
              <a:gd name="connsiteY0" fmla="*/ 0 h 5482705"/>
              <a:gd name="connsiteX1" fmla="*/ 173409 w 346847"/>
              <a:gd name="connsiteY1" fmla="*/ 28900 h 5482705"/>
              <a:gd name="connsiteX2" fmla="*/ 173409 w 346847"/>
              <a:gd name="connsiteY2" fmla="*/ 2765963 h 5482705"/>
              <a:gd name="connsiteX3" fmla="*/ 346818 w 346847"/>
              <a:gd name="connsiteY3" fmla="*/ 2794863 h 5482705"/>
              <a:gd name="connsiteX4" fmla="*/ 173409 w 346847"/>
              <a:gd name="connsiteY4" fmla="*/ 2823763 h 5482705"/>
              <a:gd name="connsiteX5" fmla="*/ 173409 w 346847"/>
              <a:gd name="connsiteY5" fmla="*/ 5453805 h 5482705"/>
              <a:gd name="connsiteX6" fmla="*/ 0 w 346847"/>
              <a:gd name="connsiteY6" fmla="*/ 5482705 h 5482705"/>
              <a:gd name="connsiteX7" fmla="*/ 0 w 346847"/>
              <a:gd name="connsiteY7" fmla="*/ 0 h 5482705"/>
              <a:gd name="connsiteX0" fmla="*/ 0 w 346847"/>
              <a:gd name="connsiteY0" fmla="*/ 0 h 5482705"/>
              <a:gd name="connsiteX1" fmla="*/ 173409 w 346847"/>
              <a:gd name="connsiteY1" fmla="*/ 28900 h 5482705"/>
              <a:gd name="connsiteX2" fmla="*/ 157506 w 346847"/>
              <a:gd name="connsiteY2" fmla="*/ 2702353 h 5482705"/>
              <a:gd name="connsiteX3" fmla="*/ 346818 w 346847"/>
              <a:gd name="connsiteY3" fmla="*/ 2794863 h 5482705"/>
              <a:gd name="connsiteX4" fmla="*/ 173409 w 346847"/>
              <a:gd name="connsiteY4" fmla="*/ 2911227 h 5482705"/>
              <a:gd name="connsiteX5" fmla="*/ 173409 w 346847"/>
              <a:gd name="connsiteY5" fmla="*/ 5453805 h 5482705"/>
              <a:gd name="connsiteX6" fmla="*/ 0 w 346847"/>
              <a:gd name="connsiteY6" fmla="*/ 5482705 h 548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847" h="5482705" stroke="0" extrusionOk="0">
                <a:moveTo>
                  <a:pt x="0" y="0"/>
                </a:moveTo>
                <a:cubicBezTo>
                  <a:pt x="95771" y="0"/>
                  <a:pt x="173409" y="12939"/>
                  <a:pt x="173409" y="28900"/>
                </a:cubicBezTo>
                <a:lnTo>
                  <a:pt x="173409" y="2765963"/>
                </a:lnTo>
                <a:cubicBezTo>
                  <a:pt x="173409" y="2781924"/>
                  <a:pt x="251047" y="2794863"/>
                  <a:pt x="346818" y="2794863"/>
                </a:cubicBezTo>
                <a:cubicBezTo>
                  <a:pt x="251047" y="2794863"/>
                  <a:pt x="173409" y="2807802"/>
                  <a:pt x="173409" y="2823763"/>
                </a:cubicBezTo>
                <a:lnTo>
                  <a:pt x="173409" y="5453805"/>
                </a:lnTo>
                <a:cubicBezTo>
                  <a:pt x="173409" y="5469766"/>
                  <a:pt x="95771" y="5482705"/>
                  <a:pt x="0" y="5482705"/>
                </a:cubicBezTo>
                <a:lnTo>
                  <a:pt x="0" y="0"/>
                </a:lnTo>
                <a:close/>
              </a:path>
              <a:path w="346847" h="5482705" fill="none">
                <a:moveTo>
                  <a:pt x="0" y="0"/>
                </a:moveTo>
                <a:cubicBezTo>
                  <a:pt x="95771" y="0"/>
                  <a:pt x="173409" y="12939"/>
                  <a:pt x="173409" y="28900"/>
                </a:cubicBezTo>
                <a:cubicBezTo>
                  <a:pt x="173409" y="941254"/>
                  <a:pt x="157506" y="1789999"/>
                  <a:pt x="157506" y="2702353"/>
                </a:cubicBezTo>
                <a:cubicBezTo>
                  <a:pt x="157506" y="2718314"/>
                  <a:pt x="344168" y="2760051"/>
                  <a:pt x="346818" y="2794863"/>
                </a:cubicBezTo>
                <a:cubicBezTo>
                  <a:pt x="349468" y="2829675"/>
                  <a:pt x="173409" y="2895266"/>
                  <a:pt x="173409" y="2911227"/>
                </a:cubicBezTo>
                <a:lnTo>
                  <a:pt x="173409" y="5453805"/>
                </a:lnTo>
                <a:cubicBezTo>
                  <a:pt x="173409" y="5469766"/>
                  <a:pt x="95771" y="5482705"/>
                  <a:pt x="0" y="5482705"/>
                </a:cubicBezTo>
              </a:path>
            </a:pathLst>
          </a:custGeom>
          <a:noFill/>
          <a:ln w="19050" cap="flat" cmpd="sng">
            <a:solidFill>
              <a:srgbClr val="FF0066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319"/>
          <p:cNvSpPr/>
          <p:nvPr/>
        </p:nvSpPr>
        <p:spPr>
          <a:xfrm rot="-5400000" flipH="1">
            <a:off x="4893509" y="1625393"/>
            <a:ext cx="234296" cy="2445325"/>
          </a:xfrm>
          <a:custGeom>
            <a:avLst/>
            <a:gdLst>
              <a:gd name="connsiteX0" fmla="*/ 0 w 234296"/>
              <a:gd name="connsiteY0" fmla="*/ 0 h 2445325"/>
              <a:gd name="connsiteX1" fmla="*/ 117148 w 234296"/>
              <a:gd name="connsiteY1" fmla="*/ 19524 h 2445325"/>
              <a:gd name="connsiteX2" fmla="*/ 117148 w 234296"/>
              <a:gd name="connsiteY2" fmla="*/ 1227005 h 2445325"/>
              <a:gd name="connsiteX3" fmla="*/ 234296 w 234296"/>
              <a:gd name="connsiteY3" fmla="*/ 1246529 h 2445325"/>
              <a:gd name="connsiteX4" fmla="*/ 117148 w 234296"/>
              <a:gd name="connsiteY4" fmla="*/ 1266053 h 2445325"/>
              <a:gd name="connsiteX5" fmla="*/ 117148 w 234296"/>
              <a:gd name="connsiteY5" fmla="*/ 2425801 h 2445325"/>
              <a:gd name="connsiteX6" fmla="*/ 0 w 234296"/>
              <a:gd name="connsiteY6" fmla="*/ 2445325 h 2445325"/>
              <a:gd name="connsiteX7" fmla="*/ 0 w 234296"/>
              <a:gd name="connsiteY7" fmla="*/ 0 h 2445325"/>
              <a:gd name="connsiteX0" fmla="*/ 0 w 234296"/>
              <a:gd name="connsiteY0" fmla="*/ 0 h 2445325"/>
              <a:gd name="connsiteX1" fmla="*/ 117148 w 234296"/>
              <a:gd name="connsiteY1" fmla="*/ 19524 h 2445325"/>
              <a:gd name="connsiteX2" fmla="*/ 117148 w 234296"/>
              <a:gd name="connsiteY2" fmla="*/ 1227005 h 2445325"/>
              <a:gd name="connsiteX3" fmla="*/ 234296 w 234296"/>
              <a:gd name="connsiteY3" fmla="*/ 1246529 h 2445325"/>
              <a:gd name="connsiteX4" fmla="*/ 117148 w 234296"/>
              <a:gd name="connsiteY4" fmla="*/ 1266053 h 2445325"/>
              <a:gd name="connsiteX5" fmla="*/ 117148 w 234296"/>
              <a:gd name="connsiteY5" fmla="*/ 2425801 h 2445325"/>
              <a:gd name="connsiteX6" fmla="*/ 0 w 234296"/>
              <a:gd name="connsiteY6" fmla="*/ 2445325 h 2445325"/>
              <a:gd name="connsiteX0" fmla="*/ 0 w 234313"/>
              <a:gd name="connsiteY0" fmla="*/ 0 h 2445325"/>
              <a:gd name="connsiteX1" fmla="*/ 117148 w 234313"/>
              <a:gd name="connsiteY1" fmla="*/ 19524 h 2445325"/>
              <a:gd name="connsiteX2" fmla="*/ 117148 w 234313"/>
              <a:gd name="connsiteY2" fmla="*/ 1227005 h 2445325"/>
              <a:gd name="connsiteX3" fmla="*/ 234296 w 234313"/>
              <a:gd name="connsiteY3" fmla="*/ 1246529 h 2445325"/>
              <a:gd name="connsiteX4" fmla="*/ 117148 w 234313"/>
              <a:gd name="connsiteY4" fmla="*/ 1266053 h 2445325"/>
              <a:gd name="connsiteX5" fmla="*/ 117148 w 234313"/>
              <a:gd name="connsiteY5" fmla="*/ 2425801 h 2445325"/>
              <a:gd name="connsiteX6" fmla="*/ 0 w 234313"/>
              <a:gd name="connsiteY6" fmla="*/ 2445325 h 2445325"/>
              <a:gd name="connsiteX7" fmla="*/ 0 w 234313"/>
              <a:gd name="connsiteY7" fmla="*/ 0 h 2445325"/>
              <a:gd name="connsiteX0" fmla="*/ 0 w 234313"/>
              <a:gd name="connsiteY0" fmla="*/ 0 h 2445325"/>
              <a:gd name="connsiteX1" fmla="*/ 117148 w 234313"/>
              <a:gd name="connsiteY1" fmla="*/ 19524 h 2445325"/>
              <a:gd name="connsiteX2" fmla="*/ 117148 w 234313"/>
              <a:gd name="connsiteY2" fmla="*/ 1227005 h 2445325"/>
              <a:gd name="connsiteX3" fmla="*/ 234296 w 234313"/>
              <a:gd name="connsiteY3" fmla="*/ 1246529 h 2445325"/>
              <a:gd name="connsiteX4" fmla="*/ 126676 w 234313"/>
              <a:gd name="connsiteY4" fmla="*/ 1351781 h 2445325"/>
              <a:gd name="connsiteX5" fmla="*/ 117148 w 234313"/>
              <a:gd name="connsiteY5" fmla="*/ 2425801 h 2445325"/>
              <a:gd name="connsiteX6" fmla="*/ 0 w 234313"/>
              <a:gd name="connsiteY6" fmla="*/ 2445325 h 2445325"/>
              <a:gd name="connsiteX0" fmla="*/ 0 w 234296"/>
              <a:gd name="connsiteY0" fmla="*/ 0 h 2445325"/>
              <a:gd name="connsiteX1" fmla="*/ 117148 w 234296"/>
              <a:gd name="connsiteY1" fmla="*/ 19524 h 2445325"/>
              <a:gd name="connsiteX2" fmla="*/ 117148 w 234296"/>
              <a:gd name="connsiteY2" fmla="*/ 1227005 h 2445325"/>
              <a:gd name="connsiteX3" fmla="*/ 234296 w 234296"/>
              <a:gd name="connsiteY3" fmla="*/ 1246529 h 2445325"/>
              <a:gd name="connsiteX4" fmla="*/ 117148 w 234296"/>
              <a:gd name="connsiteY4" fmla="*/ 1266053 h 2445325"/>
              <a:gd name="connsiteX5" fmla="*/ 117148 w 234296"/>
              <a:gd name="connsiteY5" fmla="*/ 2425801 h 2445325"/>
              <a:gd name="connsiteX6" fmla="*/ 0 w 234296"/>
              <a:gd name="connsiteY6" fmla="*/ 2445325 h 2445325"/>
              <a:gd name="connsiteX7" fmla="*/ 0 w 234296"/>
              <a:gd name="connsiteY7" fmla="*/ 0 h 2445325"/>
              <a:gd name="connsiteX0" fmla="*/ 0 w 234296"/>
              <a:gd name="connsiteY0" fmla="*/ 0 h 2445325"/>
              <a:gd name="connsiteX1" fmla="*/ 117148 w 234296"/>
              <a:gd name="connsiteY1" fmla="*/ 19524 h 2445325"/>
              <a:gd name="connsiteX2" fmla="*/ 126673 w 234296"/>
              <a:gd name="connsiteY2" fmla="*/ 1160330 h 2445325"/>
              <a:gd name="connsiteX3" fmla="*/ 234296 w 234296"/>
              <a:gd name="connsiteY3" fmla="*/ 1246529 h 2445325"/>
              <a:gd name="connsiteX4" fmla="*/ 126676 w 234296"/>
              <a:gd name="connsiteY4" fmla="*/ 1351781 h 2445325"/>
              <a:gd name="connsiteX5" fmla="*/ 117148 w 234296"/>
              <a:gd name="connsiteY5" fmla="*/ 2425801 h 2445325"/>
              <a:gd name="connsiteX6" fmla="*/ 0 w 234296"/>
              <a:gd name="connsiteY6" fmla="*/ 2445325 h 244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296" h="2445325" stroke="0" extrusionOk="0">
                <a:moveTo>
                  <a:pt x="0" y="0"/>
                </a:moveTo>
                <a:cubicBezTo>
                  <a:pt x="64699" y="0"/>
                  <a:pt x="117148" y="8741"/>
                  <a:pt x="117148" y="19524"/>
                </a:cubicBezTo>
                <a:lnTo>
                  <a:pt x="117148" y="1227005"/>
                </a:lnTo>
                <a:cubicBezTo>
                  <a:pt x="117148" y="1237788"/>
                  <a:pt x="169597" y="1246529"/>
                  <a:pt x="234296" y="1246529"/>
                </a:cubicBezTo>
                <a:cubicBezTo>
                  <a:pt x="169597" y="1246529"/>
                  <a:pt x="117148" y="1255270"/>
                  <a:pt x="117148" y="1266053"/>
                </a:cubicBezTo>
                <a:lnTo>
                  <a:pt x="117148" y="2425801"/>
                </a:lnTo>
                <a:cubicBezTo>
                  <a:pt x="117148" y="2436584"/>
                  <a:pt x="64699" y="2445325"/>
                  <a:pt x="0" y="2445325"/>
                </a:cubicBezTo>
                <a:lnTo>
                  <a:pt x="0" y="0"/>
                </a:lnTo>
                <a:close/>
              </a:path>
              <a:path w="234296" h="2445325" fill="none">
                <a:moveTo>
                  <a:pt x="0" y="0"/>
                </a:moveTo>
                <a:cubicBezTo>
                  <a:pt x="64699" y="0"/>
                  <a:pt x="117148" y="8741"/>
                  <a:pt x="117148" y="19524"/>
                </a:cubicBezTo>
                <a:lnTo>
                  <a:pt x="126673" y="1160330"/>
                </a:lnTo>
                <a:cubicBezTo>
                  <a:pt x="126673" y="1171113"/>
                  <a:pt x="234296" y="1214621"/>
                  <a:pt x="234296" y="1246529"/>
                </a:cubicBezTo>
                <a:cubicBezTo>
                  <a:pt x="234296" y="1278437"/>
                  <a:pt x="126676" y="1340998"/>
                  <a:pt x="126676" y="1351781"/>
                </a:cubicBezTo>
                <a:cubicBezTo>
                  <a:pt x="126676" y="1738364"/>
                  <a:pt x="117148" y="2039218"/>
                  <a:pt x="117148" y="2425801"/>
                </a:cubicBezTo>
                <a:cubicBezTo>
                  <a:pt x="117148" y="2436584"/>
                  <a:pt x="64699" y="2445325"/>
                  <a:pt x="0" y="2445325"/>
                </a:cubicBezTo>
              </a:path>
            </a:pathLst>
          </a:custGeom>
          <a:noFill/>
          <a:ln w="19050" cap="flat" cmpd="sng">
            <a:solidFill>
              <a:srgbClr val="FF0066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320"/>
          <p:cNvSpPr txBox="1"/>
          <p:nvPr/>
        </p:nvSpPr>
        <p:spPr>
          <a:xfrm>
            <a:off x="6589235" y="1333787"/>
            <a:ext cx="34656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</a:p>
        </p:txBody>
      </p:sp>
      <p:sp>
        <p:nvSpPr>
          <p:cNvPr id="75" name="Shape 321"/>
          <p:cNvSpPr txBox="1"/>
          <p:nvPr/>
        </p:nvSpPr>
        <p:spPr>
          <a:xfrm>
            <a:off x="4851863" y="2892272"/>
            <a:ext cx="34656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</a:p>
        </p:txBody>
      </p:sp>
      <p:sp>
        <p:nvSpPr>
          <p:cNvPr id="76" name="Shape 322"/>
          <p:cNvSpPr txBox="1"/>
          <p:nvPr/>
        </p:nvSpPr>
        <p:spPr>
          <a:xfrm>
            <a:off x="4799656" y="3319025"/>
            <a:ext cx="1430199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6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26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b="1" dirty="0" err="1"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lang="en-US" sz="2600" b="1" dirty="0">
                <a:latin typeface="Cambria"/>
                <a:ea typeface="Cambria"/>
                <a:cs typeface="Cambria"/>
                <a:sym typeface="Cambria"/>
              </a:rPr>
              <a:t>:</a:t>
            </a:r>
          </a:p>
        </p:txBody>
      </p:sp>
      <p:sp>
        <p:nvSpPr>
          <p:cNvPr id="77" name="Shape 323"/>
          <p:cNvSpPr txBox="1"/>
          <p:nvPr/>
        </p:nvSpPr>
        <p:spPr>
          <a:xfrm>
            <a:off x="3338551" y="3721359"/>
            <a:ext cx="4808176" cy="31936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Hiệu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nhau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 9 – 4 = 5 (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)</a:t>
            </a:r>
          </a:p>
          <a:p>
            <a:pPr>
              <a:buSzPct val="25000"/>
            </a:pP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nhất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(55 : 5 ) × 9 = 99</a:t>
            </a:r>
          </a:p>
          <a:p>
            <a:pPr>
              <a:buSzPct val="25000"/>
            </a:pP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thứ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là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 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99 – 55 = 44</a:t>
            </a:r>
          </a:p>
          <a:p>
            <a:pPr>
              <a:buSzPct val="25000"/>
            </a:pP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             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Đáp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dirty="0" err="1"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2600" dirty="0">
                <a:latin typeface="Cambria"/>
                <a:ea typeface="Cambria"/>
                <a:cs typeface="Cambria"/>
                <a:sym typeface="Cambria"/>
              </a:rPr>
              <a:t>: ST1: 99, ST2: 44</a:t>
            </a:r>
          </a:p>
        </p:txBody>
      </p:sp>
      <p:sp>
        <p:nvSpPr>
          <p:cNvPr id="78" name="Shape 324"/>
          <p:cNvSpPr txBox="1"/>
          <p:nvPr/>
        </p:nvSpPr>
        <p:spPr>
          <a:xfrm>
            <a:off x="7484283" y="2534413"/>
            <a:ext cx="611065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800" b="1" dirty="0">
                <a:solidFill>
                  <a:srgbClr val="002060"/>
                </a:solidFill>
                <a:latin typeface="Cambria"/>
                <a:ea typeface="Cambria"/>
                <a:cs typeface="Cambria"/>
                <a:sym typeface="Cambria"/>
              </a:rPr>
              <a:t>55</a:t>
            </a:r>
          </a:p>
        </p:txBody>
      </p:sp>
      <p:cxnSp>
        <p:nvCxnSpPr>
          <p:cNvPr id="79" name="Shape 325"/>
          <p:cNvCxnSpPr/>
          <p:nvPr/>
        </p:nvCxnSpPr>
        <p:spPr>
          <a:xfrm>
            <a:off x="7306016" y="805135"/>
            <a:ext cx="192023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0" name="Shape 326"/>
          <p:cNvCxnSpPr/>
          <p:nvPr/>
        </p:nvCxnSpPr>
        <p:spPr>
          <a:xfrm>
            <a:off x="3198855" y="1272827"/>
            <a:ext cx="164592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1" name="Shape 327"/>
          <p:cNvCxnSpPr/>
          <p:nvPr/>
        </p:nvCxnSpPr>
        <p:spPr>
          <a:xfrm>
            <a:off x="5048413" y="1266912"/>
            <a:ext cx="775590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pic>
        <p:nvPicPr>
          <p:cNvPr id="82" name="Picture 8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3383"/>
            <a:ext cx="1084751" cy="1065758"/>
          </a:xfrm>
          <a:prstGeom prst="rect">
            <a:avLst/>
          </a:prstGeom>
        </p:spPr>
      </p:pic>
      <p:sp>
        <p:nvSpPr>
          <p:cNvPr id="84" name="Oval 83"/>
          <p:cNvSpPr/>
          <p:nvPr/>
        </p:nvSpPr>
        <p:spPr>
          <a:xfrm>
            <a:off x="6593684" y="107068"/>
            <a:ext cx="532723" cy="80473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549859" y="700543"/>
            <a:ext cx="532723" cy="964949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Shape 111">
                <a:extLst>
                  <a:ext uri="{FF2B5EF4-FFF2-40B4-BE49-F238E27FC236}">
                    <a16:creationId xmlns:a16="http://schemas.microsoft.com/office/drawing/2014/main" xmlns="" id="{41755EE3-FE78-4C52-B2BE-0487C0A63DF3}"/>
                  </a:ext>
                </a:extLst>
              </p:cNvPr>
              <p:cNvSpPr txBox="1"/>
              <p:nvPr/>
            </p:nvSpPr>
            <p:spPr>
              <a:xfrm>
                <a:off x="2524208" y="664610"/>
                <a:ext cx="620711" cy="646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>
                  <a:buSzPct val="25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/>
                              <a:sym typeface="Times New Roman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sym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sym typeface="Times New Roman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mc:Choice>
        <mc:Fallback>
          <p:sp>
            <p:nvSpPr>
              <p:cNvPr id="86" name="Shape 1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1755EE3-FE78-4C52-B2BE-0487C0A63D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208" y="664610"/>
                <a:ext cx="620711" cy="646330"/>
              </a:xfrm>
              <a:prstGeom prst="rect">
                <a:avLst/>
              </a:prstGeom>
              <a:blipFill rotWithShape="1">
                <a:blip r:embed="rId4"/>
                <a:stretch>
                  <a:fillRect b="-3113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Text Box 9">
            <a:extLst>
              <a:ext uri="{FF2B5EF4-FFF2-40B4-BE49-F238E27FC236}">
                <a16:creationId xmlns:a16="http://schemas.microsoft.com/office/drawing/2014/main" xmlns="" id="{C544F994-A19F-4312-849F-165EEF98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148" y="1950004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Ta có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sơ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̀:</a:t>
            </a:r>
          </a:p>
        </p:txBody>
      </p:sp>
    </p:spTree>
    <p:extLst>
      <p:ext uri="{BB962C8B-B14F-4D97-AF65-F5344CB8AC3E}">
        <p14:creationId xmlns:p14="http://schemas.microsoft.com/office/powerpoint/2010/main" val="105182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2494654"/>
            <a:ext cx="1084751" cy="1065758"/>
          </a:xfrm>
          <a:prstGeom prst="rect">
            <a:avLst/>
          </a:prstGeom>
        </p:spPr>
      </p:pic>
      <p:sp>
        <p:nvSpPr>
          <p:cNvPr id="30" name="Text Box 4">
            <a:extLst>
              <a:ext uri="{FF2B5EF4-FFF2-40B4-BE49-F238E27FC236}">
                <a16:creationId xmlns="" xmlns:a16="http://schemas.microsoft.com/office/drawing/2014/main" id="{E4A792CC-11AA-4687-AA8A-A2AE2C6AA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1399"/>
            <a:ext cx="10896600" cy="1412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?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">
            <a:extLst>
              <a:ext uri="{FF2B5EF4-FFF2-40B4-BE49-F238E27FC236}">
                <a16:creationId xmlns="" xmlns:a16="http://schemas.microsoft.com/office/drawing/2014/main" id="{34CE5F57-2DA7-4283-8B46-6C68AC60F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5644" y="1770691"/>
            <a:ext cx="274404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indent="0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Ta </a:t>
            </a:r>
            <a:r>
              <a:rPr lang="en-US" sz="24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s</a:t>
            </a:r>
            <a:r>
              <a:rPr lang="en-US" sz="24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ơ</a:t>
            </a:r>
            <a:r>
              <a:rPr lang="en-US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đồ</a:t>
            </a:r>
            <a:r>
              <a:rPr lang="en-US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:  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B7FB9064-F4E8-4EF9-BDFC-1F6A513D9C61}"/>
              </a:ext>
            </a:extLst>
          </p:cNvPr>
          <p:cNvSpPr txBox="1"/>
          <p:nvPr/>
        </p:nvSpPr>
        <p:spPr>
          <a:xfrm>
            <a:off x="2405367" y="1770692"/>
            <a:ext cx="13121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</p:txBody>
      </p:sp>
      <p:grpSp>
        <p:nvGrpSpPr>
          <p:cNvPr id="33" name="Group 2">
            <a:extLst>
              <a:ext uri="{FF2B5EF4-FFF2-40B4-BE49-F238E27FC236}">
                <a16:creationId xmlns="" xmlns:a16="http://schemas.microsoft.com/office/drawing/2014/main" id="{B935CC93-4A63-44A2-A843-E690DBCB6CD6}"/>
              </a:ext>
            </a:extLst>
          </p:cNvPr>
          <p:cNvGrpSpPr>
            <a:grpSpLocks/>
          </p:cNvGrpSpPr>
          <p:nvPr/>
        </p:nvGrpSpPr>
        <p:grpSpPr bwMode="auto">
          <a:xfrm>
            <a:off x="3658078" y="2073911"/>
            <a:ext cx="1965958" cy="93617"/>
            <a:chOff x="2743200" y="2667000"/>
            <a:chExt cx="3200400" cy="152400"/>
          </a:xfrm>
        </p:grpSpPr>
        <p:sp>
          <p:nvSpPr>
            <p:cNvPr id="34" name="Line 8">
              <a:extLst>
                <a:ext uri="{FF2B5EF4-FFF2-40B4-BE49-F238E27FC236}">
                  <a16:creationId xmlns="" xmlns:a16="http://schemas.microsoft.com/office/drawing/2014/main" id="{F1A55521-86D7-4065-A3BC-D17F7AE22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200" y="2743200"/>
              <a:ext cx="3200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10">
              <a:extLst>
                <a:ext uri="{FF2B5EF4-FFF2-40B4-BE49-F238E27FC236}">
                  <a16:creationId xmlns="" xmlns:a16="http://schemas.microsoft.com/office/drawing/2014/main" id="{17DAA659-F1C6-4CC9-B016-FBA80333BA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200" y="2667000"/>
              <a:ext cx="0" cy="152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ne 11">
              <a:extLst>
                <a:ext uri="{FF2B5EF4-FFF2-40B4-BE49-F238E27FC236}">
                  <a16:creationId xmlns="" xmlns:a16="http://schemas.microsoft.com/office/drawing/2014/main" id="{200FDD79-1A8D-4CF5-B476-E653547E1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0" y="2667000"/>
              <a:ext cx="0" cy="152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Line 12">
              <a:extLst>
                <a:ext uri="{FF2B5EF4-FFF2-40B4-BE49-F238E27FC236}">
                  <a16:creationId xmlns="" xmlns:a16="http://schemas.microsoft.com/office/drawing/2014/main" id="{540DB153-32BE-4B4E-AB10-7DD0020FEC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6800" y="2667000"/>
              <a:ext cx="0" cy="152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="" xmlns:a16="http://schemas.microsoft.com/office/drawing/2014/main" id="{97D2D874-C93A-4815-8ECE-A63DE19D4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3600" y="2667000"/>
              <a:ext cx="0" cy="152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" name="AutoShape 19">
            <a:extLst>
              <a:ext uri="{FF2B5EF4-FFF2-40B4-BE49-F238E27FC236}">
                <a16:creationId xmlns="" xmlns:a16="http://schemas.microsoft.com/office/drawing/2014/main" id="{A87ED5A7-BB42-49FF-9CD6-34BC0A72D2E9}"/>
              </a:ext>
            </a:extLst>
          </p:cNvPr>
          <p:cNvSpPr>
            <a:spLocks/>
          </p:cNvSpPr>
          <p:nvPr/>
        </p:nvSpPr>
        <p:spPr bwMode="auto">
          <a:xfrm rot="5400000">
            <a:off x="4870372" y="1650806"/>
            <a:ext cx="194194" cy="1312183"/>
          </a:xfrm>
          <a:prstGeom prst="rightBrace">
            <a:avLst>
              <a:gd name="adj1" fmla="val 72204"/>
              <a:gd name="adj2" fmla="val 50000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>
              <a:cs typeface="Times New Roman" panose="02020603050405020304" pitchFamily="18" charset="0"/>
            </a:endParaRPr>
          </a:p>
        </p:txBody>
      </p:sp>
      <p:sp>
        <p:nvSpPr>
          <p:cNvPr id="40" name="Text Box 23">
            <a:extLst>
              <a:ext uri="{FF2B5EF4-FFF2-40B4-BE49-F238E27FC236}">
                <a16:creationId xmlns="" xmlns:a16="http://schemas.microsoft.com/office/drawing/2014/main" id="{4C7BAF60-E78A-4954-8552-63A0287FA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880" y="1402751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l</a:t>
            </a:r>
            <a:r>
              <a:rPr lang="en-US" altLang="vi-VN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n-US" altLang="vi-VN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1" name="AutoShape 20">
            <a:extLst>
              <a:ext uri="{FF2B5EF4-FFF2-40B4-BE49-F238E27FC236}">
                <a16:creationId xmlns="" xmlns:a16="http://schemas.microsoft.com/office/drawing/2014/main" id="{66DCA924-658D-4F0B-A115-58B117C634FE}"/>
              </a:ext>
            </a:extLst>
          </p:cNvPr>
          <p:cNvSpPr>
            <a:spLocks/>
          </p:cNvSpPr>
          <p:nvPr/>
        </p:nvSpPr>
        <p:spPr bwMode="auto">
          <a:xfrm rot="16200000">
            <a:off x="4522269" y="906024"/>
            <a:ext cx="236623" cy="1965961"/>
          </a:xfrm>
          <a:prstGeom prst="rightBrace">
            <a:avLst>
              <a:gd name="adj1" fmla="val 68333"/>
              <a:gd name="adj2" fmla="val 50000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>
              <a:cs typeface="Times New Roman" panose="02020603050405020304" pitchFamily="18" charset="0"/>
            </a:endParaRPr>
          </a:p>
        </p:txBody>
      </p:sp>
      <p:sp>
        <p:nvSpPr>
          <p:cNvPr id="42" name="Text Box 23">
            <a:extLst>
              <a:ext uri="{FF2B5EF4-FFF2-40B4-BE49-F238E27FC236}">
                <a16:creationId xmlns="" xmlns:a16="http://schemas.microsoft.com/office/drawing/2014/main" id="{D499504C-66D5-4F61-92EA-FBC574EE4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956" y="2387915"/>
            <a:ext cx="91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12 </a:t>
            </a:r>
            <a:r>
              <a:rPr lang="en-US" altLang="vi-VN" sz="2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lít</a:t>
            </a:r>
            <a:r>
              <a:rPr lang="en-US" altLang="vi-VN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Text Box 23">
            <a:extLst>
              <a:ext uri="{FF2B5EF4-FFF2-40B4-BE49-F238E27FC236}">
                <a16:creationId xmlns="" xmlns:a16="http://schemas.microsoft.com/office/drawing/2014/main" id="{9E3E75ED-65BD-40C3-9B7D-F1091F494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778" y="2686119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l </a:t>
            </a:r>
            <a:endParaRPr lang="en-US" altLang="vi-VN" sz="2400" b="1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F45DF1C0-D4A7-4741-A1BF-51E7E4BF4793}"/>
              </a:ext>
            </a:extLst>
          </p:cNvPr>
          <p:cNvGrpSpPr/>
          <p:nvPr/>
        </p:nvGrpSpPr>
        <p:grpSpPr>
          <a:xfrm>
            <a:off x="3657600" y="2515919"/>
            <a:ext cx="655797" cy="93616"/>
            <a:chOff x="2886905" y="2878184"/>
            <a:chExt cx="655797" cy="93616"/>
          </a:xfrm>
        </p:grpSpPr>
        <p:sp>
          <p:nvSpPr>
            <p:cNvPr id="48" name="Line 14">
              <a:extLst>
                <a:ext uri="{FF2B5EF4-FFF2-40B4-BE49-F238E27FC236}">
                  <a16:creationId xmlns="" xmlns:a16="http://schemas.microsoft.com/office/drawing/2014/main" id="{FF3298C4-69DE-46A5-8B59-CD101F1F7D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6905" y="2914992"/>
              <a:ext cx="6557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11">
              <a:extLst>
                <a:ext uri="{FF2B5EF4-FFF2-40B4-BE49-F238E27FC236}">
                  <a16:creationId xmlns="" xmlns:a16="http://schemas.microsoft.com/office/drawing/2014/main" id="{F6159013-C111-41EF-B34D-255ED6F36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6905" y="2878184"/>
              <a:ext cx="0" cy="936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Line 11">
              <a:extLst>
                <a:ext uri="{FF2B5EF4-FFF2-40B4-BE49-F238E27FC236}">
                  <a16:creationId xmlns="" xmlns:a16="http://schemas.microsoft.com/office/drawing/2014/main" id="{3E024AB0-27E8-4177-84D7-0936BF57F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2702" y="2878184"/>
              <a:ext cx="0" cy="936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1" name="Rectangle 6">
            <a:extLst>
              <a:ext uri="{FF2B5EF4-FFF2-40B4-BE49-F238E27FC236}">
                <a16:creationId xmlns="" xmlns:a16="http://schemas.microsoft.com/office/drawing/2014/main" id="{DF156554-4863-4AED-B5D1-E55B3AB41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53" y="3058319"/>
            <a:ext cx="89916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600" b="1" u="sng" dirty="0" err="1">
                <a:cs typeface="Times New Roman" panose="02020603050405020304" pitchFamily="18" charset="0"/>
              </a:rPr>
              <a:t>Bài</a:t>
            </a:r>
            <a:r>
              <a:rPr lang="en-US" altLang="en-US" sz="2600" b="1" u="sng" dirty="0">
                <a:cs typeface="Times New Roman" panose="02020603050405020304" pitchFamily="18" charset="0"/>
              </a:rPr>
              <a:t> </a:t>
            </a:r>
            <a:r>
              <a:rPr lang="en-US" altLang="en-US" sz="2600" b="1" u="sng" dirty="0" err="1">
                <a:cs typeface="Times New Roman" panose="02020603050405020304" pitchFamily="18" charset="0"/>
              </a:rPr>
              <a:t>giải</a:t>
            </a:r>
            <a:r>
              <a:rPr lang="en-US" altLang="en-US" sz="2600" b="1" dirty="0"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2600" dirty="0" err="1">
                <a:cs typeface="Times New Roman" panose="02020603050405020304" pitchFamily="18" charset="0"/>
              </a:rPr>
              <a:t>Hiệu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phần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bằng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nhau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cs typeface="Times New Roman" panose="02020603050405020304" pitchFamily="18" charset="0"/>
              </a:rPr>
              <a:t>: </a:t>
            </a:r>
          </a:p>
          <a:p>
            <a:pPr algn="ctr" eaLnBrk="1" hangingPunct="1"/>
            <a:r>
              <a:rPr lang="en-US" altLang="en-US" sz="2600" dirty="0">
                <a:cs typeface="Times New Roman" panose="02020603050405020304" pitchFamily="18" charset="0"/>
              </a:rPr>
              <a:t>3 – 1 = 2 (</a:t>
            </a:r>
            <a:r>
              <a:rPr lang="en-US" altLang="en-US" sz="2600" dirty="0" err="1">
                <a:cs typeface="Times New Roman" panose="02020603050405020304" pitchFamily="18" charset="0"/>
              </a:rPr>
              <a:t>phần</a:t>
            </a:r>
            <a:r>
              <a:rPr lang="en-US" altLang="en-US" sz="2600" dirty="0"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en-US" sz="2600" dirty="0" err="1"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cs typeface="Times New Roman" panose="02020603050405020304" pitchFamily="18" charset="0"/>
              </a:rPr>
              <a:t> I </a:t>
            </a:r>
            <a:r>
              <a:rPr lang="en-US" altLang="en-US" sz="2600" dirty="0" err="1"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cs typeface="Times New Roman" panose="02020603050405020304" pitchFamily="18" charset="0"/>
              </a:rPr>
              <a:t>:        </a:t>
            </a:r>
          </a:p>
          <a:p>
            <a:pPr algn="ctr" eaLnBrk="1" hangingPunct="1"/>
            <a:r>
              <a:rPr lang="en-US" altLang="en-US" sz="2600" dirty="0">
                <a:cs typeface="Times New Roman" panose="02020603050405020304" pitchFamily="18" charset="0"/>
              </a:rPr>
              <a:t>  12 : 2 x 3 = 18 (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en-US" sz="2600" dirty="0" err="1"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nước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mắm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loại</a:t>
            </a:r>
            <a:r>
              <a:rPr lang="en-US" altLang="en-US" sz="2600" dirty="0">
                <a:cs typeface="Times New Roman" panose="02020603050405020304" pitchFamily="18" charset="0"/>
              </a:rPr>
              <a:t> II </a:t>
            </a:r>
            <a:r>
              <a:rPr lang="en-US" altLang="en-US" sz="2600" dirty="0" err="1"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cs typeface="Times New Roman" panose="02020603050405020304" pitchFamily="18" charset="0"/>
              </a:rPr>
              <a:t>:           </a:t>
            </a:r>
          </a:p>
          <a:p>
            <a:pPr algn="ctr" eaLnBrk="1" hangingPunct="1"/>
            <a:r>
              <a:rPr lang="en-US" altLang="en-US" sz="2600" dirty="0">
                <a:cs typeface="Times New Roman" panose="02020603050405020304" pitchFamily="18" charset="0"/>
              </a:rPr>
              <a:t> 18 – 12 = 6 (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en-US" sz="2600" dirty="0" smtClean="0">
                <a:cs typeface="Times New Roman" panose="02020603050405020304" pitchFamily="18" charset="0"/>
              </a:rPr>
              <a:t>                            </a:t>
            </a:r>
            <a:r>
              <a:rPr lang="en-US" altLang="en-US" sz="2600" dirty="0" err="1" smtClean="0">
                <a:cs typeface="Times New Roman" panose="02020603050405020304" pitchFamily="18" charset="0"/>
              </a:rPr>
              <a:t>Đáp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cs typeface="Times New Roman" panose="02020603050405020304" pitchFamily="18" charset="0"/>
              </a:rPr>
              <a:t>: 18 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và</a:t>
            </a:r>
            <a:r>
              <a:rPr lang="en-US" altLang="en-US" sz="2600" dirty="0">
                <a:cs typeface="Times New Roman" panose="02020603050405020304" pitchFamily="18" charset="0"/>
              </a:rPr>
              <a:t> 6 </a:t>
            </a:r>
            <a:r>
              <a:rPr lang="en-US" altLang="en-US" sz="2600" dirty="0" err="1">
                <a:cs typeface="Times New Roman" panose="02020603050405020304" pitchFamily="18" charset="0"/>
              </a:rPr>
              <a:t>lít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2" name="AutoShape 19">
            <a:extLst>
              <a:ext uri="{FF2B5EF4-FFF2-40B4-BE49-F238E27FC236}">
                <a16:creationId xmlns="" xmlns:a16="http://schemas.microsoft.com/office/drawing/2014/main" id="{34AE21FB-D417-4661-AD55-ECD440137B92}"/>
              </a:ext>
            </a:extLst>
          </p:cNvPr>
          <p:cNvSpPr>
            <a:spLocks/>
          </p:cNvSpPr>
          <p:nvPr/>
        </p:nvSpPr>
        <p:spPr bwMode="auto">
          <a:xfrm rot="5400000">
            <a:off x="3917573" y="2384350"/>
            <a:ext cx="131810" cy="655797"/>
          </a:xfrm>
          <a:prstGeom prst="rightBrace">
            <a:avLst>
              <a:gd name="adj1" fmla="val 72151"/>
              <a:gd name="adj2" fmla="val 50000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>
              <a:cs typeface="Times New Roman" panose="02020603050405020304" pitchFamily="18" charset="0"/>
            </a:endParaRPr>
          </a:p>
        </p:txBody>
      </p:sp>
      <p:cxnSp>
        <p:nvCxnSpPr>
          <p:cNvPr id="25" name="Shape 326"/>
          <p:cNvCxnSpPr/>
          <p:nvPr/>
        </p:nvCxnSpPr>
        <p:spPr>
          <a:xfrm>
            <a:off x="1696757" y="762000"/>
            <a:ext cx="2915847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" name="Shape 326"/>
          <p:cNvCxnSpPr/>
          <p:nvPr/>
        </p:nvCxnSpPr>
        <p:spPr>
          <a:xfrm>
            <a:off x="6126480" y="777240"/>
            <a:ext cx="2915847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Shape 326"/>
          <p:cNvCxnSpPr/>
          <p:nvPr/>
        </p:nvCxnSpPr>
        <p:spPr>
          <a:xfrm>
            <a:off x="4655253" y="762000"/>
            <a:ext cx="1360265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" name="Shape 326"/>
          <p:cNvCxnSpPr/>
          <p:nvPr/>
        </p:nvCxnSpPr>
        <p:spPr>
          <a:xfrm>
            <a:off x="9505597" y="762000"/>
            <a:ext cx="698031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" name="Shape 326"/>
          <p:cNvCxnSpPr/>
          <p:nvPr/>
        </p:nvCxnSpPr>
        <p:spPr>
          <a:xfrm>
            <a:off x="565043" y="1219200"/>
            <a:ext cx="1124186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" name="Shape 326"/>
          <p:cNvCxnSpPr/>
          <p:nvPr/>
        </p:nvCxnSpPr>
        <p:spPr>
          <a:xfrm>
            <a:off x="3545300" y="1203960"/>
            <a:ext cx="1810512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" name="Shape 326"/>
          <p:cNvCxnSpPr/>
          <p:nvPr/>
        </p:nvCxnSpPr>
        <p:spPr>
          <a:xfrm>
            <a:off x="6699537" y="1203960"/>
            <a:ext cx="4269092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" name="Shape 326"/>
          <p:cNvCxnSpPr/>
          <p:nvPr/>
        </p:nvCxnSpPr>
        <p:spPr>
          <a:xfrm>
            <a:off x="522331" y="1676400"/>
            <a:ext cx="2915847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" name="Group 4"/>
          <p:cNvGrpSpPr/>
          <p:nvPr/>
        </p:nvGrpSpPr>
        <p:grpSpPr>
          <a:xfrm>
            <a:off x="6781800" y="4876800"/>
            <a:ext cx="3886200" cy="983397"/>
            <a:chOff x="6781800" y="4876800"/>
            <a:chExt cx="3886200" cy="983397"/>
          </a:xfrm>
        </p:grpSpPr>
        <p:sp>
          <p:nvSpPr>
            <p:cNvPr id="3" name="Rounded Rectangle 2"/>
            <p:cNvSpPr/>
            <p:nvPr/>
          </p:nvSpPr>
          <p:spPr>
            <a:xfrm>
              <a:off x="6781800" y="4876800"/>
              <a:ext cx="3886200" cy="98339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6934200" y="4952999"/>
              <a:ext cx="363272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lít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mắm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loại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II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 eaLnBrk="1" hangingPunct="1"/>
              <a:r>
                <a:rPr lang="en-US" alt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 : 2 x 1 = 6 (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lít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45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9" grpId="0" animBg="1"/>
      <p:bldP spid="40" grpId="0"/>
      <p:bldP spid="41" grpId="0" animBg="1"/>
      <p:bldP spid="42" grpId="0"/>
      <p:bldP spid="44" grpId="0"/>
      <p:bldP spid="51" grpId="0"/>
      <p:bldP spid="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B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5725" y="124904"/>
            <a:ext cx="11964621" cy="6626867"/>
          </a:xfrm>
          <a:prstGeom prst="roundRect">
            <a:avLst>
              <a:gd name="adj" fmla="val 5244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altLang="en-US" sz="14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4">
                <a:extLst>
                  <a:ext uri="{FF2B5EF4-FFF2-40B4-BE49-F238E27FC236}">
                    <a16:creationId xmlns="" xmlns:a16="http://schemas.microsoft.com/office/drawing/2014/main" id="{E4A792CC-11AA-4687-AA8A-A2AE2C6AAA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0770" y="116130"/>
                <a:ext cx="12018719" cy="20676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Bài 3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vườn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hoa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chữ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nhật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chu vi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120m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rộng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dài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a)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dài</a:t>
                </a:r>
                <a:r>
                  <a:rPr lang="en-US" alt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rộng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vườn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hoa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đó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?</a:t>
                </a: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Người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ta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sử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4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diện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vườn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hoa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để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làm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lối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Hỏi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lối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bao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nhiêu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mét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vuông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?</a:t>
                </a:r>
              </a:p>
            </p:txBody>
          </p:sp>
        </mc:Choice>
        <mc:Fallback xmlns="">
          <p:sp>
            <p:nvSpPr>
              <p:cNvPr id="27" name="Text 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4A792CC-11AA-4687-AA8A-A2AE2C6AAA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770" y="116130"/>
                <a:ext cx="12018719" cy="2067682"/>
              </a:xfrm>
              <a:prstGeom prst="rect">
                <a:avLst/>
              </a:prstGeom>
              <a:blipFill rotWithShape="0">
                <a:blip r:embed="rId5"/>
                <a:stretch>
                  <a:fillRect l="-812" r="-761" b="-59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 Box 9">
            <a:extLst>
              <a:ext uri="{FF2B5EF4-FFF2-40B4-BE49-F238E27FC236}">
                <a16:creationId xmlns="" xmlns:a16="http://schemas.microsoft.com/office/drawing/2014/main" id="{1861174C-06A7-4D09-AF01-9B8BECD06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847" y="1804179"/>
            <a:ext cx="62457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cs typeface="Times New Roman" panose="02020603050405020304" pitchFamily="18" charset="0"/>
              </a:rPr>
              <a:t>giải</a:t>
            </a:r>
            <a:endParaRPr lang="en-US" altLang="en-US" sz="2400" b="1" dirty="0" smtClean="0"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dirty="0" err="1" smtClean="0">
                <a:cs typeface="Times New Roman" panose="02020603050405020304" pitchFamily="18" charset="0"/>
              </a:rPr>
              <a:t>Nửa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chu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vi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của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vườn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hoa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chữ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nhật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120 : 2 = 60 (m)</a:t>
            </a:r>
          </a:p>
        </p:txBody>
      </p:sp>
      <p:sp>
        <p:nvSpPr>
          <p:cNvPr id="13" name="Shape 165"/>
          <p:cNvSpPr txBox="1"/>
          <p:nvPr/>
        </p:nvSpPr>
        <p:spPr>
          <a:xfrm>
            <a:off x="214535" y="3283637"/>
            <a:ext cx="1377303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Chiều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dài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: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  <a:sym typeface="Cambria"/>
            </a:endParaRPr>
          </a:p>
        </p:txBody>
      </p:sp>
      <p:sp>
        <p:nvSpPr>
          <p:cNvPr id="14" name="Shape 166"/>
          <p:cNvSpPr txBox="1"/>
          <p:nvPr/>
        </p:nvSpPr>
        <p:spPr>
          <a:xfrm>
            <a:off x="103474" y="3792933"/>
            <a:ext cx="1678483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000" b="1" dirty="0" err="1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Chiều</a:t>
            </a:r>
            <a:r>
              <a:rPr lang="en-US" sz="2000" b="1" dirty="0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rộng</a:t>
            </a:r>
            <a:r>
              <a:rPr lang="en-US" sz="2000" b="1" dirty="0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:</a:t>
            </a:r>
            <a:endParaRPr lang="en-US" sz="2000" b="1" dirty="0">
              <a:solidFill>
                <a:srgbClr val="FF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" name="Shape 167"/>
          <p:cNvGrpSpPr/>
          <p:nvPr/>
        </p:nvGrpSpPr>
        <p:grpSpPr>
          <a:xfrm>
            <a:off x="1594117" y="3476786"/>
            <a:ext cx="4267200" cy="135029"/>
            <a:chOff x="1447800" y="3037660"/>
            <a:chExt cx="4267200" cy="135029"/>
          </a:xfrm>
        </p:grpSpPr>
        <p:grpSp>
          <p:nvGrpSpPr>
            <p:cNvPr id="16" name="Shape 168"/>
            <p:cNvGrpSpPr/>
            <p:nvPr/>
          </p:nvGrpSpPr>
          <p:grpSpPr>
            <a:xfrm>
              <a:off x="14478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41" name="Shape 169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Shape 170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Shape 171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7" name="Shape 172"/>
            <p:cNvGrpSpPr/>
            <p:nvPr/>
          </p:nvGrpSpPr>
          <p:grpSpPr>
            <a:xfrm>
              <a:off x="20574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38" name="Shape 173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Shape 174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Shape 175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" name="Shape 176"/>
            <p:cNvGrpSpPr/>
            <p:nvPr/>
          </p:nvGrpSpPr>
          <p:grpSpPr>
            <a:xfrm>
              <a:off x="26670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35" name="Shape 177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Shape 178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Shape 179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" name="Shape 180"/>
            <p:cNvGrpSpPr/>
            <p:nvPr/>
          </p:nvGrpSpPr>
          <p:grpSpPr>
            <a:xfrm>
              <a:off x="3283525" y="3045399"/>
              <a:ext cx="616528" cy="123878"/>
              <a:chOff x="1440872" y="3111156"/>
              <a:chExt cx="616528" cy="123878"/>
            </a:xfrm>
          </p:grpSpPr>
          <p:cxnSp>
            <p:nvCxnSpPr>
              <p:cNvPr id="33" name="Shape 181"/>
              <p:cNvCxnSpPr/>
              <p:nvPr/>
            </p:nvCxnSpPr>
            <p:spPr>
              <a:xfrm>
                <a:off x="1440872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Shape 182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" name="Shape 184"/>
            <p:cNvGrpSpPr/>
            <p:nvPr/>
          </p:nvGrpSpPr>
          <p:grpSpPr>
            <a:xfrm>
              <a:off x="3893124" y="3045399"/>
              <a:ext cx="609600" cy="123878"/>
              <a:chOff x="1447800" y="3111156"/>
              <a:chExt cx="609600" cy="123878"/>
            </a:xfrm>
          </p:grpSpPr>
          <p:cxnSp>
            <p:nvCxnSpPr>
              <p:cNvPr id="31" name="Shape 185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Shape 186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1" name="Shape 188"/>
            <p:cNvGrpSpPr/>
            <p:nvPr/>
          </p:nvGrpSpPr>
          <p:grpSpPr>
            <a:xfrm>
              <a:off x="5105400" y="3041353"/>
              <a:ext cx="609600" cy="124690"/>
              <a:chOff x="1447800" y="3110344"/>
              <a:chExt cx="609600" cy="124690"/>
            </a:xfrm>
          </p:grpSpPr>
          <p:cxnSp>
            <p:nvCxnSpPr>
              <p:cNvPr id="25" name="Shape 189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" name="Shape 190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Shape 191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2" name="Shape 192"/>
            <p:cNvGrpSpPr/>
            <p:nvPr/>
          </p:nvGrpSpPr>
          <p:grpSpPr>
            <a:xfrm>
              <a:off x="4502723" y="3037660"/>
              <a:ext cx="609599" cy="123878"/>
              <a:chOff x="1454723" y="3111156"/>
              <a:chExt cx="609599" cy="123878"/>
            </a:xfrm>
          </p:grpSpPr>
          <p:cxnSp>
            <p:nvCxnSpPr>
              <p:cNvPr id="23" name="Shape 193"/>
              <p:cNvCxnSpPr/>
              <p:nvPr/>
            </p:nvCxnSpPr>
            <p:spPr>
              <a:xfrm>
                <a:off x="1454723" y="3179617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Shape 194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45" name="Shape 197"/>
          <p:cNvGrpSpPr/>
          <p:nvPr/>
        </p:nvGrpSpPr>
        <p:grpSpPr>
          <a:xfrm>
            <a:off x="1607971" y="3957982"/>
            <a:ext cx="3054924" cy="135841"/>
            <a:chOff x="1447800" y="3036848"/>
            <a:chExt cx="3054924" cy="135841"/>
          </a:xfrm>
        </p:grpSpPr>
        <p:grpSp>
          <p:nvGrpSpPr>
            <p:cNvPr id="52" name="Shape 198"/>
            <p:cNvGrpSpPr/>
            <p:nvPr/>
          </p:nvGrpSpPr>
          <p:grpSpPr>
            <a:xfrm>
              <a:off x="14478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78" name="Shape 199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" name="Shape 200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" name="Shape 201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3" name="Shape 202"/>
            <p:cNvGrpSpPr/>
            <p:nvPr/>
          </p:nvGrpSpPr>
          <p:grpSpPr>
            <a:xfrm>
              <a:off x="20574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75" name="Shape 203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" name="Shape 204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" name="Shape 205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4" name="Shape 206"/>
            <p:cNvGrpSpPr/>
            <p:nvPr/>
          </p:nvGrpSpPr>
          <p:grpSpPr>
            <a:xfrm>
              <a:off x="2667000" y="3047999"/>
              <a:ext cx="609600" cy="124690"/>
              <a:chOff x="1447800" y="3110344"/>
              <a:chExt cx="609600" cy="124690"/>
            </a:xfrm>
          </p:grpSpPr>
          <p:cxnSp>
            <p:nvCxnSpPr>
              <p:cNvPr id="70" name="Shape 207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" name="Shape 208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" name="Shape 209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5" name="Shape 210"/>
            <p:cNvGrpSpPr/>
            <p:nvPr/>
          </p:nvGrpSpPr>
          <p:grpSpPr>
            <a:xfrm>
              <a:off x="3290453" y="3045399"/>
              <a:ext cx="609600" cy="123878"/>
              <a:chOff x="1447800" y="3111156"/>
              <a:chExt cx="609600" cy="123878"/>
            </a:xfrm>
          </p:grpSpPr>
          <p:cxnSp>
            <p:nvCxnSpPr>
              <p:cNvPr id="68" name="Shape 211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Shape 212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6" name="Shape 214"/>
            <p:cNvGrpSpPr/>
            <p:nvPr/>
          </p:nvGrpSpPr>
          <p:grpSpPr>
            <a:xfrm>
              <a:off x="3893124" y="3044587"/>
              <a:ext cx="609600" cy="124690"/>
              <a:chOff x="1447800" y="3110344"/>
              <a:chExt cx="609600" cy="124690"/>
            </a:xfrm>
          </p:grpSpPr>
          <p:cxnSp>
            <p:nvCxnSpPr>
              <p:cNvPr id="65" name="Shape 215"/>
              <p:cNvCxnSpPr/>
              <p:nvPr/>
            </p:nvCxnSpPr>
            <p:spPr>
              <a:xfrm>
                <a:off x="1447800" y="3171878"/>
                <a:ext cx="609599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" name="Shape 216"/>
              <p:cNvCxnSpPr/>
              <p:nvPr/>
            </p:nvCxnSpPr>
            <p:spPr>
              <a:xfrm>
                <a:off x="2057400" y="3111156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" name="Shape 217"/>
              <p:cNvCxnSpPr/>
              <p:nvPr/>
            </p:nvCxnSpPr>
            <p:spPr>
              <a:xfrm>
                <a:off x="1447800" y="3110344"/>
                <a:ext cx="0" cy="123878"/>
              </a:xfrm>
              <a:prstGeom prst="straightConnector1">
                <a:avLst/>
              </a:pr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61" name="Shape 225"/>
            <p:cNvCxnSpPr/>
            <p:nvPr/>
          </p:nvCxnSpPr>
          <p:spPr>
            <a:xfrm>
              <a:off x="4495800" y="3036848"/>
              <a:ext cx="0" cy="123878"/>
            </a:xfrm>
            <a:prstGeom prst="straightConnector1">
              <a:avLst/>
            </a:pr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1" name="Shape 234"/>
          <p:cNvSpPr/>
          <p:nvPr/>
        </p:nvSpPr>
        <p:spPr>
          <a:xfrm>
            <a:off x="6026011" y="3361048"/>
            <a:ext cx="196766" cy="1004078"/>
          </a:xfrm>
          <a:custGeom>
            <a:avLst/>
            <a:gdLst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7" fmla="*/ 0 w 228600"/>
              <a:gd name="connsiteY7" fmla="*/ 0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533073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7" fmla="*/ 0 w 228600"/>
              <a:gd name="connsiteY7" fmla="*/ 0 h 1104244"/>
              <a:gd name="connsiteX0" fmla="*/ 0 w 228600"/>
              <a:gd name="connsiteY0" fmla="*/ 0 h 1104244"/>
              <a:gd name="connsiteX1" fmla="*/ 114300 w 228600"/>
              <a:gd name="connsiteY1" fmla="*/ 19049 h 1104244"/>
              <a:gd name="connsiteX2" fmla="*/ 114300 w 228600"/>
              <a:gd name="connsiteY2" fmla="*/ 462921 h 1104244"/>
              <a:gd name="connsiteX3" fmla="*/ 228600 w 228600"/>
              <a:gd name="connsiteY3" fmla="*/ 552122 h 1104244"/>
              <a:gd name="connsiteX4" fmla="*/ 114300 w 228600"/>
              <a:gd name="connsiteY4" fmla="*/ 571171 h 1104244"/>
              <a:gd name="connsiteX5" fmla="*/ 114300 w 228600"/>
              <a:gd name="connsiteY5" fmla="*/ 1085195 h 1104244"/>
              <a:gd name="connsiteX6" fmla="*/ 0 w 228600"/>
              <a:gd name="connsiteY6" fmla="*/ 1104244 h 1104244"/>
              <a:gd name="connsiteX0" fmla="*/ 0 w 228601"/>
              <a:gd name="connsiteY0" fmla="*/ 0 h 1104244"/>
              <a:gd name="connsiteX1" fmla="*/ 114300 w 228601"/>
              <a:gd name="connsiteY1" fmla="*/ 19049 h 1104244"/>
              <a:gd name="connsiteX2" fmla="*/ 114300 w 228601"/>
              <a:gd name="connsiteY2" fmla="*/ 533073 h 1104244"/>
              <a:gd name="connsiteX3" fmla="*/ 228600 w 228601"/>
              <a:gd name="connsiteY3" fmla="*/ 552122 h 1104244"/>
              <a:gd name="connsiteX4" fmla="*/ 114300 w 228601"/>
              <a:gd name="connsiteY4" fmla="*/ 571171 h 1104244"/>
              <a:gd name="connsiteX5" fmla="*/ 114300 w 228601"/>
              <a:gd name="connsiteY5" fmla="*/ 1085195 h 1104244"/>
              <a:gd name="connsiteX6" fmla="*/ 0 w 228601"/>
              <a:gd name="connsiteY6" fmla="*/ 1104244 h 1104244"/>
              <a:gd name="connsiteX7" fmla="*/ 0 w 228601"/>
              <a:gd name="connsiteY7" fmla="*/ 0 h 1104244"/>
              <a:gd name="connsiteX0" fmla="*/ 0 w 228601"/>
              <a:gd name="connsiteY0" fmla="*/ 0 h 1104244"/>
              <a:gd name="connsiteX1" fmla="*/ 114300 w 228601"/>
              <a:gd name="connsiteY1" fmla="*/ 19049 h 1104244"/>
              <a:gd name="connsiteX2" fmla="*/ 114300 w 228601"/>
              <a:gd name="connsiteY2" fmla="*/ 462921 h 1104244"/>
              <a:gd name="connsiteX3" fmla="*/ 228600 w 228601"/>
              <a:gd name="connsiteY3" fmla="*/ 552122 h 1104244"/>
              <a:gd name="connsiteX4" fmla="*/ 116719 w 228601"/>
              <a:gd name="connsiteY4" fmla="*/ 631647 h 1104244"/>
              <a:gd name="connsiteX5" fmla="*/ 114300 w 228601"/>
              <a:gd name="connsiteY5" fmla="*/ 1085195 h 1104244"/>
              <a:gd name="connsiteX6" fmla="*/ 0 w 228601"/>
              <a:gd name="connsiteY6" fmla="*/ 1104244 h 110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601" h="1104244" stroke="0" extrusionOk="0">
                <a:moveTo>
                  <a:pt x="0" y="0"/>
                </a:moveTo>
                <a:cubicBezTo>
                  <a:pt x="63126" y="0"/>
                  <a:pt x="114300" y="8529"/>
                  <a:pt x="114300" y="19049"/>
                </a:cubicBezTo>
                <a:lnTo>
                  <a:pt x="114300" y="533073"/>
                </a:lnTo>
                <a:cubicBezTo>
                  <a:pt x="114300" y="543593"/>
                  <a:pt x="165474" y="552122"/>
                  <a:pt x="228600" y="552122"/>
                </a:cubicBezTo>
                <a:cubicBezTo>
                  <a:pt x="165474" y="552122"/>
                  <a:pt x="114300" y="560651"/>
                  <a:pt x="114300" y="571171"/>
                </a:cubicBezTo>
                <a:lnTo>
                  <a:pt x="114300" y="1085195"/>
                </a:lnTo>
                <a:cubicBezTo>
                  <a:pt x="114300" y="1095715"/>
                  <a:pt x="63126" y="1104244"/>
                  <a:pt x="0" y="1104244"/>
                </a:cubicBezTo>
                <a:lnTo>
                  <a:pt x="0" y="0"/>
                </a:lnTo>
                <a:close/>
              </a:path>
              <a:path w="228601" h="1104244" fill="none">
                <a:moveTo>
                  <a:pt x="0" y="0"/>
                </a:moveTo>
                <a:cubicBezTo>
                  <a:pt x="63126" y="0"/>
                  <a:pt x="114300" y="8529"/>
                  <a:pt x="114300" y="19049"/>
                </a:cubicBezTo>
                <a:lnTo>
                  <a:pt x="114300" y="462921"/>
                </a:lnTo>
                <a:cubicBezTo>
                  <a:pt x="114300" y="473441"/>
                  <a:pt x="228197" y="524001"/>
                  <a:pt x="228600" y="552122"/>
                </a:cubicBezTo>
                <a:cubicBezTo>
                  <a:pt x="229003" y="580243"/>
                  <a:pt x="116719" y="621127"/>
                  <a:pt x="116719" y="631647"/>
                </a:cubicBezTo>
                <a:cubicBezTo>
                  <a:pt x="115913" y="782830"/>
                  <a:pt x="115106" y="934012"/>
                  <a:pt x="114300" y="1085195"/>
                </a:cubicBezTo>
                <a:cubicBezTo>
                  <a:pt x="114300" y="1095715"/>
                  <a:pt x="63126" y="1104244"/>
                  <a:pt x="0" y="1104244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Shape 235"/>
          <p:cNvSpPr txBox="1"/>
          <p:nvPr/>
        </p:nvSpPr>
        <p:spPr>
          <a:xfrm>
            <a:off x="6324634" y="3582971"/>
            <a:ext cx="958405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400" b="1" dirty="0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60 m</a:t>
            </a:r>
            <a:endParaRPr lang="en-US" sz="2400" b="1" dirty="0">
              <a:solidFill>
                <a:srgbClr val="FF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3" name="Shape 236"/>
          <p:cNvSpPr/>
          <p:nvPr/>
        </p:nvSpPr>
        <p:spPr>
          <a:xfrm rot="-5400000">
            <a:off x="3560284" y="1162628"/>
            <a:ext cx="325350" cy="4257683"/>
          </a:xfrm>
          <a:custGeom>
            <a:avLst/>
            <a:gdLst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06961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143285 h 4257683"/>
              <a:gd name="connsiteX3" fmla="*/ 325350 w 325350"/>
              <a:gd name="connsiteY3" fmla="*/ 2170396 h 4257683"/>
              <a:gd name="connsiteX4" fmla="*/ 162675 w 325350"/>
              <a:gd name="connsiteY4" fmla="*/ 2197507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  <a:gd name="connsiteX7" fmla="*/ 0 w 325350"/>
              <a:gd name="connsiteY7" fmla="*/ 0 h 4257683"/>
              <a:gd name="connsiteX0" fmla="*/ 0 w 325350"/>
              <a:gd name="connsiteY0" fmla="*/ 0 h 4257683"/>
              <a:gd name="connsiteX1" fmla="*/ 162675 w 325350"/>
              <a:gd name="connsiteY1" fmla="*/ 27111 h 4257683"/>
              <a:gd name="connsiteX2" fmla="*/ 162675 w 325350"/>
              <a:gd name="connsiteY2" fmla="*/ 2069615 h 4257683"/>
              <a:gd name="connsiteX3" fmla="*/ 325350 w 325350"/>
              <a:gd name="connsiteY3" fmla="*/ 2170396 h 4257683"/>
              <a:gd name="connsiteX4" fmla="*/ 162675 w 325350"/>
              <a:gd name="connsiteY4" fmla="*/ 2292850 h 4257683"/>
              <a:gd name="connsiteX5" fmla="*/ 162675 w 325350"/>
              <a:gd name="connsiteY5" fmla="*/ 4230572 h 4257683"/>
              <a:gd name="connsiteX6" fmla="*/ 0 w 325350"/>
              <a:gd name="connsiteY6" fmla="*/ 4257683 h 425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350" h="4257683" stroke="0" extrusionOk="0">
                <a:moveTo>
                  <a:pt x="0" y="0"/>
                </a:moveTo>
                <a:cubicBezTo>
                  <a:pt x="89843" y="0"/>
                  <a:pt x="162675" y="12138"/>
                  <a:pt x="162675" y="27111"/>
                </a:cubicBezTo>
                <a:lnTo>
                  <a:pt x="162675" y="2143285"/>
                </a:lnTo>
                <a:cubicBezTo>
                  <a:pt x="162675" y="2158258"/>
                  <a:pt x="235507" y="2170396"/>
                  <a:pt x="325350" y="2170396"/>
                </a:cubicBezTo>
                <a:cubicBezTo>
                  <a:pt x="235507" y="2170396"/>
                  <a:pt x="162675" y="2182534"/>
                  <a:pt x="162675" y="2197507"/>
                </a:cubicBezTo>
                <a:lnTo>
                  <a:pt x="162675" y="4230572"/>
                </a:lnTo>
                <a:cubicBezTo>
                  <a:pt x="162675" y="4245545"/>
                  <a:pt x="89843" y="4257683"/>
                  <a:pt x="0" y="4257683"/>
                </a:cubicBezTo>
                <a:lnTo>
                  <a:pt x="0" y="0"/>
                </a:lnTo>
                <a:close/>
              </a:path>
              <a:path w="325350" h="4257683" fill="none">
                <a:moveTo>
                  <a:pt x="0" y="0"/>
                </a:moveTo>
                <a:cubicBezTo>
                  <a:pt x="89843" y="0"/>
                  <a:pt x="162675" y="12138"/>
                  <a:pt x="162675" y="27111"/>
                </a:cubicBezTo>
                <a:lnTo>
                  <a:pt x="162675" y="2069615"/>
                </a:lnTo>
                <a:cubicBezTo>
                  <a:pt x="162675" y="2084588"/>
                  <a:pt x="325350" y="2133190"/>
                  <a:pt x="325350" y="2170396"/>
                </a:cubicBezTo>
                <a:cubicBezTo>
                  <a:pt x="325350" y="2207602"/>
                  <a:pt x="162675" y="2277877"/>
                  <a:pt x="162675" y="2292850"/>
                </a:cubicBezTo>
                <a:lnTo>
                  <a:pt x="162675" y="4230572"/>
                </a:lnTo>
                <a:cubicBezTo>
                  <a:pt x="162675" y="4245545"/>
                  <a:pt x="89843" y="4257683"/>
                  <a:pt x="0" y="4257683"/>
                </a:cubicBezTo>
              </a:path>
            </a:pathLst>
          </a:custGeom>
          <a:noFill/>
          <a:ln w="19050" cap="flat" cmpd="sng">
            <a:solidFill>
              <a:srgbClr val="FF0066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237"/>
          <p:cNvSpPr/>
          <p:nvPr/>
        </p:nvSpPr>
        <p:spPr>
          <a:xfrm rot="-5400000" flipH="1">
            <a:off x="3082774" y="2647834"/>
            <a:ext cx="113196" cy="3080914"/>
          </a:xfrm>
          <a:custGeom>
            <a:avLst/>
            <a:gdLst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06411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84417 h 5494428"/>
              <a:gd name="connsiteX3" fmla="*/ 197074 w 197074"/>
              <a:gd name="connsiteY3" fmla="*/ 2800839 h 5494428"/>
              <a:gd name="connsiteX4" fmla="*/ 98537 w 197074"/>
              <a:gd name="connsiteY4" fmla="*/ 2817261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  <a:gd name="connsiteX7" fmla="*/ 0 w 197074"/>
              <a:gd name="connsiteY7" fmla="*/ 0 h 5494428"/>
              <a:gd name="connsiteX0" fmla="*/ 0 w 197074"/>
              <a:gd name="connsiteY0" fmla="*/ 0 h 5494428"/>
              <a:gd name="connsiteX1" fmla="*/ 98537 w 197074"/>
              <a:gd name="connsiteY1" fmla="*/ 16422 h 5494428"/>
              <a:gd name="connsiteX2" fmla="*/ 98537 w 197074"/>
              <a:gd name="connsiteY2" fmla="*/ 2706411 h 5494428"/>
              <a:gd name="connsiteX3" fmla="*/ 197074 w 197074"/>
              <a:gd name="connsiteY3" fmla="*/ 2800839 h 5494428"/>
              <a:gd name="connsiteX4" fmla="*/ 98537 w 197074"/>
              <a:gd name="connsiteY4" fmla="*/ 2921269 h 5494428"/>
              <a:gd name="connsiteX5" fmla="*/ 98537 w 197074"/>
              <a:gd name="connsiteY5" fmla="*/ 5478006 h 5494428"/>
              <a:gd name="connsiteX6" fmla="*/ 0 w 197074"/>
              <a:gd name="connsiteY6" fmla="*/ 5494428 h 5494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074" h="5494428" stroke="0" extrusionOk="0">
                <a:moveTo>
                  <a:pt x="0" y="0"/>
                </a:moveTo>
                <a:cubicBezTo>
                  <a:pt x="54420" y="0"/>
                  <a:pt x="98537" y="7352"/>
                  <a:pt x="98537" y="16422"/>
                </a:cubicBezTo>
                <a:lnTo>
                  <a:pt x="98537" y="2784417"/>
                </a:lnTo>
                <a:cubicBezTo>
                  <a:pt x="98537" y="2793487"/>
                  <a:pt x="142654" y="2800839"/>
                  <a:pt x="197074" y="2800839"/>
                </a:cubicBezTo>
                <a:cubicBezTo>
                  <a:pt x="142654" y="2800839"/>
                  <a:pt x="98537" y="2808191"/>
                  <a:pt x="98537" y="2817261"/>
                </a:cubicBezTo>
                <a:lnTo>
                  <a:pt x="98537" y="5478006"/>
                </a:lnTo>
                <a:cubicBezTo>
                  <a:pt x="98537" y="5487076"/>
                  <a:pt x="54420" y="5494428"/>
                  <a:pt x="0" y="5494428"/>
                </a:cubicBezTo>
                <a:lnTo>
                  <a:pt x="0" y="0"/>
                </a:lnTo>
                <a:close/>
              </a:path>
              <a:path w="197074" h="5494428" fill="none">
                <a:moveTo>
                  <a:pt x="0" y="0"/>
                </a:moveTo>
                <a:cubicBezTo>
                  <a:pt x="54420" y="0"/>
                  <a:pt x="98537" y="7352"/>
                  <a:pt x="98537" y="16422"/>
                </a:cubicBezTo>
                <a:lnTo>
                  <a:pt x="98537" y="2706411"/>
                </a:lnTo>
                <a:cubicBezTo>
                  <a:pt x="98537" y="2715481"/>
                  <a:pt x="197074" y="2765029"/>
                  <a:pt x="197074" y="2800839"/>
                </a:cubicBezTo>
                <a:cubicBezTo>
                  <a:pt x="197074" y="2836649"/>
                  <a:pt x="98537" y="2912199"/>
                  <a:pt x="98537" y="2921269"/>
                </a:cubicBezTo>
                <a:lnTo>
                  <a:pt x="98537" y="5478006"/>
                </a:lnTo>
                <a:cubicBezTo>
                  <a:pt x="98537" y="5487076"/>
                  <a:pt x="54420" y="5494428"/>
                  <a:pt x="0" y="5494428"/>
                </a:cubicBezTo>
              </a:path>
            </a:pathLst>
          </a:custGeom>
          <a:noFill/>
          <a:ln w="19050" cap="flat" cmpd="sng">
            <a:solidFill>
              <a:srgbClr val="FF0066"/>
            </a:solidFill>
            <a:prstDash val="lgDash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238"/>
          <p:cNvSpPr txBox="1"/>
          <p:nvPr/>
        </p:nvSpPr>
        <p:spPr>
          <a:xfrm>
            <a:off x="3597172" y="2695073"/>
            <a:ext cx="883975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400" b="1" dirty="0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?m</a:t>
            </a:r>
            <a:endParaRPr lang="en-US" sz="2400" b="1" dirty="0">
              <a:solidFill>
                <a:srgbClr val="FF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6" name="Shape 239"/>
          <p:cNvSpPr txBox="1"/>
          <p:nvPr/>
        </p:nvSpPr>
        <p:spPr>
          <a:xfrm>
            <a:off x="2968619" y="4172938"/>
            <a:ext cx="862075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2400" b="1" dirty="0" smtClean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?m</a:t>
            </a:r>
            <a:endParaRPr lang="en-US" sz="2400" b="1" dirty="0">
              <a:solidFill>
                <a:srgbClr val="FF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9" name="Text Box 9">
            <a:extLst>
              <a:ext uri="{FF2B5EF4-FFF2-40B4-BE49-F238E27FC236}">
                <a16:creationId xmlns:a16="http://schemas.microsoft.com/office/drawing/2014/main" xmlns="" id="{C544F994-A19F-4312-849F-165EEF98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19" y="2633449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Ta có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sơ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̀:</a:t>
            </a:r>
          </a:p>
        </p:txBody>
      </p:sp>
      <p:sp>
        <p:nvSpPr>
          <p:cNvPr id="90" name="Text Box 9">
            <a:extLst>
              <a:ext uri="{FF2B5EF4-FFF2-40B4-BE49-F238E27FC236}">
                <a16:creationId xmlns="" xmlns:a16="http://schemas.microsoft.com/office/drawing/2014/main" id="{1861174C-06A7-4D09-AF01-9B8BECD06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498" y="4599602"/>
            <a:ext cx="511805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b)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tích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vườn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hoa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chữ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nhật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                 35 x 25 = 875 (m</a:t>
            </a:r>
            <a:r>
              <a:rPr lang="en-US" altLang="en-US" sz="2400" baseline="36000" dirty="0" smtClean="0"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   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tích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lối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đi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</a:t>
            </a:r>
          </a:p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                 875 : 25 = 35 (m</a:t>
            </a:r>
            <a:r>
              <a:rPr lang="en-US" altLang="en-US" sz="2400" baseline="36000" dirty="0" smtClean="0"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   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Đáp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số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a) 35m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và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25m; b) 35 (m</a:t>
            </a:r>
            <a:r>
              <a:rPr lang="en-US" altLang="en-US" sz="2400" baseline="36000" dirty="0" smtClean="0"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)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  <p:sp>
        <p:nvSpPr>
          <p:cNvPr id="91" name="Text Box 9">
            <a:extLst>
              <a:ext uri="{FF2B5EF4-FFF2-40B4-BE49-F238E27FC236}">
                <a16:creationId xmlns="" xmlns:a16="http://schemas.microsoft.com/office/drawing/2014/main" id="{1861174C-06A7-4D09-AF01-9B8BECD06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067" y="4598543"/>
            <a:ext cx="561256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Theo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sơ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đồ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tổng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nhau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                 5 + 7 = 12 (</a:t>
            </a:r>
            <a:r>
              <a:rPr lang="en-US" altLang="en-US" sz="2400" dirty="0" err="1"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a) </a:t>
            </a:r>
            <a:r>
              <a:rPr lang="en-US" altLang="en-US" sz="2400" dirty="0" err="1">
                <a:cs typeface="Times New Roman" panose="02020603050405020304" pitchFamily="18" charset="0"/>
              </a:rPr>
              <a:t>Chiều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rộng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vườn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nhật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                   60 : 12 x 5 = 25 (m)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    </a:t>
            </a:r>
            <a:r>
              <a:rPr lang="en-US" altLang="en-US" sz="2400" dirty="0" err="1">
                <a:cs typeface="Times New Roman" panose="02020603050405020304" pitchFamily="18" charset="0"/>
              </a:rPr>
              <a:t>Chiều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dài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vườn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nhật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                 60 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– 25 = </a:t>
            </a:r>
            <a:r>
              <a:rPr lang="en-US" altLang="en-US" sz="2400" dirty="0">
                <a:cs typeface="Times New Roman" panose="02020603050405020304" pitchFamily="18" charset="0"/>
              </a:rPr>
              <a:t>35 (m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)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  <p:cxnSp>
        <p:nvCxnSpPr>
          <p:cNvPr id="92" name="Shape 326"/>
          <p:cNvCxnSpPr/>
          <p:nvPr/>
        </p:nvCxnSpPr>
        <p:spPr>
          <a:xfrm>
            <a:off x="5129784" y="609600"/>
            <a:ext cx="1810512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" name="Shape 326"/>
          <p:cNvCxnSpPr/>
          <p:nvPr/>
        </p:nvCxnSpPr>
        <p:spPr>
          <a:xfrm>
            <a:off x="7114309" y="609600"/>
            <a:ext cx="1496291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Shape 326"/>
          <p:cNvCxnSpPr/>
          <p:nvPr/>
        </p:nvCxnSpPr>
        <p:spPr>
          <a:xfrm>
            <a:off x="9134856" y="716280"/>
            <a:ext cx="164592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5" name="Shape 326"/>
          <p:cNvCxnSpPr/>
          <p:nvPr/>
        </p:nvCxnSpPr>
        <p:spPr>
          <a:xfrm>
            <a:off x="1177446" y="1249680"/>
            <a:ext cx="265077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Shape 326"/>
          <p:cNvCxnSpPr/>
          <p:nvPr/>
        </p:nvCxnSpPr>
        <p:spPr>
          <a:xfrm>
            <a:off x="2802174" y="1788939"/>
            <a:ext cx="4696001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Shape 326"/>
          <p:cNvCxnSpPr/>
          <p:nvPr/>
        </p:nvCxnSpPr>
        <p:spPr>
          <a:xfrm>
            <a:off x="8062875" y="1712739"/>
            <a:ext cx="1991563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0833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B0792FF6-5521-4732-83E9-F1488B9FD59E}"/>
              </a:ext>
            </a:extLst>
          </p:cNvPr>
          <p:cNvGrpSpPr/>
          <p:nvPr/>
        </p:nvGrpSpPr>
        <p:grpSpPr>
          <a:xfrm>
            <a:off x="1474232" y="336284"/>
            <a:ext cx="9101137" cy="6160474"/>
            <a:chOff x="1523916" y="439334"/>
            <a:chExt cx="9101137" cy="6160474"/>
          </a:xfrm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F438EC1D-58A6-4B19-9008-D13B7D4A5A07}"/>
                </a:ext>
              </a:extLst>
            </p:cNvPr>
            <p:cNvSpPr/>
            <p:nvPr/>
          </p:nvSpPr>
          <p:spPr bwMode="auto">
            <a:xfrm>
              <a:off x="1523916" y="1398450"/>
              <a:ext cx="9101137" cy="52013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vi-V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9">
              <a:extLst>
                <a:ext uri="{FF2B5EF4-FFF2-40B4-BE49-F238E27FC236}">
                  <a16:creationId xmlns="" xmlns:a16="http://schemas.microsoft.com/office/drawing/2014/main" id="{F78A6FFE-B353-425D-BFBC-F5E356FF9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7792" y="439334"/>
              <a:ext cx="7239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3200" b="1" dirty="0" err="1">
                  <a:cs typeface="Times New Roman" pitchFamily="18" charset="0"/>
                </a:rPr>
                <a:t>Các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bước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giải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toán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Tổng</a:t>
              </a:r>
              <a:r>
                <a:rPr lang="en-US" altLang="en-US" sz="3200" b="1" dirty="0">
                  <a:cs typeface="Times New Roman" pitchFamily="18" charset="0"/>
                </a:rPr>
                <a:t>–</a:t>
              </a:r>
              <a:r>
                <a:rPr lang="en-US" altLang="en-US" sz="3200" b="1" dirty="0" err="1">
                  <a:cs typeface="Times New Roman" pitchFamily="18" charset="0"/>
                </a:rPr>
                <a:t>tỉ</a:t>
              </a:r>
              <a:r>
                <a:rPr lang="en-US" altLang="en-US" sz="3200" b="1" dirty="0">
                  <a:cs typeface="Times New Roman" pitchFamily="18" charset="0"/>
                </a:rPr>
                <a:t> (</a:t>
              </a:r>
              <a:r>
                <a:rPr lang="en-US" altLang="en-US" sz="3200" b="1" dirty="0" err="1">
                  <a:cs typeface="Times New Roman" pitchFamily="18" charset="0"/>
                </a:rPr>
                <a:t>Hiệu-tỉ</a:t>
              </a:r>
              <a:r>
                <a:rPr lang="en-US" altLang="en-US" sz="3200" b="1" dirty="0"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40" name="Text Box 10">
            <a:extLst>
              <a:ext uri="{FF2B5EF4-FFF2-40B4-BE49-F238E27FC236}">
                <a16:creationId xmlns="" xmlns:a16="http://schemas.microsoft.com/office/drawing/2014/main" id="{D41FA6D7-9CCD-442D-8848-39C7D3383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78" y="1539287"/>
            <a:ext cx="91013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1: </a:t>
            </a:r>
            <a:r>
              <a:rPr lang="en-US" altLang="en-US" sz="2800" b="1" dirty="0" err="1">
                <a:cs typeface="Times New Roman" pitchFamily="18" charset="0"/>
              </a:rPr>
              <a:t>Tóm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tắt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đề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bài</a:t>
            </a:r>
            <a:r>
              <a:rPr lang="en-US" altLang="en-US" sz="2800" b="1" dirty="0">
                <a:cs typeface="Times New Roman" pitchFamily="18" charset="0"/>
              </a:rPr>
              <a:t> (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sơ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đồ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đoạn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thẳng</a:t>
            </a:r>
            <a:r>
              <a:rPr lang="en-US" altLang="en-US" sz="2800" b="1" dirty="0">
                <a:cs typeface="Times New Roman" pitchFamily="18" charset="0"/>
              </a:rPr>
              <a:t>)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="" xmlns:a16="http://schemas.microsoft.com/office/drawing/2014/main" id="{E73D6AAA-693C-468E-8399-6E1A7AA3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19" y="2245061"/>
            <a:ext cx="910130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2: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nhau</a:t>
            </a:r>
            <a:r>
              <a:rPr lang="en-US" altLang="en-US" sz="2800" b="1" dirty="0">
                <a:cs typeface="Times New Roman" pitchFamily="18" charset="0"/>
              </a:rPr>
              <a:t> ( </a:t>
            </a:r>
            <a:r>
              <a:rPr lang="en-US" altLang="en-US" sz="2800" b="1" dirty="0" err="1">
                <a:cs typeface="Times New Roman" pitchFamily="18" charset="0"/>
              </a:rPr>
              <a:t>Tổng-tỉ</a:t>
            </a:r>
            <a:r>
              <a:rPr lang="en-US" altLang="en-US" sz="2800" b="1" dirty="0">
                <a:cs typeface="Times New Roman" pitchFamily="18" charset="0"/>
              </a:rPr>
              <a:t> )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nhau</a:t>
            </a:r>
            <a:r>
              <a:rPr lang="en-US" altLang="en-US" sz="2800" b="1" dirty="0">
                <a:cs typeface="Times New Roman" pitchFamily="18" charset="0"/>
              </a:rPr>
              <a:t> ( </a:t>
            </a:r>
            <a:r>
              <a:rPr lang="en-US" altLang="en-US" sz="2800" b="1" dirty="0" err="1">
                <a:cs typeface="Times New Roman" pitchFamily="18" charset="0"/>
              </a:rPr>
              <a:t>Hiệu-tỉ</a:t>
            </a:r>
            <a:r>
              <a:rPr lang="en-US" altLang="en-US" sz="2800" b="1" dirty="0">
                <a:cs typeface="Times New Roman" pitchFamily="18" charset="0"/>
              </a:rPr>
              <a:t> )</a:t>
            </a:r>
          </a:p>
        </p:txBody>
      </p:sp>
      <p:sp>
        <p:nvSpPr>
          <p:cNvPr id="66" name="Text Box 12">
            <a:extLst>
              <a:ext uri="{FF2B5EF4-FFF2-40B4-BE49-F238E27FC236}">
                <a16:creationId xmlns="" xmlns:a16="http://schemas.microsoft.com/office/drawing/2014/main" id="{303F05E0-090E-4680-ACAC-5F2B056BD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78" y="4981385"/>
            <a:ext cx="902166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4: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r>
              <a:rPr lang="en-US" altLang="en-US" sz="2800" b="1" dirty="0">
                <a:cs typeface="Times New Roman" pitchFamily="18" charset="0"/>
              </a:rPr>
              <a:t> :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Tổng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endParaRPr lang="en-US" altLang="en-US" sz="2800" b="1" dirty="0"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Hiệu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endParaRPr lang="en-US" altLang="en-US" sz="2800" b="1" dirty="0">
              <a:cs typeface="Times New Roman" pitchFamily="18" charset="0"/>
            </a:endParaRPr>
          </a:p>
        </p:txBody>
      </p:sp>
      <p:sp>
        <p:nvSpPr>
          <p:cNvPr id="67" name="Text Box 13">
            <a:extLst>
              <a:ext uri="{FF2B5EF4-FFF2-40B4-BE49-F238E27FC236}">
                <a16:creationId xmlns="" xmlns:a16="http://schemas.microsoft.com/office/drawing/2014/main" id="{2D12FC89-9522-4FB4-A358-83FB59FD4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19" y="3402689"/>
            <a:ext cx="90212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3: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r>
              <a:rPr lang="en-US" altLang="en-US" sz="2800" b="1" dirty="0">
                <a:cs typeface="Times New Roman" pitchFamily="18" charset="0"/>
              </a:rPr>
              <a:t> :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Tổng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endParaRPr lang="en-US" altLang="en-US" sz="2800" b="1" dirty="0"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Hiệu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endParaRPr lang="en-US" altLang="en-US" sz="2800" b="1" dirty="0">
              <a:cs typeface="Times New Roman" pitchFamily="18" charset="0"/>
            </a:endParaRPr>
          </a:p>
        </p:txBody>
      </p:sp>
      <p:cxnSp>
        <p:nvCxnSpPr>
          <p:cNvPr id="3" name="Connector: Curved 2">
            <a:extLst>
              <a:ext uri="{FF2B5EF4-FFF2-40B4-BE49-F238E27FC236}">
                <a16:creationId xmlns="" xmlns:a16="http://schemas.microsoft.com/office/drawing/2014/main" id="{3CF83FC4-53E3-41AE-9A07-470ABD880687}"/>
              </a:ext>
            </a:extLst>
          </p:cNvPr>
          <p:cNvCxnSpPr>
            <a:cxnSpLocks/>
          </p:cNvCxnSpPr>
          <p:nvPr/>
        </p:nvCxnSpPr>
        <p:spPr>
          <a:xfrm flipV="1">
            <a:off x="8794186" y="5667204"/>
            <a:ext cx="934395" cy="475364"/>
          </a:xfrm>
          <a:prstGeom prst="curvedConnector3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BFF74F9-490E-4DF8-94F9-7119FECAC7B2}"/>
              </a:ext>
            </a:extLst>
          </p:cNvPr>
          <p:cNvSpPr txBox="1"/>
          <p:nvPr/>
        </p:nvSpPr>
        <p:spPr>
          <a:xfrm>
            <a:off x="9750203" y="5251705"/>
            <a:ext cx="1835759" cy="830997"/>
          </a:xfrm>
          <a:prstGeom prst="rect">
            <a:avLst/>
          </a:prstGeom>
          <a:solidFill>
            <a:srgbClr val="36A393"/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:</a:t>
            </a:r>
          </a:p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6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66" grpId="0"/>
      <p:bldP spid="67" grpId="0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73437" y="67414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24200" y="267345"/>
            <a:ext cx="7493782" cy="1172325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152400" y="2133600"/>
            <a:ext cx="12344400" cy="58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 “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88774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10000" r="-6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DC2567E-90B8-4BD0-92F0-B1082C2B9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200400"/>
            <a:ext cx="9652000" cy="221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&amp;"/>
            </a:pP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Ghi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nhớ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các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bước</a:t>
            </a:r>
            <a:r>
              <a:rPr lang="en-US" altLang="en-US" sz="3200" dirty="0">
                <a:latin typeface="+mj-lt"/>
              </a:rPr>
              <a:t> </a:t>
            </a:r>
            <a:r>
              <a:rPr lang="en-US" altLang="en-US" sz="3200" dirty="0" err="1">
                <a:latin typeface="+mj-lt"/>
              </a:rPr>
              <a:t>giải</a:t>
            </a:r>
            <a:r>
              <a:rPr lang="en-US" altLang="en-US" sz="3200" dirty="0">
                <a:latin typeface="+mj-lt"/>
              </a:rPr>
              <a:t> </a:t>
            </a:r>
            <a:r>
              <a:rPr lang="en-US" altLang="en-US" sz="3200" dirty="0" err="1">
                <a:latin typeface="+mj-lt"/>
              </a:rPr>
              <a:t>toán</a:t>
            </a:r>
            <a:r>
              <a:rPr lang="en-US" altLang="en-US" sz="3200" dirty="0">
                <a:latin typeface="+mj-lt"/>
              </a:rPr>
              <a:t> </a:t>
            </a:r>
            <a:r>
              <a:rPr lang="en-US" altLang="en-US" sz="3200" dirty="0" err="1">
                <a:latin typeface="+mj-lt"/>
              </a:rPr>
              <a:t>Tổng</a:t>
            </a:r>
            <a:r>
              <a:rPr lang="en-US" altLang="en-US" sz="3200" dirty="0">
                <a:latin typeface="+mj-lt"/>
              </a:rPr>
              <a:t>–</a:t>
            </a:r>
            <a:r>
              <a:rPr lang="en-US" altLang="en-US" sz="3200" dirty="0" err="1">
                <a:latin typeface="+mj-lt"/>
              </a:rPr>
              <a:t>tỉ</a:t>
            </a:r>
            <a:r>
              <a:rPr lang="en-US" altLang="en-US" sz="3200" dirty="0">
                <a:latin typeface="+mj-lt"/>
              </a:rPr>
              <a:t> (</a:t>
            </a:r>
            <a:r>
              <a:rPr lang="en-US" altLang="en-US" sz="3200" dirty="0" err="1">
                <a:latin typeface="+mj-lt"/>
              </a:rPr>
              <a:t>Hiệu-tỉ</a:t>
            </a:r>
            <a:r>
              <a:rPr lang="en-US" altLang="en-US" sz="3200" dirty="0">
                <a:latin typeface="+mj-lt"/>
              </a:rPr>
              <a:t>)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&amp;"/>
            </a:pP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Áp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dụng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kiến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thức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cuộc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sống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32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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Chuẩn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bị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sau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Ôn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bổ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sung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về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giải</a:t>
            </a:r>
            <a:r>
              <a:rPr lang="en-US" altLang="en-US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+mj-lt"/>
                <a:cs typeface="Times New Roman" panose="02020603050405020304" pitchFamily="18" charset="0"/>
              </a:rPr>
              <a:t>toán</a:t>
            </a:r>
            <a:endParaRPr lang="en-US" altLang="en-US" sz="32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86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74B894B-15D1-40B2-A654-5CE35BEA26CE}"/>
              </a:ext>
            </a:extLst>
          </p:cNvPr>
          <p:cNvSpPr txBox="1"/>
          <p:nvPr/>
        </p:nvSpPr>
        <p:spPr>
          <a:xfrm>
            <a:off x="3573341" y="304800"/>
            <a:ext cx="5175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86C7B9FD-0310-4CE2-98DB-1C933D50514C}"/>
              </a:ext>
            </a:extLst>
          </p:cNvPr>
          <p:cNvGrpSpPr/>
          <p:nvPr/>
        </p:nvGrpSpPr>
        <p:grpSpPr>
          <a:xfrm>
            <a:off x="1828800" y="1223785"/>
            <a:ext cx="2147960" cy="1337604"/>
            <a:chOff x="1181151" y="1676400"/>
            <a:chExt cx="2147960" cy="1337604"/>
          </a:xfrm>
          <a:solidFill>
            <a:srgbClr val="0070C0"/>
          </a:solidFill>
        </p:grpSpPr>
        <p:sp>
          <p:nvSpPr>
            <p:cNvPr id="15" name="Callout: Right Arrow 14">
              <a:extLst>
                <a:ext uri="{FF2B5EF4-FFF2-40B4-BE49-F238E27FC236}">
                  <a16:creationId xmlns="" xmlns:a16="http://schemas.microsoft.com/office/drawing/2014/main" id="{F5B0DF7F-3D55-4ABA-8067-1B646AE67474}"/>
                </a:ext>
              </a:extLst>
            </p:cNvPr>
            <p:cNvSpPr/>
            <p:nvPr/>
          </p:nvSpPr>
          <p:spPr>
            <a:xfrm>
              <a:off x="1181151" y="1676400"/>
              <a:ext cx="2147960" cy="1337604"/>
            </a:xfrm>
            <a:prstGeom prst="rightArrowCallout">
              <a:avLst>
                <a:gd name="adj1" fmla="val 29155"/>
                <a:gd name="adj2" fmla="val 25000"/>
                <a:gd name="adj3" fmla="val 29156"/>
                <a:gd name="adj4" fmla="val 719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CFB37B8-548F-423D-A52E-CF7DE64B19ED}"/>
                </a:ext>
              </a:extLst>
            </p:cNvPr>
            <p:cNvSpPr txBox="1"/>
            <p:nvPr/>
          </p:nvSpPr>
          <p:spPr>
            <a:xfrm>
              <a:off x="1181151" y="2114369"/>
              <a:ext cx="1845377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3m25cm = </a:t>
              </a:r>
              <a:endPara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A560EB6-B6E9-4FD4-ACD1-7C9BAF3AB6A7}"/>
              </a:ext>
            </a:extLst>
          </p:cNvPr>
          <p:cNvGrpSpPr/>
          <p:nvPr/>
        </p:nvGrpSpPr>
        <p:grpSpPr>
          <a:xfrm>
            <a:off x="1828800" y="2971695"/>
            <a:ext cx="2147960" cy="1337604"/>
            <a:chOff x="1181151" y="3424310"/>
            <a:chExt cx="2147960" cy="1337604"/>
          </a:xfrm>
          <a:solidFill>
            <a:srgbClr val="0070C0"/>
          </a:solidFill>
        </p:grpSpPr>
        <p:sp>
          <p:nvSpPr>
            <p:cNvPr id="23" name="Callout: Right Arrow 22">
              <a:extLst>
                <a:ext uri="{FF2B5EF4-FFF2-40B4-BE49-F238E27FC236}">
                  <a16:creationId xmlns="" xmlns:a16="http://schemas.microsoft.com/office/drawing/2014/main" id="{6AA883AB-8E50-4158-A011-C7A16BCBFD04}"/>
                </a:ext>
              </a:extLst>
            </p:cNvPr>
            <p:cNvSpPr/>
            <p:nvPr/>
          </p:nvSpPr>
          <p:spPr>
            <a:xfrm>
              <a:off x="1181151" y="3424310"/>
              <a:ext cx="2147960" cy="1337604"/>
            </a:xfrm>
            <a:prstGeom prst="rightArrowCallout">
              <a:avLst>
                <a:gd name="adj1" fmla="val 29155"/>
                <a:gd name="adj2" fmla="val 25000"/>
                <a:gd name="adj3" fmla="val 29156"/>
                <a:gd name="adj4" fmla="val 719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1E6D931B-BDB4-4CA6-959C-C283FC00C11E}"/>
                </a:ext>
              </a:extLst>
            </p:cNvPr>
            <p:cNvSpPr txBox="1"/>
            <p:nvPr/>
          </p:nvSpPr>
          <p:spPr>
            <a:xfrm>
              <a:off x="1181151" y="3862279"/>
              <a:ext cx="1845377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3m50cm = </a:t>
              </a:r>
              <a:endPara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48" name="Group 2047">
            <a:extLst>
              <a:ext uri="{FF2B5EF4-FFF2-40B4-BE49-F238E27FC236}">
                <a16:creationId xmlns="" xmlns:a16="http://schemas.microsoft.com/office/drawing/2014/main" id="{F9C50677-BC42-4EAD-87CD-DBBC9F71D36B}"/>
              </a:ext>
            </a:extLst>
          </p:cNvPr>
          <p:cNvGrpSpPr/>
          <p:nvPr/>
        </p:nvGrpSpPr>
        <p:grpSpPr>
          <a:xfrm>
            <a:off x="1828800" y="4719605"/>
            <a:ext cx="2147960" cy="1337604"/>
            <a:chOff x="1181151" y="5172220"/>
            <a:chExt cx="2147960" cy="1337604"/>
          </a:xfrm>
          <a:solidFill>
            <a:srgbClr val="0070C0"/>
          </a:solidFill>
        </p:grpSpPr>
        <p:sp>
          <p:nvSpPr>
            <p:cNvPr id="25" name="Callout: Right Arrow 24">
              <a:extLst>
                <a:ext uri="{FF2B5EF4-FFF2-40B4-BE49-F238E27FC236}">
                  <a16:creationId xmlns="" xmlns:a16="http://schemas.microsoft.com/office/drawing/2014/main" id="{53829A90-7012-4603-9EAF-B4410B0BECD0}"/>
                </a:ext>
              </a:extLst>
            </p:cNvPr>
            <p:cNvSpPr/>
            <p:nvPr/>
          </p:nvSpPr>
          <p:spPr>
            <a:xfrm>
              <a:off x="1181151" y="5172220"/>
              <a:ext cx="2147960" cy="1337604"/>
            </a:xfrm>
            <a:prstGeom prst="rightArrowCallout">
              <a:avLst>
                <a:gd name="adj1" fmla="val 29155"/>
                <a:gd name="adj2" fmla="val 25000"/>
                <a:gd name="adj3" fmla="val 29156"/>
                <a:gd name="adj4" fmla="val 719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24D58C75-747C-40AD-9B92-51257981ADCC}"/>
                </a:ext>
              </a:extLst>
            </p:cNvPr>
            <p:cNvSpPr txBox="1"/>
            <p:nvPr/>
          </p:nvSpPr>
          <p:spPr>
            <a:xfrm>
              <a:off x="1181151" y="5610189"/>
              <a:ext cx="1845377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3m19cm = </a:t>
              </a:r>
              <a:endPara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49" name="Group 2048">
            <a:extLst>
              <a:ext uri="{FF2B5EF4-FFF2-40B4-BE49-F238E27FC236}">
                <a16:creationId xmlns="" xmlns:a16="http://schemas.microsoft.com/office/drawing/2014/main" id="{054D7556-E828-4F6A-8BBB-8FF89A4B7DA7}"/>
              </a:ext>
            </a:extLst>
          </p:cNvPr>
          <p:cNvGrpSpPr/>
          <p:nvPr/>
        </p:nvGrpSpPr>
        <p:grpSpPr>
          <a:xfrm>
            <a:off x="8705042" y="1223784"/>
            <a:ext cx="1708957" cy="1337603"/>
            <a:chOff x="8082794" y="1676399"/>
            <a:chExt cx="1525172" cy="1337603"/>
          </a:xfrm>
          <a:solidFill>
            <a:srgbClr val="0070C0"/>
          </a:solidFill>
        </p:grpSpPr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1354A119-2BAC-4612-AC73-6C201D652B9C}"/>
                </a:ext>
              </a:extLst>
            </p:cNvPr>
            <p:cNvSpPr/>
            <p:nvPr/>
          </p:nvSpPr>
          <p:spPr>
            <a:xfrm>
              <a:off x="8082794" y="1676399"/>
              <a:ext cx="1524000" cy="1337603"/>
            </a:xfrm>
            <a:custGeom>
              <a:avLst/>
              <a:gdLst>
                <a:gd name="connsiteX0" fmla="*/ 0 w 1524000"/>
                <a:gd name="connsiteY0" fmla="*/ 0 h 1337603"/>
                <a:gd name="connsiteX1" fmla="*/ 1524000 w 1524000"/>
                <a:gd name="connsiteY1" fmla="*/ 0 h 1337603"/>
                <a:gd name="connsiteX2" fmla="*/ 1524000 w 1524000"/>
                <a:gd name="connsiteY2" fmla="*/ 1337603 h 1337603"/>
                <a:gd name="connsiteX3" fmla="*/ 0 w 1524000"/>
                <a:gd name="connsiteY3" fmla="*/ 1337603 h 1337603"/>
                <a:gd name="connsiteX4" fmla="*/ 0 w 1524000"/>
                <a:gd name="connsiteY4" fmla="*/ 1316502 h 1337603"/>
                <a:gd name="connsiteX5" fmla="*/ 16126 w 1524000"/>
                <a:gd name="connsiteY5" fmla="*/ 1316502 h 1337603"/>
                <a:gd name="connsiteX6" fmla="*/ 16126 w 1524000"/>
                <a:gd name="connsiteY6" fmla="*/ 830727 h 1337603"/>
                <a:gd name="connsiteX7" fmla="*/ 272609 w 1524000"/>
                <a:gd name="connsiteY7" fmla="*/ 830727 h 1337603"/>
                <a:gd name="connsiteX8" fmla="*/ 272609 w 1524000"/>
                <a:gd name="connsiteY8" fmla="*/ 992652 h 1337603"/>
                <a:gd name="connsiteX9" fmla="*/ 596459 w 1524000"/>
                <a:gd name="connsiteY9" fmla="*/ 668802 h 1337603"/>
                <a:gd name="connsiteX10" fmla="*/ 272609 w 1524000"/>
                <a:gd name="connsiteY10" fmla="*/ 344952 h 1337603"/>
                <a:gd name="connsiteX11" fmla="*/ 272609 w 1524000"/>
                <a:gd name="connsiteY11" fmla="*/ 506877 h 1337603"/>
                <a:gd name="connsiteX12" fmla="*/ 16126 w 1524000"/>
                <a:gd name="connsiteY12" fmla="*/ 506877 h 1337603"/>
                <a:gd name="connsiteX13" fmla="*/ 16126 w 1524000"/>
                <a:gd name="connsiteY13" fmla="*/ 21102 h 1337603"/>
                <a:gd name="connsiteX14" fmla="*/ 0 w 1524000"/>
                <a:gd name="connsiteY14" fmla="*/ 21102 h 1337603"/>
                <a:gd name="connsiteX15" fmla="*/ 0 w 1524000"/>
                <a:gd name="connsiteY15" fmla="*/ 0 h 1337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24000" h="1337603">
                  <a:moveTo>
                    <a:pt x="0" y="0"/>
                  </a:moveTo>
                  <a:lnTo>
                    <a:pt x="1524000" y="0"/>
                  </a:lnTo>
                  <a:lnTo>
                    <a:pt x="1524000" y="1337603"/>
                  </a:lnTo>
                  <a:lnTo>
                    <a:pt x="0" y="1337603"/>
                  </a:lnTo>
                  <a:lnTo>
                    <a:pt x="0" y="1316502"/>
                  </a:lnTo>
                  <a:lnTo>
                    <a:pt x="16126" y="1316502"/>
                  </a:lnTo>
                  <a:lnTo>
                    <a:pt x="16126" y="830727"/>
                  </a:lnTo>
                  <a:lnTo>
                    <a:pt x="272609" y="830727"/>
                  </a:lnTo>
                  <a:lnTo>
                    <a:pt x="272609" y="992652"/>
                  </a:lnTo>
                  <a:lnTo>
                    <a:pt x="596459" y="668802"/>
                  </a:lnTo>
                  <a:lnTo>
                    <a:pt x="272609" y="344952"/>
                  </a:lnTo>
                  <a:lnTo>
                    <a:pt x="272609" y="506877"/>
                  </a:lnTo>
                  <a:lnTo>
                    <a:pt x="16126" y="506877"/>
                  </a:lnTo>
                  <a:lnTo>
                    <a:pt x="16126" y="21102"/>
                  </a:lnTo>
                  <a:lnTo>
                    <a:pt x="0" y="2110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vi-VN" sz="200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="" xmlns:a16="http://schemas.microsoft.com/office/drawing/2014/main" id="{4678919A-FD25-4FCC-B20F-30218038CA13}"/>
                    </a:ext>
                  </a:extLst>
                </p:cNvPr>
                <p:cNvSpPr txBox="1"/>
                <p:nvPr/>
              </p:nvSpPr>
              <p:spPr>
                <a:xfrm>
                  <a:off x="8719684" y="2097957"/>
                  <a:ext cx="888282" cy="608372"/>
                </a:xfrm>
                <a:prstGeom prst="rect">
                  <a:avLst/>
                </a:prstGeom>
                <a:grp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vi-VN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vi-VN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vi-VN" sz="28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m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678919A-FD25-4FCC-B20F-30218038CA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9684" y="2097957"/>
                  <a:ext cx="888282" cy="608372"/>
                </a:xfrm>
                <a:prstGeom prst="rect">
                  <a:avLst/>
                </a:prstGeom>
                <a:blipFill>
                  <a:blip r:embed="rId3"/>
                  <a:stretch>
                    <a:fillRect t="-5051" r="-12414" b="-19192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50" name="Group 2049">
            <a:extLst>
              <a:ext uri="{FF2B5EF4-FFF2-40B4-BE49-F238E27FC236}">
                <a16:creationId xmlns="" xmlns:a16="http://schemas.microsoft.com/office/drawing/2014/main" id="{64E328F7-B9F4-4E6C-8A0F-9CA266668DF2}"/>
              </a:ext>
            </a:extLst>
          </p:cNvPr>
          <p:cNvGrpSpPr/>
          <p:nvPr/>
        </p:nvGrpSpPr>
        <p:grpSpPr>
          <a:xfrm>
            <a:off x="8723140" y="2971695"/>
            <a:ext cx="1797540" cy="1337603"/>
            <a:chOff x="8100891" y="3424310"/>
            <a:chExt cx="1797540" cy="1337603"/>
          </a:xfrm>
          <a:solidFill>
            <a:srgbClr val="0070C0"/>
          </a:solidFill>
        </p:grpSpPr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272AEAA9-4021-4D4D-B721-8C55523E101B}"/>
                </a:ext>
              </a:extLst>
            </p:cNvPr>
            <p:cNvSpPr/>
            <p:nvPr/>
          </p:nvSpPr>
          <p:spPr>
            <a:xfrm>
              <a:off x="8100891" y="3424310"/>
              <a:ext cx="1690860" cy="1337603"/>
            </a:xfrm>
            <a:custGeom>
              <a:avLst/>
              <a:gdLst>
                <a:gd name="connsiteX0" fmla="*/ 0 w 1524000"/>
                <a:gd name="connsiteY0" fmla="*/ 0 h 1337603"/>
                <a:gd name="connsiteX1" fmla="*/ 1524000 w 1524000"/>
                <a:gd name="connsiteY1" fmla="*/ 0 h 1337603"/>
                <a:gd name="connsiteX2" fmla="*/ 1524000 w 1524000"/>
                <a:gd name="connsiteY2" fmla="*/ 1337603 h 1337603"/>
                <a:gd name="connsiteX3" fmla="*/ 0 w 1524000"/>
                <a:gd name="connsiteY3" fmla="*/ 1337603 h 1337603"/>
                <a:gd name="connsiteX4" fmla="*/ 0 w 1524000"/>
                <a:gd name="connsiteY4" fmla="*/ 1316502 h 1337603"/>
                <a:gd name="connsiteX5" fmla="*/ 16126 w 1524000"/>
                <a:gd name="connsiteY5" fmla="*/ 1316502 h 1337603"/>
                <a:gd name="connsiteX6" fmla="*/ 16126 w 1524000"/>
                <a:gd name="connsiteY6" fmla="*/ 830727 h 1337603"/>
                <a:gd name="connsiteX7" fmla="*/ 272609 w 1524000"/>
                <a:gd name="connsiteY7" fmla="*/ 830727 h 1337603"/>
                <a:gd name="connsiteX8" fmla="*/ 272609 w 1524000"/>
                <a:gd name="connsiteY8" fmla="*/ 992652 h 1337603"/>
                <a:gd name="connsiteX9" fmla="*/ 596459 w 1524000"/>
                <a:gd name="connsiteY9" fmla="*/ 668802 h 1337603"/>
                <a:gd name="connsiteX10" fmla="*/ 272609 w 1524000"/>
                <a:gd name="connsiteY10" fmla="*/ 344952 h 1337603"/>
                <a:gd name="connsiteX11" fmla="*/ 272609 w 1524000"/>
                <a:gd name="connsiteY11" fmla="*/ 506877 h 1337603"/>
                <a:gd name="connsiteX12" fmla="*/ 16126 w 1524000"/>
                <a:gd name="connsiteY12" fmla="*/ 506877 h 1337603"/>
                <a:gd name="connsiteX13" fmla="*/ 16126 w 1524000"/>
                <a:gd name="connsiteY13" fmla="*/ 21102 h 1337603"/>
                <a:gd name="connsiteX14" fmla="*/ 0 w 1524000"/>
                <a:gd name="connsiteY14" fmla="*/ 21102 h 1337603"/>
                <a:gd name="connsiteX15" fmla="*/ 0 w 1524000"/>
                <a:gd name="connsiteY15" fmla="*/ 0 h 1337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24000" h="1337603">
                  <a:moveTo>
                    <a:pt x="0" y="0"/>
                  </a:moveTo>
                  <a:lnTo>
                    <a:pt x="1524000" y="0"/>
                  </a:lnTo>
                  <a:lnTo>
                    <a:pt x="1524000" y="1337603"/>
                  </a:lnTo>
                  <a:lnTo>
                    <a:pt x="0" y="1337603"/>
                  </a:lnTo>
                  <a:lnTo>
                    <a:pt x="0" y="1316502"/>
                  </a:lnTo>
                  <a:lnTo>
                    <a:pt x="16126" y="1316502"/>
                  </a:lnTo>
                  <a:lnTo>
                    <a:pt x="16126" y="830727"/>
                  </a:lnTo>
                  <a:lnTo>
                    <a:pt x="272609" y="830727"/>
                  </a:lnTo>
                  <a:lnTo>
                    <a:pt x="272609" y="992652"/>
                  </a:lnTo>
                  <a:lnTo>
                    <a:pt x="596459" y="668802"/>
                  </a:lnTo>
                  <a:lnTo>
                    <a:pt x="272609" y="344952"/>
                  </a:lnTo>
                  <a:lnTo>
                    <a:pt x="272609" y="506877"/>
                  </a:lnTo>
                  <a:lnTo>
                    <a:pt x="16126" y="506877"/>
                  </a:lnTo>
                  <a:lnTo>
                    <a:pt x="16126" y="21102"/>
                  </a:lnTo>
                  <a:lnTo>
                    <a:pt x="0" y="2110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vi-VN" sz="200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="" xmlns:a16="http://schemas.microsoft.com/office/drawing/2014/main" id="{DBA5D285-C40A-4707-9DB8-94D424E4ABE4}"/>
                    </a:ext>
                  </a:extLst>
                </p:cNvPr>
                <p:cNvSpPr txBox="1"/>
                <p:nvPr/>
              </p:nvSpPr>
              <p:spPr>
                <a:xfrm>
                  <a:off x="8768261" y="3845868"/>
                  <a:ext cx="1130170" cy="611962"/>
                </a:xfrm>
                <a:prstGeom prst="rect">
                  <a:avLst/>
                </a:prstGeom>
                <a:grp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vi-VN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vi-VN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a14:m>
                  <a:r>
                    <a:rPr lang="vi-VN" sz="28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DBA5D285-C40A-4707-9DB8-94D424E4AB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8261" y="3845868"/>
                  <a:ext cx="1130170" cy="61196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4950" r="-6452" b="-178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52" name="Group 2051">
            <a:extLst>
              <a:ext uri="{FF2B5EF4-FFF2-40B4-BE49-F238E27FC236}">
                <a16:creationId xmlns="" xmlns:a16="http://schemas.microsoft.com/office/drawing/2014/main" id="{41C1CA70-4504-4D85-B094-F129B7ED465E}"/>
              </a:ext>
            </a:extLst>
          </p:cNvPr>
          <p:cNvGrpSpPr/>
          <p:nvPr/>
        </p:nvGrpSpPr>
        <p:grpSpPr>
          <a:xfrm>
            <a:off x="8748540" y="4719605"/>
            <a:ext cx="1689546" cy="1337603"/>
            <a:chOff x="8100891" y="5172220"/>
            <a:chExt cx="1525172" cy="1337603"/>
          </a:xfrm>
          <a:solidFill>
            <a:srgbClr val="0070C0"/>
          </a:solidFill>
        </p:grpSpPr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E14023DA-4E81-4A9E-9105-731607223D09}"/>
                </a:ext>
              </a:extLst>
            </p:cNvPr>
            <p:cNvSpPr/>
            <p:nvPr/>
          </p:nvSpPr>
          <p:spPr>
            <a:xfrm>
              <a:off x="8100891" y="5172220"/>
              <a:ext cx="1524000" cy="1337603"/>
            </a:xfrm>
            <a:custGeom>
              <a:avLst/>
              <a:gdLst>
                <a:gd name="connsiteX0" fmla="*/ 0 w 1524000"/>
                <a:gd name="connsiteY0" fmla="*/ 0 h 1337603"/>
                <a:gd name="connsiteX1" fmla="*/ 1524000 w 1524000"/>
                <a:gd name="connsiteY1" fmla="*/ 0 h 1337603"/>
                <a:gd name="connsiteX2" fmla="*/ 1524000 w 1524000"/>
                <a:gd name="connsiteY2" fmla="*/ 1337603 h 1337603"/>
                <a:gd name="connsiteX3" fmla="*/ 0 w 1524000"/>
                <a:gd name="connsiteY3" fmla="*/ 1337603 h 1337603"/>
                <a:gd name="connsiteX4" fmla="*/ 0 w 1524000"/>
                <a:gd name="connsiteY4" fmla="*/ 1316502 h 1337603"/>
                <a:gd name="connsiteX5" fmla="*/ 16126 w 1524000"/>
                <a:gd name="connsiteY5" fmla="*/ 1316502 h 1337603"/>
                <a:gd name="connsiteX6" fmla="*/ 16126 w 1524000"/>
                <a:gd name="connsiteY6" fmla="*/ 830727 h 1337603"/>
                <a:gd name="connsiteX7" fmla="*/ 272609 w 1524000"/>
                <a:gd name="connsiteY7" fmla="*/ 830727 h 1337603"/>
                <a:gd name="connsiteX8" fmla="*/ 272609 w 1524000"/>
                <a:gd name="connsiteY8" fmla="*/ 992652 h 1337603"/>
                <a:gd name="connsiteX9" fmla="*/ 596459 w 1524000"/>
                <a:gd name="connsiteY9" fmla="*/ 668802 h 1337603"/>
                <a:gd name="connsiteX10" fmla="*/ 272609 w 1524000"/>
                <a:gd name="connsiteY10" fmla="*/ 344952 h 1337603"/>
                <a:gd name="connsiteX11" fmla="*/ 272609 w 1524000"/>
                <a:gd name="connsiteY11" fmla="*/ 506877 h 1337603"/>
                <a:gd name="connsiteX12" fmla="*/ 16126 w 1524000"/>
                <a:gd name="connsiteY12" fmla="*/ 506877 h 1337603"/>
                <a:gd name="connsiteX13" fmla="*/ 16126 w 1524000"/>
                <a:gd name="connsiteY13" fmla="*/ 21102 h 1337603"/>
                <a:gd name="connsiteX14" fmla="*/ 0 w 1524000"/>
                <a:gd name="connsiteY14" fmla="*/ 21102 h 1337603"/>
                <a:gd name="connsiteX15" fmla="*/ 0 w 1524000"/>
                <a:gd name="connsiteY15" fmla="*/ 0 h 1337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24000" h="1337603">
                  <a:moveTo>
                    <a:pt x="0" y="0"/>
                  </a:moveTo>
                  <a:lnTo>
                    <a:pt x="1524000" y="0"/>
                  </a:lnTo>
                  <a:lnTo>
                    <a:pt x="1524000" y="1337603"/>
                  </a:lnTo>
                  <a:lnTo>
                    <a:pt x="0" y="1337603"/>
                  </a:lnTo>
                  <a:lnTo>
                    <a:pt x="0" y="1316502"/>
                  </a:lnTo>
                  <a:lnTo>
                    <a:pt x="16126" y="1316502"/>
                  </a:lnTo>
                  <a:lnTo>
                    <a:pt x="16126" y="830727"/>
                  </a:lnTo>
                  <a:lnTo>
                    <a:pt x="272609" y="830727"/>
                  </a:lnTo>
                  <a:lnTo>
                    <a:pt x="272609" y="992652"/>
                  </a:lnTo>
                  <a:lnTo>
                    <a:pt x="596459" y="668802"/>
                  </a:lnTo>
                  <a:lnTo>
                    <a:pt x="272609" y="344952"/>
                  </a:lnTo>
                  <a:lnTo>
                    <a:pt x="272609" y="506877"/>
                  </a:lnTo>
                  <a:lnTo>
                    <a:pt x="16126" y="506877"/>
                  </a:lnTo>
                  <a:lnTo>
                    <a:pt x="16126" y="21102"/>
                  </a:lnTo>
                  <a:lnTo>
                    <a:pt x="0" y="2110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vi-VN" sz="200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="" xmlns:a16="http://schemas.microsoft.com/office/drawing/2014/main" id="{F9BEE905-37A0-4001-B04D-4669B2350D4E}"/>
                    </a:ext>
                  </a:extLst>
                </p:cNvPr>
                <p:cNvSpPr txBox="1"/>
                <p:nvPr/>
              </p:nvSpPr>
              <p:spPr>
                <a:xfrm>
                  <a:off x="8737781" y="5593778"/>
                  <a:ext cx="888282" cy="608372"/>
                </a:xfrm>
                <a:prstGeom prst="rect">
                  <a:avLst/>
                </a:prstGeom>
                <a:grp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vi-VN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vi-VN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a14:m>
                  <a:r>
                    <a:rPr lang="vi-VN" sz="28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m</a:t>
                  </a: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9BEE905-37A0-4001-B04D-4669B2350D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37781" y="5593778"/>
                  <a:ext cx="888282" cy="608372"/>
                </a:xfrm>
                <a:prstGeom prst="rect">
                  <a:avLst/>
                </a:prstGeom>
                <a:blipFill>
                  <a:blip r:embed="rId5"/>
                  <a:stretch>
                    <a:fillRect t="-5000" r="-12414" b="-19000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1 0.00694 L 0.44714 0.5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61" y="2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-0.00232 L 0.44583 -0.2546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61" y="-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0741 L 0.44636 -0.255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34" y="-1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147341C-882E-42F5-A39D-C464B3D72428}"/>
              </a:ext>
            </a:extLst>
          </p:cNvPr>
          <p:cNvSpPr txBox="1"/>
          <p:nvPr/>
        </p:nvSpPr>
        <p:spPr>
          <a:xfrm>
            <a:off x="5181600" y="1447800"/>
            <a:ext cx="5486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OÁN</a:t>
            </a:r>
            <a:r>
              <a:rPr lang="vi-VN" sz="6000" b="1" dirty="0" smtClean="0">
                <a:solidFill>
                  <a:srgbClr val="FF0000"/>
                </a:solidFill>
                <a:latin typeface="+mj-lt"/>
              </a:rPr>
              <a:t> </a:t>
            </a:r>
            <a:endParaRPr lang="vi-VN" sz="2800" dirty="0">
              <a:latin typeface="+mj-lt"/>
            </a:endParaRPr>
          </a:p>
          <a:p>
            <a:pPr algn="ctr"/>
            <a:endParaRPr lang="vi-VN" sz="3200" dirty="0">
              <a:latin typeface="+mj-lt"/>
            </a:endParaRPr>
          </a:p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GIẢI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75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: Rounded Corners 79">
            <a:extLst>
              <a:ext uri="{FF2B5EF4-FFF2-40B4-BE49-F238E27FC236}">
                <a16:creationId xmlns="" xmlns:a16="http://schemas.microsoft.com/office/drawing/2014/main" id="{05DE9D0E-D0CB-4626-BB8B-2B317E716A2F}"/>
              </a:ext>
            </a:extLst>
          </p:cNvPr>
          <p:cNvSpPr/>
          <p:nvPr/>
        </p:nvSpPr>
        <p:spPr>
          <a:xfrm>
            <a:off x="1017543" y="3019729"/>
            <a:ext cx="10278634" cy="162847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rgbClr val="FB8246"/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9" name="Rectangle: Rounded Corners 78">
            <a:extLst>
              <a:ext uri="{FF2B5EF4-FFF2-40B4-BE49-F238E27FC236}">
                <a16:creationId xmlns="" xmlns:a16="http://schemas.microsoft.com/office/drawing/2014/main" id="{D9CD8E86-46B2-451E-B08F-2E95573D7BBE}"/>
              </a:ext>
            </a:extLst>
          </p:cNvPr>
          <p:cNvSpPr/>
          <p:nvPr/>
        </p:nvSpPr>
        <p:spPr>
          <a:xfrm>
            <a:off x="978524" y="4965103"/>
            <a:ext cx="10278634" cy="162847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rgbClr val="36A393"/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3C595148-8A4D-4B60-ACDE-B6F8A5DF2496}"/>
              </a:ext>
            </a:extLst>
          </p:cNvPr>
          <p:cNvSpPr/>
          <p:nvPr/>
        </p:nvSpPr>
        <p:spPr>
          <a:xfrm>
            <a:off x="914400" y="1088201"/>
            <a:ext cx="10278634" cy="162847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lowchart: Alternate Process 39">
            <a:extLst>
              <a:ext uri="{FF2B5EF4-FFF2-40B4-BE49-F238E27FC236}">
                <a16:creationId xmlns="" xmlns:a16="http://schemas.microsoft.com/office/drawing/2014/main" id="{4799579D-7CA1-4189-A601-E21AB3264A36}"/>
              </a:ext>
            </a:extLst>
          </p:cNvPr>
          <p:cNvSpPr/>
          <p:nvPr/>
        </p:nvSpPr>
        <p:spPr>
          <a:xfrm>
            <a:off x="4572000" y="76200"/>
            <a:ext cx="3048000" cy="770867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MỤC TIÊU</a:t>
            </a:r>
            <a:endParaRPr lang="vi-V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="" xmlns:a16="http://schemas.microsoft.com/office/drawing/2014/main" id="{E47EC19F-D4E5-4901-B61C-D2774BC3E925}"/>
              </a:ext>
            </a:extLst>
          </p:cNvPr>
          <p:cNvCxnSpPr>
            <a:cxnSpLocks/>
          </p:cNvCxnSpPr>
          <p:nvPr/>
        </p:nvCxnSpPr>
        <p:spPr>
          <a:xfrm>
            <a:off x="0" y="438952"/>
            <a:ext cx="4572000" cy="0"/>
          </a:xfrm>
          <a:prstGeom prst="line">
            <a:avLst/>
          </a:prstGeom>
          <a:ln w="76200">
            <a:solidFill>
              <a:srgbClr val="1936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="" xmlns:a16="http://schemas.microsoft.com/office/drawing/2014/main" id="{FC41C90B-1B11-4DE2-9129-3B3070A6DA36}"/>
              </a:ext>
            </a:extLst>
          </p:cNvPr>
          <p:cNvCxnSpPr>
            <a:cxnSpLocks/>
          </p:cNvCxnSpPr>
          <p:nvPr/>
        </p:nvCxnSpPr>
        <p:spPr>
          <a:xfrm>
            <a:off x="7620000" y="420704"/>
            <a:ext cx="4572000" cy="0"/>
          </a:xfrm>
          <a:prstGeom prst="line">
            <a:avLst/>
          </a:prstGeom>
          <a:ln w="76200">
            <a:solidFill>
              <a:srgbClr val="1936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Partial Circle 1">
            <a:extLst>
              <a:ext uri="{FF2B5EF4-FFF2-40B4-BE49-F238E27FC236}">
                <a16:creationId xmlns="" xmlns:a16="http://schemas.microsoft.com/office/drawing/2014/main" id="{F32B5C2B-4A06-4E38-9B3C-C32F91A5AD78}"/>
              </a:ext>
            </a:extLst>
          </p:cNvPr>
          <p:cNvSpPr/>
          <p:nvPr/>
        </p:nvSpPr>
        <p:spPr>
          <a:xfrm>
            <a:off x="982142" y="1149708"/>
            <a:ext cx="1486863" cy="1486863"/>
          </a:xfrm>
          <a:prstGeom prst="pie">
            <a:avLst/>
          </a:prstGeom>
          <a:noFill/>
          <a:ln w="209550">
            <a:gradFill flip="none" rotWithShape="1">
              <a:gsLst>
                <a:gs pos="0">
                  <a:srgbClr val="EE426B"/>
                </a:gs>
                <a:gs pos="54000">
                  <a:srgbClr val="F27290"/>
                </a:gs>
                <a:gs pos="100000">
                  <a:srgbClr val="FDE7EC"/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="" xmlns:a16="http://schemas.microsoft.com/office/drawing/2014/main" id="{3DA7DA18-0595-47F8-B0B5-8D9822B1BC3C}"/>
              </a:ext>
            </a:extLst>
          </p:cNvPr>
          <p:cNvSpPr/>
          <p:nvPr/>
        </p:nvSpPr>
        <p:spPr>
          <a:xfrm>
            <a:off x="1179584" y="1229927"/>
            <a:ext cx="1288324" cy="1288324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400CF972-D770-474E-B7B3-E1CAEFE83116}"/>
              </a:ext>
            </a:extLst>
          </p:cNvPr>
          <p:cNvGrpSpPr/>
          <p:nvPr/>
        </p:nvGrpSpPr>
        <p:grpSpPr>
          <a:xfrm>
            <a:off x="1241514" y="1143440"/>
            <a:ext cx="1275128" cy="1269413"/>
            <a:chOff x="1700211" y="2279777"/>
            <a:chExt cx="2728312" cy="2716083"/>
          </a:xfrm>
          <a:solidFill>
            <a:srgbClr val="EE426B"/>
          </a:solidFill>
        </p:grpSpPr>
        <p:sp>
          <p:nvSpPr>
            <p:cNvPr id="4" name="Flowchart: Connector 3">
              <a:extLst>
                <a:ext uri="{FF2B5EF4-FFF2-40B4-BE49-F238E27FC236}">
                  <a16:creationId xmlns="" xmlns:a16="http://schemas.microsoft.com/office/drawing/2014/main" id="{9A55C67F-BD62-4FE8-94A3-0DB5FB66FB16}"/>
                </a:ext>
              </a:extLst>
            </p:cNvPr>
            <p:cNvSpPr/>
            <p:nvPr/>
          </p:nvSpPr>
          <p:spPr>
            <a:xfrm>
              <a:off x="1700211" y="2795587"/>
              <a:ext cx="2200273" cy="2200273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vi-VN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lowchart: Connector 47">
              <a:extLst>
                <a:ext uri="{FF2B5EF4-FFF2-40B4-BE49-F238E27FC236}">
                  <a16:creationId xmlns="" xmlns:a16="http://schemas.microsoft.com/office/drawing/2014/main" id="{13CB9A37-F9BD-4B69-94A6-8156D350C14C}"/>
                </a:ext>
              </a:extLst>
            </p:cNvPr>
            <p:cNvSpPr/>
            <p:nvPr/>
          </p:nvSpPr>
          <p:spPr>
            <a:xfrm>
              <a:off x="2980724" y="2279777"/>
              <a:ext cx="1447799" cy="1447799"/>
            </a:xfrm>
            <a:prstGeom prst="flowChartConnector">
              <a:avLst/>
            </a:prstGeom>
            <a:gradFill flip="none" rotWithShape="1">
              <a:gsLst>
                <a:gs pos="37000">
                  <a:srgbClr val="EE426B"/>
                </a:gs>
                <a:gs pos="77000">
                  <a:srgbClr val="FDE7EC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8" name="Flowchart: Connector 7">
            <a:extLst>
              <a:ext uri="{FF2B5EF4-FFF2-40B4-BE49-F238E27FC236}">
                <a16:creationId xmlns="" xmlns:a16="http://schemas.microsoft.com/office/drawing/2014/main" id="{283376C2-756B-43F9-9B5F-A52746635E87}"/>
              </a:ext>
            </a:extLst>
          </p:cNvPr>
          <p:cNvSpPr/>
          <p:nvPr/>
        </p:nvSpPr>
        <p:spPr>
          <a:xfrm>
            <a:off x="1949608" y="1253062"/>
            <a:ext cx="457411" cy="45741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7" name="Partial Circle 66">
            <a:extLst>
              <a:ext uri="{FF2B5EF4-FFF2-40B4-BE49-F238E27FC236}">
                <a16:creationId xmlns="" xmlns:a16="http://schemas.microsoft.com/office/drawing/2014/main" id="{4D02AD92-924D-4F4A-9733-37C8D0B9909D}"/>
              </a:ext>
            </a:extLst>
          </p:cNvPr>
          <p:cNvSpPr/>
          <p:nvPr/>
        </p:nvSpPr>
        <p:spPr>
          <a:xfrm>
            <a:off x="981045" y="3092808"/>
            <a:ext cx="1486863" cy="1486863"/>
          </a:xfrm>
          <a:prstGeom prst="pie">
            <a:avLst/>
          </a:prstGeom>
          <a:noFill/>
          <a:ln w="209550">
            <a:gradFill flip="none" rotWithShape="1">
              <a:gsLst>
                <a:gs pos="19000">
                  <a:srgbClr val="FB8246"/>
                </a:gs>
                <a:gs pos="54000">
                  <a:srgbClr val="FDBA99"/>
                </a:gs>
                <a:gs pos="100000">
                  <a:srgbClr val="FEE6DA"/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68" name="Flowchart: Connector 67">
            <a:extLst>
              <a:ext uri="{FF2B5EF4-FFF2-40B4-BE49-F238E27FC236}">
                <a16:creationId xmlns="" xmlns:a16="http://schemas.microsoft.com/office/drawing/2014/main" id="{A719B033-3B54-4ED4-86E4-5C5DF85DA7A8}"/>
              </a:ext>
            </a:extLst>
          </p:cNvPr>
          <p:cNvSpPr/>
          <p:nvPr/>
        </p:nvSpPr>
        <p:spPr>
          <a:xfrm>
            <a:off x="1178487" y="3173027"/>
            <a:ext cx="1288324" cy="1288324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69" name="Group 68">
            <a:extLst>
              <a:ext uri="{FF2B5EF4-FFF2-40B4-BE49-F238E27FC236}">
                <a16:creationId xmlns="" xmlns:a16="http://schemas.microsoft.com/office/drawing/2014/main" id="{67788038-B5AF-466C-BB1F-C8ED019BE817}"/>
              </a:ext>
            </a:extLst>
          </p:cNvPr>
          <p:cNvGrpSpPr/>
          <p:nvPr/>
        </p:nvGrpSpPr>
        <p:grpSpPr>
          <a:xfrm>
            <a:off x="1240417" y="3086540"/>
            <a:ext cx="1275128" cy="1269413"/>
            <a:chOff x="1700211" y="2279777"/>
            <a:chExt cx="2728312" cy="2716083"/>
          </a:xfrm>
          <a:solidFill>
            <a:srgbClr val="EE426B"/>
          </a:solidFill>
        </p:grpSpPr>
        <p:sp>
          <p:nvSpPr>
            <p:cNvPr id="70" name="Flowchart: Connector 69">
              <a:extLst>
                <a:ext uri="{FF2B5EF4-FFF2-40B4-BE49-F238E27FC236}">
                  <a16:creationId xmlns="" xmlns:a16="http://schemas.microsoft.com/office/drawing/2014/main" id="{0E174A9A-57E4-438C-8A18-D63631ECEA46}"/>
                </a:ext>
              </a:extLst>
            </p:cNvPr>
            <p:cNvSpPr/>
            <p:nvPr/>
          </p:nvSpPr>
          <p:spPr>
            <a:xfrm>
              <a:off x="1700211" y="2795587"/>
              <a:ext cx="2200273" cy="2200273"/>
            </a:xfrm>
            <a:prstGeom prst="flowChartConnector">
              <a:avLst/>
            </a:prstGeom>
            <a:solidFill>
              <a:srgbClr val="FB82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vi-VN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lowchart: Connector 70">
              <a:extLst>
                <a:ext uri="{FF2B5EF4-FFF2-40B4-BE49-F238E27FC236}">
                  <a16:creationId xmlns="" xmlns:a16="http://schemas.microsoft.com/office/drawing/2014/main" id="{969B5CEF-C939-4343-AF9F-F30F30E65512}"/>
                </a:ext>
              </a:extLst>
            </p:cNvPr>
            <p:cNvSpPr/>
            <p:nvPr/>
          </p:nvSpPr>
          <p:spPr>
            <a:xfrm>
              <a:off x="2980724" y="2279777"/>
              <a:ext cx="1447799" cy="1447799"/>
            </a:xfrm>
            <a:prstGeom prst="flowChartConnector">
              <a:avLst/>
            </a:prstGeom>
            <a:gradFill flip="none" rotWithShape="1">
              <a:gsLst>
                <a:gs pos="37000">
                  <a:srgbClr val="FB8246"/>
                </a:gs>
                <a:gs pos="77000">
                  <a:srgbClr val="FDE7EC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72" name="Flowchart: Connector 71">
            <a:extLst>
              <a:ext uri="{FF2B5EF4-FFF2-40B4-BE49-F238E27FC236}">
                <a16:creationId xmlns="" xmlns:a16="http://schemas.microsoft.com/office/drawing/2014/main" id="{DC92BE66-8BB5-4844-BF8E-769A480480FD}"/>
              </a:ext>
            </a:extLst>
          </p:cNvPr>
          <p:cNvSpPr/>
          <p:nvPr/>
        </p:nvSpPr>
        <p:spPr>
          <a:xfrm>
            <a:off x="1948511" y="3196162"/>
            <a:ext cx="457411" cy="45741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3" name="Partial Circle 72">
            <a:extLst>
              <a:ext uri="{FF2B5EF4-FFF2-40B4-BE49-F238E27FC236}">
                <a16:creationId xmlns="" xmlns:a16="http://schemas.microsoft.com/office/drawing/2014/main" id="{B1161AF6-F179-492E-9F6C-000941637AE5}"/>
              </a:ext>
            </a:extLst>
          </p:cNvPr>
          <p:cNvSpPr/>
          <p:nvPr/>
        </p:nvSpPr>
        <p:spPr>
          <a:xfrm>
            <a:off x="979948" y="5035908"/>
            <a:ext cx="1486863" cy="1486863"/>
          </a:xfrm>
          <a:prstGeom prst="pie">
            <a:avLst/>
          </a:prstGeom>
          <a:noFill/>
          <a:ln w="209550">
            <a:gradFill flip="none" rotWithShape="1">
              <a:gsLst>
                <a:gs pos="35000">
                  <a:srgbClr val="36A393"/>
                </a:gs>
                <a:gs pos="54000">
                  <a:srgbClr val="72D0C3"/>
                </a:gs>
                <a:gs pos="100000">
                  <a:srgbClr val="C0EAE4"/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4" name="Flowchart: Connector 73">
            <a:extLst>
              <a:ext uri="{FF2B5EF4-FFF2-40B4-BE49-F238E27FC236}">
                <a16:creationId xmlns="" xmlns:a16="http://schemas.microsoft.com/office/drawing/2014/main" id="{3E1FEA4E-CE19-45FC-AFB1-7C190D3F0593}"/>
              </a:ext>
            </a:extLst>
          </p:cNvPr>
          <p:cNvSpPr/>
          <p:nvPr/>
        </p:nvSpPr>
        <p:spPr>
          <a:xfrm>
            <a:off x="1177390" y="5116127"/>
            <a:ext cx="1288324" cy="1288324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75" name="Group 74">
            <a:extLst>
              <a:ext uri="{FF2B5EF4-FFF2-40B4-BE49-F238E27FC236}">
                <a16:creationId xmlns="" xmlns:a16="http://schemas.microsoft.com/office/drawing/2014/main" id="{83F0470A-F71A-411B-97A7-3546ACD91C47}"/>
              </a:ext>
            </a:extLst>
          </p:cNvPr>
          <p:cNvGrpSpPr/>
          <p:nvPr/>
        </p:nvGrpSpPr>
        <p:grpSpPr>
          <a:xfrm>
            <a:off x="1239320" y="5029640"/>
            <a:ext cx="1275128" cy="1269413"/>
            <a:chOff x="1700211" y="2279777"/>
            <a:chExt cx="2728312" cy="2716083"/>
          </a:xfrm>
          <a:solidFill>
            <a:srgbClr val="EE426B"/>
          </a:solidFill>
        </p:grpSpPr>
        <p:sp>
          <p:nvSpPr>
            <p:cNvPr id="76" name="Flowchart: Connector 75">
              <a:extLst>
                <a:ext uri="{FF2B5EF4-FFF2-40B4-BE49-F238E27FC236}">
                  <a16:creationId xmlns="" xmlns:a16="http://schemas.microsoft.com/office/drawing/2014/main" id="{538770F6-37DC-4606-BDD0-2B5DF84EB1EF}"/>
                </a:ext>
              </a:extLst>
            </p:cNvPr>
            <p:cNvSpPr/>
            <p:nvPr/>
          </p:nvSpPr>
          <p:spPr>
            <a:xfrm>
              <a:off x="1700211" y="2795587"/>
              <a:ext cx="2200273" cy="2200273"/>
            </a:xfrm>
            <a:prstGeom prst="flowChartConnector">
              <a:avLst/>
            </a:prstGeom>
            <a:solidFill>
              <a:srgbClr val="36A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vi-VN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lowchart: Connector 76">
              <a:extLst>
                <a:ext uri="{FF2B5EF4-FFF2-40B4-BE49-F238E27FC236}">
                  <a16:creationId xmlns="" xmlns:a16="http://schemas.microsoft.com/office/drawing/2014/main" id="{738B4908-A431-43D5-9CCE-2EC039D08995}"/>
                </a:ext>
              </a:extLst>
            </p:cNvPr>
            <p:cNvSpPr/>
            <p:nvPr/>
          </p:nvSpPr>
          <p:spPr>
            <a:xfrm>
              <a:off x="2980724" y="2279777"/>
              <a:ext cx="1447799" cy="1447799"/>
            </a:xfrm>
            <a:prstGeom prst="flowChartConnector">
              <a:avLst/>
            </a:prstGeom>
            <a:gradFill flip="none" rotWithShape="1">
              <a:gsLst>
                <a:gs pos="37000">
                  <a:srgbClr val="36A393"/>
                </a:gs>
                <a:gs pos="77000">
                  <a:srgbClr val="9ADED4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78" name="Flowchart: Connector 77">
            <a:extLst>
              <a:ext uri="{FF2B5EF4-FFF2-40B4-BE49-F238E27FC236}">
                <a16:creationId xmlns="" xmlns:a16="http://schemas.microsoft.com/office/drawing/2014/main" id="{55C41F95-79B9-430B-B2B1-9EB52A7EB9E4}"/>
              </a:ext>
            </a:extLst>
          </p:cNvPr>
          <p:cNvSpPr/>
          <p:nvPr/>
        </p:nvSpPr>
        <p:spPr>
          <a:xfrm>
            <a:off x="1947414" y="5139262"/>
            <a:ext cx="457411" cy="45741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6CD289F-2D28-4890-8F66-F68E66BE9A1D}"/>
              </a:ext>
            </a:extLst>
          </p:cNvPr>
          <p:cNvSpPr txBox="1"/>
          <p:nvPr/>
        </p:nvSpPr>
        <p:spPr>
          <a:xfrm>
            <a:off x="3033752" y="1486904"/>
            <a:ext cx="78648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củng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cố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toán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EE426B"/>
                </a:solidFill>
                <a:effectLst/>
                <a:latin typeface="+mj-lt"/>
                <a:ea typeface="Times New Roman" panose="02020603050405020304" pitchFamily="18" charset="0"/>
              </a:rPr>
              <a:t> 4.</a:t>
            </a:r>
            <a:endParaRPr lang="vi-VN" sz="2800" b="1" dirty="0">
              <a:solidFill>
                <a:srgbClr val="EE426B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4CDF1FB-B3BD-41F7-94E9-6BADF8E183A1}"/>
              </a:ext>
            </a:extLst>
          </p:cNvPr>
          <p:cNvSpPr txBox="1"/>
          <p:nvPr/>
        </p:nvSpPr>
        <p:spPr>
          <a:xfrm>
            <a:off x="2999593" y="3426740"/>
            <a:ext cx="78990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Thực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hành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giải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toán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liên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quan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đến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tìm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hai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số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khi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biết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tổng-tỉ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,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hiệu-tỉ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số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của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2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số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B8246"/>
                </a:solidFill>
                <a:latin typeface="+mj-lt"/>
              </a:rPr>
              <a:t>đó</a:t>
            </a:r>
            <a:r>
              <a:rPr lang="en-US" sz="2800" b="1" dirty="0">
                <a:solidFill>
                  <a:srgbClr val="FB8246"/>
                </a:solidFill>
                <a:latin typeface="+mj-lt"/>
              </a:rPr>
              <a:t>.</a:t>
            </a:r>
            <a:endParaRPr lang="vi-VN" sz="3600" b="1" dirty="0">
              <a:solidFill>
                <a:srgbClr val="FB8246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A0C0566B-F1C1-40B8-A408-3E6310355B9C}"/>
              </a:ext>
            </a:extLst>
          </p:cNvPr>
          <p:cNvSpPr txBox="1"/>
          <p:nvPr/>
        </p:nvSpPr>
        <p:spPr>
          <a:xfrm>
            <a:off x="3033752" y="5283235"/>
            <a:ext cx="78990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Rèn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tính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nhanh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nhẹn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,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cẩn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thận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,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tính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toán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chính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36A393"/>
                </a:solidFill>
                <a:latin typeface="+mj-lt"/>
              </a:rPr>
              <a:t>xác</a:t>
            </a:r>
            <a:r>
              <a:rPr lang="en-US" sz="2800" b="1" dirty="0">
                <a:solidFill>
                  <a:srgbClr val="36A393"/>
                </a:solidFill>
                <a:latin typeface="+mj-lt"/>
              </a:rPr>
              <a:t>.</a:t>
            </a:r>
            <a:endParaRPr lang="vi-VN" sz="3600" b="1" dirty="0">
              <a:solidFill>
                <a:srgbClr val="36A39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047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79" grpId="0" animBg="1"/>
      <p:bldP spid="10" grpId="0" animBg="1"/>
      <p:bldP spid="2" grpId="0" animBg="1"/>
      <p:bldP spid="6" grpId="0" animBg="1"/>
      <p:bldP spid="8" grpId="0" animBg="1"/>
      <p:bldP spid="67" grpId="0" animBg="1"/>
      <p:bldP spid="68" grpId="0" animBg="1"/>
      <p:bldP spid="72" grpId="0" animBg="1"/>
      <p:bldP spid="73" grpId="0" animBg="1"/>
      <p:bldP spid="74" grpId="0" animBg="1"/>
      <p:bldP spid="78" grpId="0" animBg="1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361949" y="567468"/>
            <a:ext cx="11182350" cy="6021965"/>
          </a:xfrm>
          <a:prstGeom prst="roundRect">
            <a:avLst>
              <a:gd name="adj" fmla="val 5244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Shape 107"/>
          <p:cNvSpPr txBox="1"/>
          <p:nvPr/>
        </p:nvSpPr>
        <p:spPr>
          <a:xfrm>
            <a:off x="1771159" y="50049"/>
            <a:ext cx="27431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6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6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600" b="1" dirty="0" err="1"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600" b="1" dirty="0">
                <a:latin typeface="Cambria"/>
                <a:ea typeface="Cambria"/>
                <a:cs typeface="Cambria"/>
                <a:sym typeface="Cambria"/>
              </a:rPr>
              <a:t> 1:  </a:t>
            </a:r>
          </a:p>
        </p:txBody>
      </p:sp>
      <p:grpSp>
        <p:nvGrpSpPr>
          <p:cNvPr id="31" name="Shape 108"/>
          <p:cNvGrpSpPr/>
          <p:nvPr/>
        </p:nvGrpSpPr>
        <p:grpSpPr>
          <a:xfrm>
            <a:off x="1981201" y="500193"/>
            <a:ext cx="8686800" cy="1754325"/>
            <a:chOff x="411481" y="882229"/>
            <a:chExt cx="8686800" cy="1754325"/>
          </a:xfrm>
        </p:grpSpPr>
        <p:sp>
          <p:nvSpPr>
            <p:cNvPr id="32" name="Shape 109"/>
            <p:cNvSpPr txBox="1"/>
            <p:nvPr/>
          </p:nvSpPr>
          <p:spPr>
            <a:xfrm>
              <a:off x="411481" y="882229"/>
              <a:ext cx="8686800" cy="17543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lnSpc>
                  <a:spcPct val="150000"/>
                </a:lnSpc>
                <a:buSzPct val="25000"/>
              </a:pP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Tổng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121.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Tỉ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    .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Tìm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Shape 111"/>
                <p:cNvSpPr txBox="1"/>
                <p:nvPr/>
              </p:nvSpPr>
              <p:spPr>
                <a:xfrm>
                  <a:off x="876573" y="1809440"/>
                  <a:ext cx="620711" cy="646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>
                    <a:buSzPct val="2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/>
                                <a:sym typeface="Times New Roman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𝟔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mc:Choice>
          <mc:Fallback xmlns="">
            <p:sp>
              <p:nvSpPr>
                <p:cNvPr id="34" name="Shape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73" y="1809440"/>
                  <a:ext cx="620711" cy="64633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5188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7" name="Shape 114"/>
          <p:cNvCxnSpPr/>
          <p:nvPr/>
        </p:nvCxnSpPr>
        <p:spPr>
          <a:xfrm>
            <a:off x="2057401" y="1358288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38" name="Shape 116"/>
          <p:cNvCxnSpPr/>
          <p:nvPr/>
        </p:nvCxnSpPr>
        <p:spPr>
          <a:xfrm>
            <a:off x="6559061" y="1342291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39" name="Shape 118"/>
          <p:cNvCxnSpPr/>
          <p:nvPr/>
        </p:nvCxnSpPr>
        <p:spPr>
          <a:xfrm>
            <a:off x="3985846" y="2096909"/>
            <a:ext cx="1083212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sp>
        <p:nvSpPr>
          <p:cNvPr id="40" name="Oval 39"/>
          <p:cNvSpPr/>
          <p:nvPr/>
        </p:nvSpPr>
        <p:spPr>
          <a:xfrm>
            <a:off x="5543002" y="696161"/>
            <a:ext cx="1008971" cy="7312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506407" y="1427404"/>
            <a:ext cx="546420" cy="1180221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hape 119"/>
          <p:cNvSpPr/>
          <p:nvPr/>
        </p:nvSpPr>
        <p:spPr>
          <a:xfrm>
            <a:off x="914400" y="2773314"/>
            <a:ext cx="10458450" cy="91954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00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en-US" sz="3200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Dạng</a:t>
            </a: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khi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biết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tổng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và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tỉ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của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đó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sp>
        <p:nvSpPr>
          <p:cNvPr id="43" name="Shape 120"/>
          <p:cNvSpPr txBox="1"/>
          <p:nvPr/>
        </p:nvSpPr>
        <p:spPr>
          <a:xfrm>
            <a:off x="1981200" y="3912409"/>
            <a:ext cx="2819400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=&gt; </a:t>
            </a:r>
            <a:r>
              <a:rPr lang="en-US" sz="3000" b="1" dirty="0" err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Bước</a:t>
            </a: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</a:p>
        </p:txBody>
      </p:sp>
      <p:sp>
        <p:nvSpPr>
          <p:cNvPr id="44" name="Shape 121"/>
          <p:cNvSpPr txBox="1"/>
          <p:nvPr/>
        </p:nvSpPr>
        <p:spPr>
          <a:xfrm>
            <a:off x="4595446" y="3886200"/>
            <a:ext cx="5943600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B1: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Phân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tích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vẽ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sơ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đồ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6" name="Shape 123"/>
          <p:cNvSpPr txBox="1"/>
          <p:nvPr/>
        </p:nvSpPr>
        <p:spPr>
          <a:xfrm>
            <a:off x="4572836" y="4455924"/>
            <a:ext cx="6095165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B2: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tổng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nhau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</a:p>
        </p:txBody>
      </p:sp>
      <p:sp>
        <p:nvSpPr>
          <p:cNvPr id="47" name="Shape 124"/>
          <p:cNvSpPr txBox="1"/>
          <p:nvPr/>
        </p:nvSpPr>
        <p:spPr>
          <a:xfrm>
            <a:off x="4572836" y="5066907"/>
            <a:ext cx="5029199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B3: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giá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trị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1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phần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0361"/>
            <a:ext cx="1275538" cy="1253204"/>
          </a:xfrm>
          <a:prstGeom prst="rect">
            <a:avLst/>
          </a:prstGeom>
        </p:spPr>
      </p:pic>
      <p:sp>
        <p:nvSpPr>
          <p:cNvPr id="24" name="Shape 124">
            <a:extLst>
              <a:ext uri="{FF2B5EF4-FFF2-40B4-BE49-F238E27FC236}">
                <a16:creationId xmlns:a16="http://schemas.microsoft.com/office/drawing/2014/main" xmlns="" id="{E13ABFE9-1C2A-4EA6-9DE2-31CB06C13644}"/>
              </a:ext>
            </a:extLst>
          </p:cNvPr>
          <p:cNvSpPr txBox="1"/>
          <p:nvPr/>
        </p:nvSpPr>
        <p:spPr>
          <a:xfrm>
            <a:off x="4595447" y="5654321"/>
            <a:ext cx="5029199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B4: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các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lớn</a:t>
            </a:r>
            <a:r>
              <a:rPr lang="en-US" sz="3200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</a:t>
            </a:r>
            <a:r>
              <a:rPr lang="en-US" sz="3200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bé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7409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27">
            <a:extLst>
              <a:ext uri="{FF2B5EF4-FFF2-40B4-BE49-F238E27FC236}">
                <a16:creationId xmlns:a16="http://schemas.microsoft.com/office/drawing/2014/main" xmlns="" id="{84131451-4210-4BFA-96FB-9319EAFFDC5D}"/>
              </a:ext>
            </a:extLst>
          </p:cNvPr>
          <p:cNvSpPr/>
          <p:nvPr/>
        </p:nvSpPr>
        <p:spPr>
          <a:xfrm>
            <a:off x="552450" y="579791"/>
            <a:ext cx="11182350" cy="6021965"/>
          </a:xfrm>
          <a:prstGeom prst="roundRect">
            <a:avLst>
              <a:gd name="adj" fmla="val 5244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487" name="Text Box 7">
            <a:extLst>
              <a:ext uri="{FF2B5EF4-FFF2-40B4-BE49-F238E27FC236}">
                <a16:creationId xmlns:a16="http://schemas.microsoft.com/office/drawing/2014/main" xmlns="" id="{2E852289-55C1-4154-B940-7FEC5159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6" y="1741893"/>
            <a:ext cx="18517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giải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xmlns="" id="{C544F994-A19F-4312-849F-165EEF98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6" y="2809752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Ta có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sơ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400" b="1" dirty="0">
                <a:latin typeface="Times New Roman" panose="02020603050405020304" pitchFamily="18" charset="0"/>
              </a:rPr>
              <a:t>̀:</a:t>
            </a: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xmlns="" id="{46758B69-1A8A-4897-AFF6-7F0F827C5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1" y="3495552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Số bé:</a:t>
            </a: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xmlns="" id="{1948CF7A-6FBD-48F7-8EB8-1B6760487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1" y="4028952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Số lớn:</a:t>
            </a:r>
          </a:p>
        </p:txBody>
      </p:sp>
      <p:sp>
        <p:nvSpPr>
          <p:cNvPr id="20492" name="Line 12">
            <a:extLst>
              <a:ext uri="{FF2B5EF4-FFF2-40B4-BE49-F238E27FC236}">
                <a16:creationId xmlns:a16="http://schemas.microsoft.com/office/drawing/2014/main" xmlns="" id="{E4E6DE97-4954-4617-A42F-EE7C269F2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1" y="3724152"/>
            <a:ext cx="22860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xmlns="" id="{0862BF9D-F498-408C-93A7-D0907E3B0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xmlns="" id="{1DB71687-D313-4A0B-8BB2-F5F54DFA2C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90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xmlns="" id="{67443274-C767-46A9-ABE2-A938A6211C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62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xmlns="" id="{271A05BF-243B-4E8F-BFDD-E57D8B2B5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34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xmlns="" id="{4CF4B621-807E-4B5E-A370-7AB7530A7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06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xmlns="" id="{F922A748-9CFA-4122-9BD9-033D5E19A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1" y="35717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xmlns="" id="{A0281C61-2A5C-4927-80CE-AC90AEBC0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>
            <a:extLst>
              <a:ext uri="{FF2B5EF4-FFF2-40B4-BE49-F238E27FC236}">
                <a16:creationId xmlns:a16="http://schemas.microsoft.com/office/drawing/2014/main" xmlns="" id="{139F06F6-D0A0-406D-B054-53844148DE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50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>
            <a:extLst>
              <a:ext uri="{FF2B5EF4-FFF2-40B4-BE49-F238E27FC236}">
                <a16:creationId xmlns:a16="http://schemas.microsoft.com/office/drawing/2014/main" xmlns="" id="{A8B4623E-4D99-4CA1-A87F-7BF952671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1" y="4257552"/>
            <a:ext cx="2743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xmlns="" id="{DC723EEC-AED7-4137-BC4E-390D94D99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xmlns="" id="{D16DD01A-022E-4BEE-9FB7-487D4B7A1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90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7">
            <a:extLst>
              <a:ext uri="{FF2B5EF4-FFF2-40B4-BE49-F238E27FC236}">
                <a16:creationId xmlns:a16="http://schemas.microsoft.com/office/drawing/2014/main" xmlns="" id="{524F8FA2-48E9-4165-B062-0EB020CB0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62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9">
            <a:extLst>
              <a:ext uri="{FF2B5EF4-FFF2-40B4-BE49-F238E27FC236}">
                <a16:creationId xmlns:a16="http://schemas.microsoft.com/office/drawing/2014/main" xmlns="" id="{16F7FE2F-D7F2-4833-8045-AF44E599AD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34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0">
            <a:extLst>
              <a:ext uri="{FF2B5EF4-FFF2-40B4-BE49-F238E27FC236}">
                <a16:creationId xmlns:a16="http://schemas.microsoft.com/office/drawing/2014/main" xmlns="" id="{31F9CE6E-D30A-49F1-8A7F-AC59E4CF6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0651" y="4105152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AutoShape 32">
            <a:extLst>
              <a:ext uri="{FF2B5EF4-FFF2-40B4-BE49-F238E27FC236}">
                <a16:creationId xmlns:a16="http://schemas.microsoft.com/office/drawing/2014/main" xmlns="" id="{4EE0E1E2-09C4-42C2-B9A5-D70184686FFD}"/>
              </a:ext>
            </a:extLst>
          </p:cNvPr>
          <p:cNvSpPr>
            <a:spLocks/>
          </p:cNvSpPr>
          <p:nvPr/>
        </p:nvSpPr>
        <p:spPr bwMode="auto">
          <a:xfrm>
            <a:off x="4997451" y="3571752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3" name="Text Box 33">
            <a:extLst>
              <a:ext uri="{FF2B5EF4-FFF2-40B4-BE49-F238E27FC236}">
                <a16:creationId xmlns:a16="http://schemas.microsoft.com/office/drawing/2014/main" xmlns="" id="{99BA5CF2-D581-4FD4-A6DF-586A613A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6" y="3647952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</a:rPr>
              <a:t>121</a:t>
            </a:r>
          </a:p>
        </p:txBody>
      </p:sp>
      <p:sp>
        <p:nvSpPr>
          <p:cNvPr id="20514" name="Text Box 34">
            <a:extLst>
              <a:ext uri="{FF2B5EF4-FFF2-40B4-BE49-F238E27FC236}">
                <a16:creationId xmlns:a16="http://schemas.microsoft.com/office/drawing/2014/main" xmlns="" id="{6342871D-4731-42BA-89F9-CEE25F371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3586" y="2911705"/>
            <a:ext cx="762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Theo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sơ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400" b="1" dirty="0">
                <a:latin typeface="Times New Roman" panose="02020603050405020304" pitchFamily="18" charset="0"/>
              </a:rPr>
              <a:t>̀,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tổng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>
                <a:latin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phần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bằng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400" b="1" dirty="0">
                <a:latin typeface="Times New Roman" panose="02020603050405020304" pitchFamily="18" charset="0"/>
              </a:rPr>
              <a:t> là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          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5 </a:t>
            </a:r>
            <a:r>
              <a:rPr lang="en-US" altLang="en-US" sz="2400" b="1" dirty="0">
                <a:latin typeface="Times New Roman" panose="02020603050405020304" pitchFamily="18" charset="0"/>
              </a:rPr>
              <a:t>+ 6 = 11 (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phần</a:t>
            </a:r>
            <a:r>
              <a:rPr lang="en-US" altLang="en-US" sz="2400" b="1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0515" name="Text Box 35">
            <a:extLst>
              <a:ext uri="{FF2B5EF4-FFF2-40B4-BE49-F238E27FC236}">
                <a16:creationId xmlns:a16="http://schemas.microsoft.com/office/drawing/2014/main" xmlns="" id="{AA0C9B26-7FC1-4B46-80AB-3A7528408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877" y="3673705"/>
            <a:ext cx="762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400" b="1" dirty="0">
                <a:latin typeface="Times New Roman" panose="02020603050405020304" pitchFamily="18" charset="0"/>
              </a:rPr>
              <a:t>bé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là:  </a:t>
            </a:r>
            <a:endParaRPr lang="en-US" altLang="en-US" sz="2400" b="1" dirty="0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          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121 </a:t>
            </a:r>
            <a:r>
              <a:rPr lang="en-US" altLang="en-US" sz="2400" b="1" dirty="0">
                <a:latin typeface="Times New Roman" panose="02020603050405020304" pitchFamily="18" charset="0"/>
              </a:rPr>
              <a:t>: 11 x 5 = 55</a:t>
            </a:r>
          </a:p>
        </p:txBody>
      </p:sp>
      <p:sp>
        <p:nvSpPr>
          <p:cNvPr id="20516" name="Text Box 36">
            <a:extLst>
              <a:ext uri="{FF2B5EF4-FFF2-40B4-BE49-F238E27FC236}">
                <a16:creationId xmlns:a16="http://schemas.microsoft.com/office/drawing/2014/main" xmlns="" id="{6656429E-B6A4-44D6-A6D8-3C0A1CA26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877" y="4486152"/>
            <a:ext cx="762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lớn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là:  </a:t>
            </a:r>
            <a:endParaRPr lang="en-US" altLang="en-US" sz="2400" b="1" dirty="0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           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121 </a:t>
            </a:r>
            <a:r>
              <a:rPr lang="en-US" altLang="en-US" sz="2400" b="1" dirty="0">
                <a:latin typeface="Times New Roman" panose="02020603050405020304" pitchFamily="18" charset="0"/>
              </a:rPr>
              <a:t>– 55 = 66</a:t>
            </a:r>
          </a:p>
        </p:txBody>
      </p:sp>
      <p:sp>
        <p:nvSpPr>
          <p:cNvPr id="20517" name="Text Box 37">
            <a:extLst>
              <a:ext uri="{FF2B5EF4-FFF2-40B4-BE49-F238E27FC236}">
                <a16:creationId xmlns:a16="http://schemas.microsoft.com/office/drawing/2014/main" xmlns="" id="{21F8D633-4DFC-4101-994E-DD91B1726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286" y="5327822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>
                <a:latin typeface="Times New Roman" panose="02020603050405020304" pitchFamily="18" charset="0"/>
              </a:rPr>
              <a:t>Đáp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>
                <a:latin typeface="Times New Roman" panose="02020603050405020304" pitchFamily="18" charset="0"/>
              </a:rPr>
              <a:t>́: 55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latin typeface="Times New Roman" panose="02020603050405020304" pitchFamily="18" charset="0"/>
              </a:rPr>
              <a:t>̀ 66</a:t>
            </a:r>
          </a:p>
        </p:txBody>
      </p:sp>
      <p:sp>
        <p:nvSpPr>
          <p:cNvPr id="20518" name="AutoShape 38">
            <a:extLst>
              <a:ext uri="{FF2B5EF4-FFF2-40B4-BE49-F238E27FC236}">
                <a16:creationId xmlns:a16="http://schemas.microsoft.com/office/drawing/2014/main" xmlns="" id="{A512B586-0CE9-4F7A-8A19-773403748FBC}"/>
              </a:ext>
            </a:extLst>
          </p:cNvPr>
          <p:cNvSpPr>
            <a:spLocks/>
          </p:cNvSpPr>
          <p:nvPr/>
        </p:nvSpPr>
        <p:spPr bwMode="auto">
          <a:xfrm rot="16200000">
            <a:off x="3017045" y="2199359"/>
            <a:ext cx="379413" cy="2209800"/>
          </a:xfrm>
          <a:prstGeom prst="rightBrace">
            <a:avLst>
              <a:gd name="adj1" fmla="val 48536"/>
              <a:gd name="adj2" fmla="val 46671"/>
            </a:avLst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9" name="AutoShape 39">
            <a:extLst>
              <a:ext uri="{FF2B5EF4-FFF2-40B4-BE49-F238E27FC236}">
                <a16:creationId xmlns:a16="http://schemas.microsoft.com/office/drawing/2014/main" xmlns="" id="{A25D42BC-125E-4A2D-AB04-37E165664305}"/>
              </a:ext>
            </a:extLst>
          </p:cNvPr>
          <p:cNvSpPr>
            <a:spLocks/>
          </p:cNvSpPr>
          <p:nvPr/>
        </p:nvSpPr>
        <p:spPr bwMode="auto">
          <a:xfrm rot="5400000">
            <a:off x="3397251" y="3190752"/>
            <a:ext cx="152400" cy="2743200"/>
          </a:xfrm>
          <a:prstGeom prst="rightBrace">
            <a:avLst>
              <a:gd name="adj1" fmla="val 150000"/>
              <a:gd name="adj2" fmla="val 46671"/>
            </a:avLst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0" name="Text Box 40">
            <a:extLst>
              <a:ext uri="{FF2B5EF4-FFF2-40B4-BE49-F238E27FC236}">
                <a16:creationId xmlns:a16="http://schemas.microsoft.com/office/drawing/2014/main" xmlns="" id="{FDFC4AEF-C6BF-4AA3-96E6-174320711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086" y="4638552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521" name="Text Box 41">
            <a:extLst>
              <a:ext uri="{FF2B5EF4-FFF2-40B4-BE49-F238E27FC236}">
                <a16:creationId xmlns:a16="http://schemas.microsoft.com/office/drawing/2014/main" xmlns="" id="{D07346F6-0B2F-46B0-BBA1-EA3E5BE5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051" y="2581152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205F460B-8345-4977-86CD-F32660BF4B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0361"/>
            <a:ext cx="1275538" cy="1253204"/>
          </a:xfrm>
          <a:prstGeom prst="rect">
            <a:avLst/>
          </a:prstGeom>
        </p:spPr>
      </p:pic>
      <p:sp>
        <p:nvSpPr>
          <p:cNvPr id="38" name="Shape 107"/>
          <p:cNvSpPr txBox="1"/>
          <p:nvPr/>
        </p:nvSpPr>
        <p:spPr>
          <a:xfrm>
            <a:off x="23038" y="0"/>
            <a:ext cx="27431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6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6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600" b="1" dirty="0" err="1"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600" b="1" dirty="0">
                <a:latin typeface="Cambria"/>
                <a:ea typeface="Cambria"/>
                <a:cs typeface="Cambria"/>
                <a:sym typeface="Cambria"/>
              </a:rPr>
              <a:t> 1:  </a:t>
            </a:r>
          </a:p>
        </p:txBody>
      </p:sp>
      <p:grpSp>
        <p:nvGrpSpPr>
          <p:cNvPr id="39" name="Shape 108"/>
          <p:cNvGrpSpPr/>
          <p:nvPr/>
        </p:nvGrpSpPr>
        <p:grpSpPr>
          <a:xfrm>
            <a:off x="2651126" y="-59989"/>
            <a:ext cx="8686800" cy="1754325"/>
            <a:chOff x="411481" y="882229"/>
            <a:chExt cx="8686800" cy="1754325"/>
          </a:xfrm>
        </p:grpSpPr>
        <p:sp>
          <p:nvSpPr>
            <p:cNvPr id="40" name="Shape 109"/>
            <p:cNvSpPr txBox="1"/>
            <p:nvPr/>
          </p:nvSpPr>
          <p:spPr>
            <a:xfrm>
              <a:off x="411481" y="882229"/>
              <a:ext cx="8686800" cy="17543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lnSpc>
                  <a:spcPct val="150000"/>
                </a:lnSpc>
                <a:buSzPct val="25000"/>
              </a:pP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Tổng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121.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Tỉ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    .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Tìm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6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6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Shape 111"/>
                <p:cNvSpPr txBox="1"/>
                <p:nvPr/>
              </p:nvSpPr>
              <p:spPr>
                <a:xfrm>
                  <a:off x="876573" y="1809440"/>
                  <a:ext cx="620711" cy="646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>
                    <a:buSzPct val="2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/>
                                <a:sym typeface="Times New Roman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𝟔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mc:Choice>
          <mc:Fallback xmlns="">
            <p:sp>
              <p:nvSpPr>
                <p:cNvPr id="34" name="Shape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73" y="1809440"/>
                  <a:ext cx="620711" cy="64633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5188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5" name="Shape 114"/>
          <p:cNvCxnSpPr/>
          <p:nvPr/>
        </p:nvCxnSpPr>
        <p:spPr>
          <a:xfrm>
            <a:off x="2727326" y="798106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46" name="Shape 116"/>
          <p:cNvCxnSpPr/>
          <p:nvPr/>
        </p:nvCxnSpPr>
        <p:spPr>
          <a:xfrm>
            <a:off x="7250137" y="780522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47" name="Shape 118"/>
          <p:cNvCxnSpPr/>
          <p:nvPr/>
        </p:nvCxnSpPr>
        <p:spPr>
          <a:xfrm>
            <a:off x="3761839" y="1513552"/>
            <a:ext cx="1083212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sp>
        <p:nvSpPr>
          <p:cNvPr id="48" name="Oval 47"/>
          <p:cNvSpPr/>
          <p:nvPr/>
        </p:nvSpPr>
        <p:spPr>
          <a:xfrm>
            <a:off x="6210146" y="85930"/>
            <a:ext cx="885463" cy="7312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190509" y="926597"/>
            <a:ext cx="527416" cy="115495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6019800" y="2581152"/>
            <a:ext cx="0" cy="38958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693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89" grpId="0"/>
      <p:bldP spid="20490" grpId="0"/>
      <p:bldP spid="20491" grpId="0"/>
      <p:bldP spid="20512" grpId="0" animBg="1"/>
      <p:bldP spid="20513" grpId="0"/>
      <p:bldP spid="20514" grpId="0"/>
      <p:bldP spid="20515" grpId="0"/>
      <p:bldP spid="20516" grpId="0"/>
      <p:bldP spid="20517" grpId="0"/>
      <p:bldP spid="20518" grpId="0" animBg="1"/>
      <p:bldP spid="20519" grpId="0" animBg="1"/>
      <p:bldP spid="20520" grpId="0"/>
      <p:bldP spid="205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787488"/>
            <a:ext cx="11487149" cy="5756561"/>
          </a:xfrm>
          <a:prstGeom prst="roundRect">
            <a:avLst>
              <a:gd name="adj" fmla="val 5244"/>
            </a:avLst>
          </a:prstGeom>
          <a:solidFill>
            <a:srgbClr val="FFF9EB">
              <a:alpha val="84706"/>
            </a:srgbClr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6" y="5702662"/>
            <a:ext cx="1084751" cy="10657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6272" y="6067182"/>
            <a:ext cx="613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26" name="Shape 132"/>
          <p:cNvSpPr txBox="1"/>
          <p:nvPr/>
        </p:nvSpPr>
        <p:spPr>
          <a:xfrm>
            <a:off x="647701" y="109989"/>
            <a:ext cx="27431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8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8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800" b="1" dirty="0" err="1"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800" b="1" dirty="0">
                <a:latin typeface="Cambria"/>
                <a:ea typeface="Cambria"/>
                <a:cs typeface="Cambria"/>
                <a:sym typeface="Cambria"/>
              </a:rPr>
              <a:t> 2:  </a:t>
            </a:r>
          </a:p>
        </p:txBody>
      </p:sp>
      <p:sp>
        <p:nvSpPr>
          <p:cNvPr id="33" name="Shape 144"/>
          <p:cNvSpPr/>
          <p:nvPr/>
        </p:nvSpPr>
        <p:spPr>
          <a:xfrm>
            <a:off x="1038224" y="2642572"/>
            <a:ext cx="10325100" cy="102424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00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en-US" sz="3200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Dạng</a:t>
            </a: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khi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biết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hiệu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và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tỉ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của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hai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đó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cxnSp>
        <p:nvCxnSpPr>
          <p:cNvPr id="37" name="Shape 139"/>
          <p:cNvCxnSpPr/>
          <p:nvPr/>
        </p:nvCxnSpPr>
        <p:spPr>
          <a:xfrm>
            <a:off x="2045681" y="1547616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38" name="Shape 141"/>
          <p:cNvCxnSpPr/>
          <p:nvPr/>
        </p:nvCxnSpPr>
        <p:spPr>
          <a:xfrm>
            <a:off x="6027260" y="1560936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39" name="Shape 143"/>
          <p:cNvCxnSpPr/>
          <p:nvPr/>
        </p:nvCxnSpPr>
        <p:spPr>
          <a:xfrm>
            <a:off x="2923006" y="2268064"/>
            <a:ext cx="936233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sp>
        <p:nvSpPr>
          <p:cNvPr id="40" name="Oval 39"/>
          <p:cNvSpPr/>
          <p:nvPr/>
        </p:nvSpPr>
        <p:spPr>
          <a:xfrm>
            <a:off x="5105400" y="1002446"/>
            <a:ext cx="921860" cy="635917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9590818" y="870860"/>
            <a:ext cx="659859" cy="1013599"/>
          </a:xfrm>
          <a:prstGeom prst="ellipse">
            <a:avLst/>
          </a:prstGeom>
          <a:noFill/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5F47E470-8BEA-44AD-8934-62B552A6DF45}"/>
              </a:ext>
            </a:extLst>
          </p:cNvPr>
          <p:cNvGrpSpPr/>
          <p:nvPr/>
        </p:nvGrpSpPr>
        <p:grpSpPr>
          <a:xfrm>
            <a:off x="1979861" y="853533"/>
            <a:ext cx="8839200" cy="1569660"/>
            <a:chOff x="455861" y="853533"/>
            <a:chExt cx="8839200" cy="1569660"/>
          </a:xfrm>
        </p:grpSpPr>
        <p:sp>
          <p:nvSpPr>
            <p:cNvPr id="28" name="Shape 134"/>
            <p:cNvSpPr txBox="1"/>
            <p:nvPr/>
          </p:nvSpPr>
          <p:spPr>
            <a:xfrm>
              <a:off x="455861" y="853533"/>
              <a:ext cx="8839200" cy="156966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lnSpc>
                  <a:spcPct val="150000"/>
                </a:lnSpc>
                <a:buSzPct val="25000"/>
              </a:pP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Hiệu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192.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Tỉ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      .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Tìm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Shape 111">
                  <a:extLst>
                    <a:ext uri="{FF2B5EF4-FFF2-40B4-BE49-F238E27FC236}">
                      <a16:creationId xmlns:a16="http://schemas.microsoft.com/office/drawing/2014/main" xmlns="" id="{6D3F3DC2-94EF-4AC7-9271-8FE7D33E677F}"/>
                    </a:ext>
                  </a:extLst>
                </p:cNvPr>
                <p:cNvSpPr txBox="1"/>
                <p:nvPr/>
              </p:nvSpPr>
              <p:spPr>
                <a:xfrm>
                  <a:off x="8086390" y="863415"/>
                  <a:ext cx="620711" cy="646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>
                    <a:buSzPct val="2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/>
                                <a:sym typeface="Times New Roman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mc:Choice>
          <mc:Fallback xmlns="">
            <p:sp>
              <p:nvSpPr>
                <p:cNvPr id="23" name="Shape 111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6D3F3DC2-94EF-4AC7-9271-8FE7D33E67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6390" y="863415"/>
                  <a:ext cx="620711" cy="64633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490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Shape 120">
            <a:extLst>
              <a:ext uri="{FF2B5EF4-FFF2-40B4-BE49-F238E27FC236}">
                <a16:creationId xmlns:a16="http://schemas.microsoft.com/office/drawing/2014/main" xmlns="" id="{3089B685-6203-48CA-BFA6-F90E22AD1222}"/>
              </a:ext>
            </a:extLst>
          </p:cNvPr>
          <p:cNvSpPr txBox="1"/>
          <p:nvPr/>
        </p:nvSpPr>
        <p:spPr>
          <a:xfrm>
            <a:off x="1981200" y="3912409"/>
            <a:ext cx="2819400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=&gt; </a:t>
            </a:r>
            <a:r>
              <a:rPr lang="en-US" sz="3000" b="1" dirty="0" err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Bước</a:t>
            </a: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lang="en-US" sz="30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</a:p>
        </p:txBody>
      </p:sp>
      <p:sp>
        <p:nvSpPr>
          <p:cNvPr id="22" name="Shape 121">
            <a:extLst>
              <a:ext uri="{FF2B5EF4-FFF2-40B4-BE49-F238E27FC236}">
                <a16:creationId xmlns:a16="http://schemas.microsoft.com/office/drawing/2014/main" xmlns="" id="{ECEDFC15-1AF2-4B6D-A672-89B35AA54BE9}"/>
              </a:ext>
            </a:extLst>
          </p:cNvPr>
          <p:cNvSpPr txBox="1"/>
          <p:nvPr/>
        </p:nvSpPr>
        <p:spPr>
          <a:xfrm>
            <a:off x="4595446" y="3886200"/>
            <a:ext cx="5943600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B1: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Phân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tích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vẽ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sơ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đồ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" name="Shape 123">
            <a:extLst>
              <a:ext uri="{FF2B5EF4-FFF2-40B4-BE49-F238E27FC236}">
                <a16:creationId xmlns:a16="http://schemas.microsoft.com/office/drawing/2014/main" xmlns="" id="{E72CA142-FF1F-422E-9AE7-9681F388673F}"/>
              </a:ext>
            </a:extLst>
          </p:cNvPr>
          <p:cNvSpPr txBox="1"/>
          <p:nvPr/>
        </p:nvSpPr>
        <p:spPr>
          <a:xfrm>
            <a:off x="4572836" y="4455924"/>
            <a:ext cx="6095165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B2: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hiệu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phần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bằng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nhau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</a:p>
        </p:txBody>
      </p:sp>
      <p:sp>
        <p:nvSpPr>
          <p:cNvPr id="25" name="Shape 124">
            <a:extLst>
              <a:ext uri="{FF2B5EF4-FFF2-40B4-BE49-F238E27FC236}">
                <a16:creationId xmlns:a16="http://schemas.microsoft.com/office/drawing/2014/main" xmlns="" id="{F607B4AC-C7C5-4B6C-B891-A834E486A993}"/>
              </a:ext>
            </a:extLst>
          </p:cNvPr>
          <p:cNvSpPr txBox="1"/>
          <p:nvPr/>
        </p:nvSpPr>
        <p:spPr>
          <a:xfrm>
            <a:off x="4572836" y="5066907"/>
            <a:ext cx="5029199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B3: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giá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trị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1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phần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" name="Shape 124">
            <a:extLst>
              <a:ext uri="{FF2B5EF4-FFF2-40B4-BE49-F238E27FC236}">
                <a16:creationId xmlns:a16="http://schemas.microsoft.com/office/drawing/2014/main" xmlns="" id="{DA39C6C0-0266-4540-BE17-D0FDC693504F}"/>
              </a:ext>
            </a:extLst>
          </p:cNvPr>
          <p:cNvSpPr txBox="1"/>
          <p:nvPr/>
        </p:nvSpPr>
        <p:spPr>
          <a:xfrm>
            <a:off x="4595447" y="5654321"/>
            <a:ext cx="5029199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2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B4: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Tìm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các</a:t>
            </a:r>
            <a:r>
              <a:rPr lang="en-US" sz="3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số</a:t>
            </a:r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8900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5">
            <a:extLst>
              <a:ext uri="{FF2B5EF4-FFF2-40B4-BE49-F238E27FC236}">
                <a16:creationId xmlns:a16="http://schemas.microsoft.com/office/drawing/2014/main" xmlns="" id="{E1AA727D-5137-4050-AE96-4F4F56F51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540" y="2376487"/>
            <a:ext cx="1338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giải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xmlns="" id="{7CF2B61F-4FA5-4150-9828-4B2FE0244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8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Ta có sơ đồ: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xmlns="" id="{F26AF8AE-0C5A-40D5-A7B0-E6A29DA8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Số bé: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xmlns="" id="{36B13C53-60E4-4DFE-9168-2C8B78507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Số lớn:</a:t>
            </a:r>
          </a:p>
        </p:txBody>
      </p:sp>
      <p:sp>
        <p:nvSpPr>
          <p:cNvPr id="21514" name="Line 10">
            <a:extLst>
              <a:ext uri="{FF2B5EF4-FFF2-40B4-BE49-F238E27FC236}">
                <a16:creationId xmlns:a16="http://schemas.microsoft.com/office/drawing/2014/main" xmlns="" id="{1F33ADE7-AD30-44DB-8887-A0C83C9035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3810000"/>
            <a:ext cx="1600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>
            <a:extLst>
              <a:ext uri="{FF2B5EF4-FFF2-40B4-BE49-F238E27FC236}">
                <a16:creationId xmlns:a16="http://schemas.microsoft.com/office/drawing/2014/main" xmlns="" id="{D02575FA-630B-4014-98E0-5E44FA7A91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36576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>
            <a:extLst>
              <a:ext uri="{FF2B5EF4-FFF2-40B4-BE49-F238E27FC236}">
                <a16:creationId xmlns:a16="http://schemas.microsoft.com/office/drawing/2014/main" xmlns="" id="{AF3A7336-D945-4C0A-98A1-9FAFB878C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6576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>
            <a:extLst>
              <a:ext uri="{FF2B5EF4-FFF2-40B4-BE49-F238E27FC236}">
                <a16:creationId xmlns:a16="http://schemas.microsoft.com/office/drawing/2014/main" xmlns="" id="{25B27BDA-E93D-4D1E-822C-E59DDAD2D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6576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>
            <a:extLst>
              <a:ext uri="{FF2B5EF4-FFF2-40B4-BE49-F238E27FC236}">
                <a16:creationId xmlns:a16="http://schemas.microsoft.com/office/drawing/2014/main" xmlns="" id="{E2BDF42D-939E-47AB-816E-1028C995A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>
            <a:extLst>
              <a:ext uri="{FF2B5EF4-FFF2-40B4-BE49-F238E27FC236}">
                <a16:creationId xmlns:a16="http://schemas.microsoft.com/office/drawing/2014/main" xmlns="" id="{6C7E9463-3755-45AB-A874-5DF2DC0E41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>
            <a:extLst>
              <a:ext uri="{FF2B5EF4-FFF2-40B4-BE49-F238E27FC236}">
                <a16:creationId xmlns:a16="http://schemas.microsoft.com/office/drawing/2014/main" xmlns="" id="{4C172C75-2F3D-4EAA-8E2F-08E7943771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>
            <a:extLst>
              <a:ext uri="{FF2B5EF4-FFF2-40B4-BE49-F238E27FC236}">
                <a16:creationId xmlns:a16="http://schemas.microsoft.com/office/drawing/2014/main" xmlns="" id="{B9422ECB-4246-42EF-AF03-42DF82E6C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343400"/>
            <a:ext cx="2743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>
            <a:extLst>
              <a:ext uri="{FF2B5EF4-FFF2-40B4-BE49-F238E27FC236}">
                <a16:creationId xmlns:a16="http://schemas.microsoft.com/office/drawing/2014/main" xmlns="" id="{74257BE4-ADBB-4236-9484-74ED08FEFD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1">
            <a:extLst>
              <a:ext uri="{FF2B5EF4-FFF2-40B4-BE49-F238E27FC236}">
                <a16:creationId xmlns:a16="http://schemas.microsoft.com/office/drawing/2014/main" xmlns="" id="{B471AE8B-83DB-4F3D-82A6-1F267930A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>
            <a:extLst>
              <a:ext uri="{FF2B5EF4-FFF2-40B4-BE49-F238E27FC236}">
                <a16:creationId xmlns:a16="http://schemas.microsoft.com/office/drawing/2014/main" xmlns="" id="{0C7AA1D2-5D68-4F53-BA5B-6978A261D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>
            <a:extLst>
              <a:ext uri="{FF2B5EF4-FFF2-40B4-BE49-F238E27FC236}">
                <a16:creationId xmlns:a16="http://schemas.microsoft.com/office/drawing/2014/main" xmlns="" id="{954EEE4A-3090-4029-91F5-7EE5DCB1C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41910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AutoShape 25">
            <a:extLst>
              <a:ext uri="{FF2B5EF4-FFF2-40B4-BE49-F238E27FC236}">
                <a16:creationId xmlns:a16="http://schemas.microsoft.com/office/drawing/2014/main" xmlns="" id="{531D1A91-C408-49DA-B22E-2705AEC6DA6C}"/>
              </a:ext>
            </a:extLst>
          </p:cNvPr>
          <p:cNvSpPr>
            <a:spLocks/>
          </p:cNvSpPr>
          <p:nvPr/>
        </p:nvSpPr>
        <p:spPr bwMode="auto">
          <a:xfrm rot="16168141" flipV="1">
            <a:off x="5711032" y="3352007"/>
            <a:ext cx="387350" cy="1141413"/>
          </a:xfrm>
          <a:prstGeom prst="rightBrace">
            <a:avLst>
              <a:gd name="adj1" fmla="val 36019"/>
              <a:gd name="adj2" fmla="val 50104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0" name="Text Box 26">
            <a:extLst>
              <a:ext uri="{FF2B5EF4-FFF2-40B4-BE49-F238E27FC236}">
                <a16:creationId xmlns:a16="http://schemas.microsoft.com/office/drawing/2014/main" xmlns="" id="{8214FF41-E671-4E73-AF13-3D3FC6B6A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2004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</a:rPr>
              <a:t>192</a:t>
            </a:r>
          </a:p>
        </p:txBody>
      </p:sp>
      <p:sp>
        <p:nvSpPr>
          <p:cNvPr id="21531" name="Text Box 27">
            <a:extLst>
              <a:ext uri="{FF2B5EF4-FFF2-40B4-BE49-F238E27FC236}">
                <a16:creationId xmlns:a16="http://schemas.microsoft.com/office/drawing/2014/main" xmlns="" id="{F44B0193-396D-4AFD-98B4-DA0354C9B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9530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Theo sơ đồ, hiệu số phần bằng nhau là 5 - 3 = 2 (phần)</a:t>
            </a:r>
          </a:p>
        </p:txBody>
      </p:sp>
      <p:sp>
        <p:nvSpPr>
          <p:cNvPr id="21532" name="Text Box 28">
            <a:extLst>
              <a:ext uri="{FF2B5EF4-FFF2-40B4-BE49-F238E27FC236}">
                <a16:creationId xmlns:a16="http://schemas.microsoft.com/office/drawing/2014/main" xmlns="" id="{768D331B-224A-4757-B24A-FDFB6C4B8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>
                <a:latin typeface="Times New Roman" panose="02020603050405020304" pitchFamily="18" charset="0"/>
              </a:rPr>
              <a:t>́ bé là  192 : 2 x 3 = 288</a:t>
            </a:r>
          </a:p>
        </p:txBody>
      </p:sp>
      <p:sp>
        <p:nvSpPr>
          <p:cNvPr id="21533" name="Text Box 29">
            <a:extLst>
              <a:ext uri="{FF2B5EF4-FFF2-40B4-BE49-F238E27FC236}">
                <a16:creationId xmlns:a16="http://schemas.microsoft.com/office/drawing/2014/main" xmlns="" id="{8080995B-853B-458C-8FFF-FE2F35AB1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67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</a:rPr>
              <a:t>Sô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lớn</a:t>
            </a:r>
            <a:r>
              <a:rPr lang="en-US" altLang="en-US" sz="2400" b="1" dirty="0">
                <a:latin typeface="Times New Roman" panose="02020603050405020304" pitchFamily="18" charset="0"/>
              </a:rPr>
              <a:t> là  288 + 192 = 480</a:t>
            </a:r>
          </a:p>
        </p:txBody>
      </p:sp>
      <p:sp>
        <p:nvSpPr>
          <p:cNvPr id="21534" name="Text Box 30">
            <a:extLst>
              <a:ext uri="{FF2B5EF4-FFF2-40B4-BE49-F238E27FC236}">
                <a16:creationId xmlns:a16="http://schemas.microsoft.com/office/drawing/2014/main" xmlns="" id="{997E37F3-3C1F-422E-AB5F-336456D0C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0960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Đáp số: 288 và 480</a:t>
            </a:r>
          </a:p>
        </p:txBody>
      </p:sp>
      <p:sp>
        <p:nvSpPr>
          <p:cNvPr id="21535" name="AutoShape 31">
            <a:extLst>
              <a:ext uri="{FF2B5EF4-FFF2-40B4-BE49-F238E27FC236}">
                <a16:creationId xmlns:a16="http://schemas.microsoft.com/office/drawing/2014/main" xmlns="" id="{50698C84-3BAC-4DAF-84E2-FCEA0CE5C637}"/>
              </a:ext>
            </a:extLst>
          </p:cNvPr>
          <p:cNvSpPr>
            <a:spLocks/>
          </p:cNvSpPr>
          <p:nvPr/>
        </p:nvSpPr>
        <p:spPr bwMode="auto">
          <a:xfrm rot="16200000">
            <a:off x="4344194" y="2590007"/>
            <a:ext cx="379413" cy="1600200"/>
          </a:xfrm>
          <a:prstGeom prst="rightBrace">
            <a:avLst>
              <a:gd name="adj1" fmla="val 35146"/>
              <a:gd name="adj2" fmla="val 46671"/>
            </a:avLst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6" name="AutoShape 32">
            <a:extLst>
              <a:ext uri="{FF2B5EF4-FFF2-40B4-BE49-F238E27FC236}">
                <a16:creationId xmlns:a16="http://schemas.microsoft.com/office/drawing/2014/main" xmlns="" id="{43739631-9529-42B6-BBC4-12C1379AC0F8}"/>
              </a:ext>
            </a:extLst>
          </p:cNvPr>
          <p:cNvSpPr>
            <a:spLocks/>
          </p:cNvSpPr>
          <p:nvPr/>
        </p:nvSpPr>
        <p:spPr bwMode="auto">
          <a:xfrm rot="5400000">
            <a:off x="5029200" y="3276600"/>
            <a:ext cx="152400" cy="2743200"/>
          </a:xfrm>
          <a:prstGeom prst="rightBrace">
            <a:avLst>
              <a:gd name="adj1" fmla="val 150000"/>
              <a:gd name="adj2" fmla="val 46671"/>
            </a:avLst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7" name="Text Box 33">
            <a:extLst>
              <a:ext uri="{FF2B5EF4-FFF2-40B4-BE49-F238E27FC236}">
                <a16:creationId xmlns:a16="http://schemas.microsoft.com/office/drawing/2014/main" xmlns="" id="{EA6F4B6B-8E26-4088-B4F6-39BA140D2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648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1538" name="Text Box 34">
            <a:extLst>
              <a:ext uri="{FF2B5EF4-FFF2-40B4-BE49-F238E27FC236}">
                <a16:creationId xmlns:a16="http://schemas.microsoft.com/office/drawing/2014/main" xmlns="" id="{C181CD50-5311-4A4C-8BBE-77F2CEABC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160" y="277368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FBDF1DB6-A0AA-4846-9955-2DAC803DE0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800" y="2023396"/>
            <a:ext cx="1275538" cy="1253204"/>
          </a:xfrm>
          <a:prstGeom prst="rect">
            <a:avLst/>
          </a:prstGeom>
        </p:spPr>
      </p:pic>
      <p:sp>
        <p:nvSpPr>
          <p:cNvPr id="36" name="Shape 132"/>
          <p:cNvSpPr txBox="1"/>
          <p:nvPr/>
        </p:nvSpPr>
        <p:spPr>
          <a:xfrm>
            <a:off x="647701" y="109989"/>
            <a:ext cx="27431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 sz="3800" b="1" dirty="0" err="1">
                <a:latin typeface="Cambria"/>
                <a:ea typeface="Cambria"/>
                <a:cs typeface="Cambria"/>
                <a:sym typeface="Cambria"/>
              </a:rPr>
              <a:t>Bài</a:t>
            </a:r>
            <a:r>
              <a:rPr lang="en-US" sz="3800" b="1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3800" b="1" dirty="0" err="1">
                <a:latin typeface="Cambria"/>
                <a:ea typeface="Cambria"/>
                <a:cs typeface="Cambria"/>
                <a:sym typeface="Cambria"/>
              </a:rPr>
              <a:t>toán</a:t>
            </a:r>
            <a:r>
              <a:rPr lang="en-US" sz="3800" b="1" dirty="0">
                <a:latin typeface="Cambria"/>
                <a:ea typeface="Cambria"/>
                <a:cs typeface="Cambria"/>
                <a:sym typeface="Cambria"/>
              </a:rPr>
              <a:t> 2:  </a:t>
            </a:r>
          </a:p>
        </p:txBody>
      </p:sp>
      <p:cxnSp>
        <p:nvCxnSpPr>
          <p:cNvPr id="37" name="Shape 139"/>
          <p:cNvCxnSpPr/>
          <p:nvPr/>
        </p:nvCxnSpPr>
        <p:spPr>
          <a:xfrm>
            <a:off x="2045681" y="1547616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41" name="Shape 141"/>
          <p:cNvCxnSpPr/>
          <p:nvPr/>
        </p:nvCxnSpPr>
        <p:spPr>
          <a:xfrm>
            <a:off x="6027260" y="1560936"/>
            <a:ext cx="990599" cy="158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cxnSp>
        <p:nvCxnSpPr>
          <p:cNvPr id="42" name="Shape 143"/>
          <p:cNvCxnSpPr/>
          <p:nvPr/>
        </p:nvCxnSpPr>
        <p:spPr>
          <a:xfrm>
            <a:off x="2923006" y="2268064"/>
            <a:ext cx="936233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</p:cxnSp>
      <p:sp>
        <p:nvSpPr>
          <p:cNvPr id="43" name="Oval 42"/>
          <p:cNvSpPr/>
          <p:nvPr/>
        </p:nvSpPr>
        <p:spPr>
          <a:xfrm>
            <a:off x="5121275" y="992930"/>
            <a:ext cx="860984" cy="646382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9590818" y="762000"/>
            <a:ext cx="640283" cy="1152536"/>
          </a:xfrm>
          <a:prstGeom prst="ellipse">
            <a:avLst/>
          </a:prstGeom>
          <a:noFill/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5F47E470-8BEA-44AD-8934-62B552A6DF45}"/>
              </a:ext>
            </a:extLst>
          </p:cNvPr>
          <p:cNvGrpSpPr/>
          <p:nvPr/>
        </p:nvGrpSpPr>
        <p:grpSpPr>
          <a:xfrm>
            <a:off x="1979861" y="853533"/>
            <a:ext cx="8839200" cy="1569660"/>
            <a:chOff x="455861" y="853533"/>
            <a:chExt cx="8839200" cy="1569660"/>
          </a:xfrm>
        </p:grpSpPr>
        <p:sp>
          <p:nvSpPr>
            <p:cNvPr id="46" name="Shape 134"/>
            <p:cNvSpPr txBox="1"/>
            <p:nvPr/>
          </p:nvSpPr>
          <p:spPr>
            <a:xfrm>
              <a:off x="455861" y="853533"/>
              <a:ext cx="8839200" cy="156966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lnSpc>
                  <a:spcPct val="150000"/>
                </a:lnSpc>
                <a:buSzPct val="25000"/>
              </a:pP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Hiệu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192.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Tỉ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của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là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      .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Tìm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hai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số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lang="en-US" sz="3200" dirty="0" err="1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đó</a:t>
              </a:r>
              <a:r>
                <a:rPr lang="en-US" sz="3200" dirty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Shape 111">
                  <a:extLst>
                    <a:ext uri="{FF2B5EF4-FFF2-40B4-BE49-F238E27FC236}">
                      <a16:creationId xmlns:a16="http://schemas.microsoft.com/office/drawing/2014/main" xmlns="" id="{6D3F3DC2-94EF-4AC7-9271-8FE7D33E677F}"/>
                    </a:ext>
                  </a:extLst>
                </p:cNvPr>
                <p:cNvSpPr txBox="1"/>
                <p:nvPr/>
              </p:nvSpPr>
              <p:spPr>
                <a:xfrm>
                  <a:off x="8086390" y="863415"/>
                  <a:ext cx="620711" cy="646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>
                    <a:buSzPct val="2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/>
                                <a:sym typeface="Times New Roman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1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sym typeface="Times New Roman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mc:Choice>
          <mc:Fallback xmlns="">
            <p:sp>
              <p:nvSpPr>
                <p:cNvPr id="23" name="Shape 111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6D3F3DC2-94EF-4AC7-9271-8FE7D33E67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6390" y="863415"/>
                  <a:ext cx="620711" cy="64633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490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7289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1" grpId="0"/>
      <p:bldP spid="21512" grpId="0"/>
      <p:bldP spid="21513" grpId="0"/>
      <p:bldP spid="21529" grpId="0" animBg="1"/>
      <p:bldP spid="21530" grpId="0"/>
      <p:bldP spid="21531" grpId="0"/>
      <p:bldP spid="21532" grpId="0"/>
      <p:bldP spid="21533" grpId="0"/>
      <p:bldP spid="21534" grpId="0"/>
      <p:bldP spid="21535" grpId="0" animBg="1"/>
      <p:bldP spid="21536" grpId="0" animBg="1"/>
      <p:bldP spid="21537" grpId="0"/>
      <p:bldP spid="215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B0792FF6-5521-4732-83E9-F1488B9FD59E}"/>
              </a:ext>
            </a:extLst>
          </p:cNvPr>
          <p:cNvGrpSpPr/>
          <p:nvPr/>
        </p:nvGrpSpPr>
        <p:grpSpPr>
          <a:xfrm>
            <a:off x="1474232" y="336284"/>
            <a:ext cx="9101137" cy="6160474"/>
            <a:chOff x="1523916" y="439334"/>
            <a:chExt cx="9101137" cy="6160474"/>
          </a:xfrm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F438EC1D-58A6-4B19-9008-D13B7D4A5A07}"/>
                </a:ext>
              </a:extLst>
            </p:cNvPr>
            <p:cNvSpPr/>
            <p:nvPr/>
          </p:nvSpPr>
          <p:spPr bwMode="auto">
            <a:xfrm>
              <a:off x="1523916" y="1398450"/>
              <a:ext cx="9101137" cy="52013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vi-V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9">
              <a:extLst>
                <a:ext uri="{FF2B5EF4-FFF2-40B4-BE49-F238E27FC236}">
                  <a16:creationId xmlns="" xmlns:a16="http://schemas.microsoft.com/office/drawing/2014/main" id="{F78A6FFE-B353-425D-BFBC-F5E356FF9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7792" y="439334"/>
              <a:ext cx="7239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3200" b="1" dirty="0" err="1">
                  <a:cs typeface="Times New Roman" pitchFamily="18" charset="0"/>
                </a:rPr>
                <a:t>Các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bước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giải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toán</a:t>
              </a:r>
              <a:r>
                <a:rPr lang="en-US" altLang="en-US" sz="3200" b="1" dirty="0">
                  <a:cs typeface="Times New Roman" pitchFamily="18" charset="0"/>
                </a:rPr>
                <a:t> </a:t>
              </a:r>
              <a:r>
                <a:rPr lang="en-US" altLang="en-US" sz="3200" b="1" dirty="0" err="1">
                  <a:cs typeface="Times New Roman" pitchFamily="18" charset="0"/>
                </a:rPr>
                <a:t>Tổng</a:t>
              </a:r>
              <a:r>
                <a:rPr lang="en-US" altLang="en-US" sz="3200" b="1" dirty="0">
                  <a:cs typeface="Times New Roman" pitchFamily="18" charset="0"/>
                </a:rPr>
                <a:t>–</a:t>
              </a:r>
              <a:r>
                <a:rPr lang="en-US" altLang="en-US" sz="3200" b="1" dirty="0" err="1">
                  <a:cs typeface="Times New Roman" pitchFamily="18" charset="0"/>
                </a:rPr>
                <a:t>tỉ</a:t>
              </a:r>
              <a:r>
                <a:rPr lang="en-US" altLang="en-US" sz="3200" b="1" dirty="0">
                  <a:cs typeface="Times New Roman" pitchFamily="18" charset="0"/>
                </a:rPr>
                <a:t> (</a:t>
              </a:r>
              <a:r>
                <a:rPr lang="en-US" altLang="en-US" sz="3200" b="1" dirty="0" err="1">
                  <a:cs typeface="Times New Roman" pitchFamily="18" charset="0"/>
                </a:rPr>
                <a:t>Hiệu-tỉ</a:t>
              </a:r>
              <a:r>
                <a:rPr lang="en-US" altLang="en-US" sz="3200" b="1" dirty="0"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40" name="Text Box 10">
            <a:extLst>
              <a:ext uri="{FF2B5EF4-FFF2-40B4-BE49-F238E27FC236}">
                <a16:creationId xmlns="" xmlns:a16="http://schemas.microsoft.com/office/drawing/2014/main" id="{D41FA6D7-9CCD-442D-8848-39C7D3383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78" y="1539287"/>
            <a:ext cx="91013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1: </a:t>
            </a:r>
            <a:r>
              <a:rPr lang="en-US" altLang="en-US" sz="2800" b="1" dirty="0" err="1">
                <a:cs typeface="Times New Roman" pitchFamily="18" charset="0"/>
              </a:rPr>
              <a:t>Tóm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tắt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đề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bài</a:t>
            </a:r>
            <a:r>
              <a:rPr lang="en-US" altLang="en-US" sz="2800" b="1" dirty="0">
                <a:cs typeface="Times New Roman" pitchFamily="18" charset="0"/>
              </a:rPr>
              <a:t> (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sơ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đồ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đoạn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thẳng</a:t>
            </a:r>
            <a:r>
              <a:rPr lang="en-US" altLang="en-US" sz="2800" b="1" dirty="0">
                <a:cs typeface="Times New Roman" pitchFamily="18" charset="0"/>
              </a:rPr>
              <a:t>)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="" xmlns:a16="http://schemas.microsoft.com/office/drawing/2014/main" id="{E73D6AAA-693C-468E-8399-6E1A7AA3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19" y="2245061"/>
            <a:ext cx="910130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2: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nhau</a:t>
            </a:r>
            <a:r>
              <a:rPr lang="en-US" altLang="en-US" sz="2800" b="1" dirty="0">
                <a:cs typeface="Times New Roman" pitchFamily="18" charset="0"/>
              </a:rPr>
              <a:t> ( </a:t>
            </a:r>
            <a:r>
              <a:rPr lang="en-US" altLang="en-US" sz="2800" b="1" dirty="0" err="1">
                <a:cs typeface="Times New Roman" pitchFamily="18" charset="0"/>
              </a:rPr>
              <a:t>Tổng-tỉ</a:t>
            </a:r>
            <a:r>
              <a:rPr lang="en-US" altLang="en-US" sz="2800" b="1" dirty="0">
                <a:cs typeface="Times New Roman" pitchFamily="18" charset="0"/>
              </a:rPr>
              <a:t> )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nhau</a:t>
            </a:r>
            <a:r>
              <a:rPr lang="en-US" altLang="en-US" sz="2800" b="1" dirty="0">
                <a:cs typeface="Times New Roman" pitchFamily="18" charset="0"/>
              </a:rPr>
              <a:t> ( </a:t>
            </a:r>
            <a:r>
              <a:rPr lang="en-US" altLang="en-US" sz="2800" b="1" dirty="0" err="1">
                <a:cs typeface="Times New Roman" pitchFamily="18" charset="0"/>
              </a:rPr>
              <a:t>Hiệu-tỉ</a:t>
            </a:r>
            <a:r>
              <a:rPr lang="en-US" altLang="en-US" sz="2800" b="1" dirty="0">
                <a:cs typeface="Times New Roman" pitchFamily="18" charset="0"/>
              </a:rPr>
              <a:t> )</a:t>
            </a:r>
          </a:p>
        </p:txBody>
      </p:sp>
      <p:sp>
        <p:nvSpPr>
          <p:cNvPr id="66" name="Text Box 12">
            <a:extLst>
              <a:ext uri="{FF2B5EF4-FFF2-40B4-BE49-F238E27FC236}">
                <a16:creationId xmlns="" xmlns:a16="http://schemas.microsoft.com/office/drawing/2014/main" id="{303F05E0-090E-4680-ACAC-5F2B056BD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78" y="4981385"/>
            <a:ext cx="902166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4: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r>
              <a:rPr lang="en-US" altLang="en-US" sz="2800" b="1" dirty="0">
                <a:cs typeface="Times New Roman" pitchFamily="18" charset="0"/>
              </a:rPr>
              <a:t> :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Tổng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endParaRPr lang="en-US" altLang="en-US" sz="2800" b="1" dirty="0"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Hiệu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lớn</a:t>
            </a:r>
            <a:endParaRPr lang="en-US" altLang="en-US" sz="2800" b="1" dirty="0">
              <a:cs typeface="Times New Roman" pitchFamily="18" charset="0"/>
            </a:endParaRPr>
          </a:p>
        </p:txBody>
      </p:sp>
      <p:sp>
        <p:nvSpPr>
          <p:cNvPr id="67" name="Text Box 13">
            <a:extLst>
              <a:ext uri="{FF2B5EF4-FFF2-40B4-BE49-F238E27FC236}">
                <a16:creationId xmlns="" xmlns:a16="http://schemas.microsoft.com/office/drawing/2014/main" id="{2D12FC89-9522-4FB4-A358-83FB59FD4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19" y="3402689"/>
            <a:ext cx="90212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itchFamily="18" charset="0"/>
              </a:rPr>
              <a:t>Bước</a:t>
            </a:r>
            <a:r>
              <a:rPr lang="en-US" altLang="en-US" sz="2800" b="1" dirty="0">
                <a:cs typeface="Times New Roman" pitchFamily="18" charset="0"/>
              </a:rPr>
              <a:t> 3: </a:t>
            </a:r>
            <a:r>
              <a:rPr lang="en-US" altLang="en-US" sz="2800" b="1" dirty="0" err="1">
                <a:cs typeface="Times New Roman" pitchFamily="18" charset="0"/>
              </a:rPr>
              <a:t>Tìm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r>
              <a:rPr lang="en-US" altLang="en-US" sz="2800" b="1" dirty="0">
                <a:cs typeface="Times New Roman" pitchFamily="18" charset="0"/>
              </a:rPr>
              <a:t> :</a:t>
            </a: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Tổng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endParaRPr lang="en-US" altLang="en-US" sz="2800" b="1" dirty="0"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cs typeface="Times New Roman" pitchFamily="18" charset="0"/>
              </a:rPr>
              <a:t>              </a:t>
            </a:r>
            <a:r>
              <a:rPr lang="en-US" altLang="en-US" sz="2800" b="1" dirty="0" err="1">
                <a:cs typeface="Times New Roman" pitchFamily="18" charset="0"/>
              </a:rPr>
              <a:t>Hiệu</a:t>
            </a:r>
            <a:r>
              <a:rPr lang="en-US" altLang="en-US" sz="2800" b="1" dirty="0">
                <a:cs typeface="Times New Roman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en-US" sz="2800" b="1" dirty="0">
                <a:cs typeface="Times New Roman" pitchFamily="18" charset="0"/>
              </a:rPr>
              <a:t>x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phần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số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bé</a:t>
            </a:r>
            <a:endParaRPr lang="en-US" altLang="en-US" sz="2800" b="1" dirty="0">
              <a:cs typeface="Times New Roman" pitchFamily="18" charset="0"/>
            </a:endParaRPr>
          </a:p>
        </p:txBody>
      </p:sp>
      <p:cxnSp>
        <p:nvCxnSpPr>
          <p:cNvPr id="3" name="Connector: Curved 2">
            <a:extLst>
              <a:ext uri="{FF2B5EF4-FFF2-40B4-BE49-F238E27FC236}">
                <a16:creationId xmlns="" xmlns:a16="http://schemas.microsoft.com/office/drawing/2014/main" id="{3CF83FC4-53E3-41AE-9A07-470ABD880687}"/>
              </a:ext>
            </a:extLst>
          </p:cNvPr>
          <p:cNvCxnSpPr>
            <a:cxnSpLocks/>
          </p:cNvCxnSpPr>
          <p:nvPr/>
        </p:nvCxnSpPr>
        <p:spPr>
          <a:xfrm flipV="1">
            <a:off x="8794186" y="5667204"/>
            <a:ext cx="934395" cy="475364"/>
          </a:xfrm>
          <a:prstGeom prst="curvedConnector3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BFF74F9-490E-4DF8-94F9-7119FECAC7B2}"/>
              </a:ext>
            </a:extLst>
          </p:cNvPr>
          <p:cNvSpPr txBox="1"/>
          <p:nvPr/>
        </p:nvSpPr>
        <p:spPr>
          <a:xfrm>
            <a:off x="9750203" y="5251705"/>
            <a:ext cx="1835759" cy="830997"/>
          </a:xfrm>
          <a:prstGeom prst="rect">
            <a:avLst/>
          </a:prstGeom>
          <a:solidFill>
            <a:srgbClr val="36A393"/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:</a:t>
            </a:r>
          </a:p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3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66" grpId="0"/>
      <p:bldP spid="67" grpId="0"/>
      <p:bldP spid="1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1735</Words>
  <Application>Microsoft Office PowerPoint</Application>
  <PresentationFormat>Custom</PresentationFormat>
  <Paragraphs>212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dụng, trải nghiệm</vt:lpstr>
      <vt:lpstr>PowerPoint Presentation</vt:lpstr>
    </vt:vector>
  </TitlesOfParts>
  <Company>udchcmc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mới:</dc:title>
  <dc:creator>BaoXP</dc:creator>
  <cp:lastModifiedBy>Admin</cp:lastModifiedBy>
  <cp:revision>67</cp:revision>
  <dcterms:created xsi:type="dcterms:W3CDTF">2012-09-14T00:36:34Z</dcterms:created>
  <dcterms:modified xsi:type="dcterms:W3CDTF">2021-09-19T15:27:43Z</dcterms:modified>
</cp:coreProperties>
</file>