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72" r:id="rId2"/>
    <p:sldId id="258" r:id="rId3"/>
    <p:sldId id="267" r:id="rId4"/>
    <p:sldId id="268" r:id="rId5"/>
    <p:sldId id="270" r:id="rId6"/>
    <p:sldId id="271" r:id="rId7"/>
    <p:sldId id="285" r:id="rId8"/>
    <p:sldId id="276" r:id="rId9"/>
    <p:sldId id="275" r:id="rId10"/>
    <p:sldId id="287" r:id="rId11"/>
    <p:sldId id="278" r:id="rId12"/>
    <p:sldId id="294" r:id="rId13"/>
    <p:sldId id="277" r:id="rId14"/>
    <p:sldId id="279" r:id="rId15"/>
    <p:sldId id="289" r:id="rId16"/>
    <p:sldId id="288" r:id="rId17"/>
    <p:sldId id="282" r:id="rId18"/>
    <p:sldId id="283" r:id="rId19"/>
    <p:sldId id="291" r:id="rId20"/>
    <p:sldId id="293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FD2"/>
    <a:srgbClr val="0000CC"/>
    <a:srgbClr val="FF0000"/>
    <a:srgbClr val="581D0F"/>
    <a:srgbClr val="C45A12"/>
    <a:srgbClr val="FF9900"/>
    <a:srgbClr val="FF6600"/>
    <a:srgbClr val="993366"/>
    <a:srgbClr val="A54C0F"/>
    <a:srgbClr val="2D2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02AFE-D7C4-4F30-843A-7B23F3D3B33F}" v="72" dt="2019-10-22T08:08:31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1902" autoAdjust="0"/>
  </p:normalViewPr>
  <p:slideViewPr>
    <p:cSldViewPr snapToGrid="0">
      <p:cViewPr>
        <p:scale>
          <a:sx n="60" d="100"/>
          <a:sy n="60" d="100"/>
        </p:scale>
        <p:origin x="-320" y="-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79902AFE-D7C4-4F30-843A-7B23F3D3B33F}"/>
    <pc:docChg chg="modSld">
      <pc:chgData name="Người dùng Khách" userId="" providerId="Windows Live" clId="Web-{79902AFE-D7C4-4F30-843A-7B23F3D3B33F}" dt="2019-10-22T08:08:31.121" v="68" actId="20577"/>
      <pc:docMkLst>
        <pc:docMk/>
      </pc:docMkLst>
      <pc:sldChg chg="modSp">
        <pc:chgData name="Người dùng Khách" userId="" providerId="Windows Live" clId="Web-{79902AFE-D7C4-4F30-843A-7B23F3D3B33F}" dt="2019-10-22T08:06:15.871" v="9" actId="20577"/>
        <pc:sldMkLst>
          <pc:docMk/>
          <pc:sldMk cId="271816353" sldId="256"/>
        </pc:sldMkLst>
        <pc:spChg chg="mod">
          <ac:chgData name="Người dùng Khách" userId="" providerId="Windows Live" clId="Web-{79902AFE-D7C4-4F30-843A-7B23F3D3B33F}" dt="2019-10-22T08:06:15.871" v="9" actId="20577"/>
          <ac:spMkLst>
            <pc:docMk/>
            <pc:sldMk cId="271816353" sldId="256"/>
            <ac:spMk id="81" creationId="{1E5637D5-CCDB-42FB-88A7-3493A2A609E9}"/>
          </ac:spMkLst>
        </pc:spChg>
        <pc:spChg chg="mod">
          <ac:chgData name="Người dùng Khách" userId="" providerId="Windows Live" clId="Web-{79902AFE-D7C4-4F30-843A-7B23F3D3B33F}" dt="2019-10-22T08:05:58.464" v="5" actId="20577"/>
          <ac:spMkLst>
            <pc:docMk/>
            <pc:sldMk cId="271816353" sldId="256"/>
            <ac:spMk id="101" creationId="{19A2C360-0D94-47A6-A585-AD31B05F0589}"/>
          </ac:spMkLst>
        </pc:spChg>
      </pc:sldChg>
      <pc:sldChg chg="modSp">
        <pc:chgData name="Người dùng Khách" userId="" providerId="Windows Live" clId="Web-{79902AFE-D7C4-4F30-843A-7B23F3D3B33F}" dt="2019-10-22T08:06:52.527" v="22" actId="20577"/>
        <pc:sldMkLst>
          <pc:docMk/>
          <pc:sldMk cId="1056830034" sldId="258"/>
        </pc:sldMkLst>
        <pc:spChg chg="mod">
          <ac:chgData name="Người dùng Khách" userId="" providerId="Windows Live" clId="Web-{79902AFE-D7C4-4F30-843A-7B23F3D3B33F}" dt="2019-10-22T08:06:52.527" v="22" actId="20577"/>
          <ac:spMkLst>
            <pc:docMk/>
            <pc:sldMk cId="1056830034" sldId="258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11.855" v="31" actId="20577"/>
        <pc:sldMkLst>
          <pc:docMk/>
          <pc:sldMk cId="2149275862" sldId="267"/>
        </pc:sldMkLst>
        <pc:spChg chg="mod">
          <ac:chgData name="Người dùng Khách" userId="" providerId="Windows Live" clId="Web-{79902AFE-D7C4-4F30-843A-7B23F3D3B33F}" dt="2019-10-22T08:07:11.855" v="31" actId="20577"/>
          <ac:spMkLst>
            <pc:docMk/>
            <pc:sldMk cId="2149275862" sldId="267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28.105" v="43" actId="20577"/>
        <pc:sldMkLst>
          <pc:docMk/>
          <pc:sldMk cId="539417564" sldId="268"/>
        </pc:sldMkLst>
        <pc:spChg chg="mod">
          <ac:chgData name="Người dùng Khách" userId="" providerId="Windows Live" clId="Web-{79902AFE-D7C4-4F30-843A-7B23F3D3B33F}" dt="2019-10-22T08:07:28.105" v="43" actId="20577"/>
          <ac:spMkLst>
            <pc:docMk/>
            <pc:sldMk cId="539417564" sldId="268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40.965" v="54" actId="20577"/>
        <pc:sldMkLst>
          <pc:docMk/>
          <pc:sldMk cId="2665614450" sldId="269"/>
        </pc:sldMkLst>
        <pc:spChg chg="mod">
          <ac:chgData name="Người dùng Khách" userId="" providerId="Windows Live" clId="Web-{79902AFE-D7C4-4F30-843A-7B23F3D3B33F}" dt="2019-10-22T08:07:40.965" v="54" actId="20577"/>
          <ac:spMkLst>
            <pc:docMk/>
            <pc:sldMk cId="2665614450" sldId="269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8:31.121" v="68" actId="20577"/>
        <pc:sldMkLst>
          <pc:docMk/>
          <pc:sldMk cId="2497843236" sldId="270"/>
        </pc:sldMkLst>
        <pc:spChg chg="mod">
          <ac:chgData name="Người dùng Khách" userId="" providerId="Windows Live" clId="Web-{79902AFE-D7C4-4F30-843A-7B23F3D3B33F}" dt="2019-10-22T08:08:31.121" v="68" actId="20577"/>
          <ac:spMkLst>
            <pc:docMk/>
            <pc:sldMk cId="2497843236" sldId="270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7FF38-F83E-4378-85EA-3AC2BD6D27E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63D29-6499-4DAE-B0C1-CF29D7AE5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F38F6-5188-443C-897D-CA4E5DF66F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 sao không nói: Bạn Lệ vác trên vai chiếc ba lô con cóc? (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Vì: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đeo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là mang một vật nào đó kiểu dễ tháo cởi,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nghĩa là chuyển vật nặng hoặc cồng kềnh bằng cách đặt lên vai. Chiếc ba lô con cóc nhẹ nên dùng từ đeo là phù hợp)</a:t>
            </a: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thêm các từ đồng nghĩa với các từ đã cho ở BT1: cõng, cầm, địu, bưng.....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HS </a:t>
            </a:r>
            <a:r>
              <a:rPr lang="en-US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8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HS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sắc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: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Xanh mượt, xanh non, xanh rì, xanh mát, xanh thẫm.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họn các sự vật ứng với mỗi màu sắc để viết một đoạn văn miêu 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tham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0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233B-D4E0-4AFB-9443-B659077DC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88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1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7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7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2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0EBB-87F6-418F-B326-C8B29B7DC95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s\My%20Music\Sample%20Music\Beethoven's%20Symphony%20No.%209%20(Scherzo).wm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uyển Tập 22 Hình Nền Powerpoint Dễ Thương Nhất Quả Đất, Tổng Hợp Ảnh Động  Powerpoint Dễ Thương">
            <a:extLst>
              <a:ext uri="{FF2B5EF4-FFF2-40B4-BE49-F238E27FC236}">
                <a16:creationId xmlns="" xmlns:a16="http://schemas.microsoft.com/office/drawing/2014/main" id="{875FA965-6E9D-4CBD-AC3C-E7475176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" y="0"/>
            <a:ext cx="12192000" cy="6858000"/>
          </a:xfrm>
          <a:prstGeom prst="rect">
            <a:avLst/>
          </a:prstGeom>
          <a:noFill/>
          <a:effectLst>
            <a:outerShdw blurRad="50800" dir="5400000" algn="ctr" rotWithShape="0">
              <a:srgbClr val="000000">
                <a:alpha val="700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99880" y="1775012"/>
            <a:ext cx="4189379" cy="1817212"/>
            <a:chOff x="3999880" y="1775012"/>
            <a:chExt cx="4189379" cy="1817212"/>
          </a:xfrm>
        </p:grpSpPr>
        <p:sp>
          <p:nvSpPr>
            <p:cNvPr id="3" name="Cloud 2">
              <a:extLst>
                <a:ext uri="{FF2B5EF4-FFF2-40B4-BE49-F238E27FC236}">
                  <a16:creationId xmlns="" xmlns:a16="http://schemas.microsoft.com/office/drawing/2014/main" id="{28647473-B020-4BEB-BEC5-336DF23B06F6}"/>
                </a:ext>
              </a:extLst>
            </p:cNvPr>
            <p:cNvSpPr/>
            <p:nvPr/>
          </p:nvSpPr>
          <p:spPr>
            <a:xfrm>
              <a:off x="3999880" y="1775012"/>
              <a:ext cx="4189379" cy="1817212"/>
            </a:xfrm>
            <a:prstGeom prst="cloud">
              <a:avLst/>
            </a:prstGeom>
            <a:gradFill>
              <a:gsLst>
                <a:gs pos="0">
                  <a:srgbClr val="E6FFFF"/>
                </a:gs>
                <a:gs pos="74000">
                  <a:srgbClr val="00B0F0">
                    <a:alpha val="82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548487" y="2160542"/>
              <a:ext cx="330731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KHỞI ĐỘNG</a:t>
              </a:r>
              <a:endPara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5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ranh_mih_hoa_cho_bai__Luyen_tap_ve_tu_dong_ng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2" y="1839227"/>
            <a:ext cx="3963361" cy="43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827486" y="170568"/>
            <a:ext cx="6798457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27485" y="1623812"/>
            <a:ext cx="7251338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27484" y="2453718"/>
            <a:ext cx="6798457" cy="19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âng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vật nặng đi nơi khác bằng sức mạnh đôi bàn tay hay hợp sức của nhiều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27483" y="4306621"/>
            <a:ext cx="6798457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ẹp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27482" y="5565619"/>
            <a:ext cx="6798457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61015" y="1180410"/>
            <a:ext cx="6596742" cy="13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 : </a:t>
            </a:r>
            <a:r>
              <a:rPr lang="en-US" altLang="en-US" sz="30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xách</a:t>
            </a:r>
            <a:r>
              <a:rPr lang="en-US" altLang="en-US" sz="3000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cs typeface="Arial" panose="020B0604020202020204" pitchFamily="34" charset="0"/>
              </a:rPr>
              <a:t>đeo</a:t>
            </a:r>
            <a:r>
              <a:rPr lang="en-US" altLang="en-US" sz="3000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cs typeface="Arial" panose="020B0604020202020204" pitchFamily="34" charset="0"/>
              </a:rPr>
              <a:t>khiêng</a:t>
            </a:r>
            <a:r>
              <a:rPr lang="en-US" altLang="en-US" sz="3000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cs typeface="Arial" panose="020B0604020202020204" pitchFamily="34" charset="0"/>
              </a:rPr>
              <a:t>kẹp</a:t>
            </a:r>
            <a:r>
              <a:rPr lang="en-US" altLang="en-US" sz="3000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cs typeface="Arial" panose="020B0604020202020204" pitchFamily="34" charset="0"/>
              </a:rPr>
              <a:t>vác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000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3000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3000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cs typeface="Arial" panose="020B0604020202020204" pitchFamily="34" charset="0"/>
              </a:rPr>
              <a:t>gì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64294" y="2664470"/>
            <a:ext cx="7618544" cy="2077493"/>
            <a:chOff x="4910760" y="3909923"/>
            <a:chExt cx="6716223" cy="2077493"/>
          </a:xfrm>
        </p:grpSpPr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6172200" y="4510088"/>
              <a:ext cx="4191000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CC"/>
                  </a:solidFill>
                  <a:cs typeface="Arial" panose="020B0604020202020204" pitchFamily="34" charset="0"/>
                </a:rPr>
                <a:t> 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CC"/>
                  </a:solidFill>
                  <a:cs typeface="Arial" panose="020B0604020202020204" pitchFamily="34" charset="0"/>
                </a:rPr>
                <a:t>    </a:t>
              </a:r>
            </a:p>
          </p:txBody>
        </p: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5664199" y="3909923"/>
              <a:ext cx="5962784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solidFill>
                    <a:srgbClr val="0000CC"/>
                  </a:solidFill>
                  <a:cs typeface="Arial" panose="020B0604020202020204" pitchFamily="34" charset="0"/>
                </a:rPr>
                <a:t>Các</a:t>
              </a:r>
              <a:r>
                <a:rPr lang="en-US" altLang="en-US" sz="30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từ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: </a:t>
              </a:r>
              <a:r>
                <a:rPr lang="en-US" altLang="en-US" sz="3000" i="1" dirty="0" err="1" smtClean="0">
                  <a:solidFill>
                    <a:srgbClr val="FF0000"/>
                  </a:solidFill>
                  <a:cs typeface="Arial" panose="020B0604020202020204" pitchFamily="34" charset="0"/>
                </a:rPr>
                <a:t>xách</a:t>
              </a:r>
              <a:r>
                <a:rPr lang="en-US" altLang="en-US" sz="3000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000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đeo</a:t>
              </a:r>
              <a:r>
                <a:rPr lang="en-US" altLang="en-US" sz="3000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000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khiêng</a:t>
              </a:r>
              <a:r>
                <a:rPr lang="en-US" altLang="en-US" sz="3000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000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kẹp</a:t>
              </a:r>
              <a:r>
                <a:rPr lang="en-US" altLang="en-US" sz="3000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000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vác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là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loại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từ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đồng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nghĩa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không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hoàn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solidFill>
                    <a:srgbClr val="0000CC"/>
                  </a:solidFill>
                  <a:cs typeface="Arial" panose="020B0604020202020204" pitchFamily="34" charset="0"/>
                </a:rPr>
                <a:t>toàn</a:t>
              </a:r>
              <a:r>
                <a:rPr lang="en-US" altLang="en-US" sz="30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. </a:t>
              </a:r>
              <a:endParaRPr lang="en-US" altLang="en-US" sz="30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4910760" y="4202985"/>
              <a:ext cx="868597" cy="307103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en-US" alt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4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8" descr="Tranh_mih_hoa_cho_bai__Luyen_tap_ve_tu_dong_ng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727"/>
            <a:ext cx="4329488" cy="4779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03630" y="155396"/>
            <a:ext cx="7715798" cy="6247864"/>
            <a:chOff x="5326743" y="1335314"/>
            <a:chExt cx="4597947" cy="6247864"/>
          </a:xfrm>
        </p:grpSpPr>
        <p:sp>
          <p:nvSpPr>
            <p:cNvPr id="8199" name="Rectangle 9"/>
            <p:cNvSpPr>
              <a:spLocks noChangeArrowheads="1"/>
            </p:cNvSpPr>
            <p:nvPr/>
          </p:nvSpPr>
          <p:spPr bwMode="auto">
            <a:xfrm>
              <a:off x="5326743" y="1335314"/>
              <a:ext cx="4572000" cy="624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i="1" dirty="0" smtClean="0"/>
                <a:t>1.Tìm </a:t>
              </a:r>
              <a:r>
                <a:rPr lang="en-US" altLang="en-US" sz="2400" b="1" i="1" dirty="0" err="1"/>
                <a:t>từ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trong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ngoặc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đơn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thích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hợp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với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mỗi</a:t>
              </a:r>
              <a:r>
                <a:rPr lang="en-US" altLang="en-US" sz="2400" b="1" i="1" dirty="0"/>
                <a:t> ô </a:t>
              </a:r>
              <a:r>
                <a:rPr lang="en-US" altLang="en-US" sz="2400" b="1" i="1" dirty="0" err="1"/>
                <a:t>trống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dưới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 smtClean="0"/>
                <a:t>đây</a:t>
              </a:r>
              <a:r>
                <a:rPr lang="en-US" altLang="en-US" sz="2400" b="1" i="1" dirty="0" smtClean="0"/>
                <a:t>: </a:t>
              </a:r>
              <a:endParaRPr lang="en-US" altLang="en-US" sz="2400" b="1" i="1" dirty="0"/>
            </a:p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</a:rPr>
                <a:t>  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Chúng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tôi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đang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hành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quân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tới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nơi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cắm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trại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 -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một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thắng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cảnh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đất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nước</a:t>
              </a:r>
              <a:r>
                <a:rPr lang="en-US" altLang="en-US" sz="2400" dirty="0">
                  <a:solidFill>
                    <a:srgbClr val="002060"/>
                  </a:solidFill>
                </a:rPr>
                <a:t>.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Lệ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đeo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trên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vai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chiếc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lô</a:t>
              </a:r>
              <a:r>
                <a:rPr lang="en-US" altLang="en-US" sz="2400" dirty="0">
                  <a:solidFill>
                    <a:srgbClr val="002060"/>
                  </a:solidFill>
                </a:rPr>
                <a:t> con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cóc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hai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tay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vung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vẩy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vừa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vừa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hát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véo</a:t>
              </a:r>
              <a:r>
                <a:rPr lang="en-US" altLang="en-US" sz="2400" dirty="0">
                  <a:solidFill>
                    <a:srgbClr val="002060"/>
                  </a:solidFill>
                </a:rPr>
                <a:t> von.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Thư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điệu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xách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túi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đàn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ghi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ta.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Tuấn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“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đô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vật</a:t>
              </a:r>
              <a:r>
                <a:rPr lang="en-US" altLang="en-US" sz="2400" dirty="0">
                  <a:solidFill>
                    <a:srgbClr val="002060"/>
                  </a:solidFill>
                </a:rPr>
                <a:t>”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vai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vác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một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thùng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giấy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đựng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nước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uống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ăn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. Hai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Tân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Hưng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to,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khỏe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cùng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hăm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hở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khiêng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thứ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lỉnh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kỉnh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nhất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lều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trại</a:t>
              </a:r>
              <a:r>
                <a:rPr lang="en-US" altLang="en-US" sz="2400" dirty="0">
                  <a:solidFill>
                    <a:srgbClr val="002060"/>
                  </a:solidFill>
                </a:rPr>
                <a:t>.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Phượng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bé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nhỏ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nhất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thì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kẹp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trong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nách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mấy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tờ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báo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i="1" dirty="0" err="1">
                  <a:solidFill>
                    <a:srgbClr val="002060"/>
                  </a:solidFill>
                </a:rPr>
                <a:t>Nhi</a:t>
              </a:r>
              <a:r>
                <a:rPr lang="en-US" alt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i="1" dirty="0" err="1">
                  <a:solidFill>
                    <a:srgbClr val="002060"/>
                  </a:solidFill>
                </a:rPr>
                <a:t>đồng</a:t>
              </a:r>
              <a:r>
                <a:rPr lang="en-US" alt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i="1" dirty="0" err="1" smtClean="0">
                  <a:solidFill>
                    <a:srgbClr val="002060"/>
                  </a:solidFill>
                </a:rPr>
                <a:t>cười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đến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chỗ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nghỉ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giở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ra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đọc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ngay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cho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cả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nhóm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nghe</a:t>
              </a:r>
              <a:r>
                <a:rPr lang="en-US" altLang="en-US" sz="2400" dirty="0">
                  <a:solidFill>
                    <a:srgbClr val="002060"/>
                  </a:solidFill>
                </a:rPr>
                <a:t>.      </a:t>
              </a:r>
            </a:p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             ( </a:t>
              </a:r>
              <a:r>
                <a:rPr lang="en-US" altLang="en-US" sz="2400" b="1" i="1" dirty="0" err="1">
                  <a:solidFill>
                    <a:srgbClr val="FF0000"/>
                  </a:solidFill>
                </a:rPr>
                <a:t>xách</a:t>
              </a:r>
              <a:r>
                <a:rPr lang="en-US" altLang="en-US" sz="2400" b="1" i="1" dirty="0">
                  <a:solidFill>
                    <a:srgbClr val="FF0000"/>
                  </a:solidFill>
                </a:rPr>
                <a:t>, </a:t>
              </a:r>
              <a:r>
                <a:rPr lang="en-US" altLang="en-US" sz="2400" b="1" i="1" dirty="0" err="1">
                  <a:solidFill>
                    <a:srgbClr val="FF0000"/>
                  </a:solidFill>
                </a:rPr>
                <a:t>đeo</a:t>
              </a:r>
              <a:r>
                <a:rPr lang="en-US" altLang="en-US" sz="2400" b="1" i="1" dirty="0">
                  <a:solidFill>
                    <a:srgbClr val="FF0000"/>
                  </a:solidFill>
                </a:rPr>
                <a:t> , </a:t>
              </a:r>
              <a:r>
                <a:rPr lang="en-US" altLang="en-US" sz="2400" b="1" i="1" dirty="0" err="1">
                  <a:solidFill>
                    <a:srgbClr val="FF0000"/>
                  </a:solidFill>
                </a:rPr>
                <a:t>khiêng</a:t>
              </a:r>
              <a:r>
                <a:rPr lang="en-US" altLang="en-US" sz="2400" b="1" i="1" dirty="0">
                  <a:solidFill>
                    <a:srgbClr val="FF0000"/>
                  </a:solidFill>
                </a:rPr>
                <a:t>, </a:t>
              </a:r>
              <a:r>
                <a:rPr lang="en-US" altLang="en-US" sz="2400" b="1" i="1" dirty="0" err="1">
                  <a:solidFill>
                    <a:srgbClr val="FF0000"/>
                  </a:solidFill>
                </a:rPr>
                <a:t>kẹp</a:t>
              </a:r>
              <a:r>
                <a:rPr lang="en-US" altLang="en-US" sz="2400" b="1" i="1" dirty="0">
                  <a:solidFill>
                    <a:srgbClr val="FF0000"/>
                  </a:solidFill>
                </a:rPr>
                <a:t> , </a:t>
              </a:r>
              <a:r>
                <a:rPr lang="en-US" altLang="en-US" sz="2400" b="1" i="1" dirty="0" err="1">
                  <a:solidFill>
                    <a:srgbClr val="FF0000"/>
                  </a:solidFill>
                </a:rPr>
                <a:t>vác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8264915" y="2982686"/>
              <a:ext cx="402772" cy="399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6302419" y="4473437"/>
              <a:ext cx="355601" cy="4263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9298761" y="4928822"/>
              <a:ext cx="625929" cy="493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253514" y="3956959"/>
              <a:ext cx="495300" cy="4154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6079026" y="5975368"/>
              <a:ext cx="392718" cy="464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419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hinh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67" y="-30443"/>
            <a:ext cx="6213237" cy="6897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900233" y="754743"/>
            <a:ext cx="472550" cy="4354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52" name="Text Box 4" descr="Shingle"/>
          <p:cNvSpPr txBox="1">
            <a:spLocks noChangeArrowheads="1"/>
          </p:cNvSpPr>
          <p:nvPr/>
        </p:nvSpPr>
        <p:spPr bwMode="auto">
          <a:xfrm>
            <a:off x="327272" y="192426"/>
            <a:ext cx="922734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vác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3" name="Text Box 5" descr="Shingle"/>
          <p:cNvSpPr txBox="1">
            <a:spLocks noChangeArrowheads="1"/>
          </p:cNvSpPr>
          <p:nvPr/>
        </p:nvSpPr>
        <p:spPr bwMode="auto">
          <a:xfrm>
            <a:off x="2383208" y="-87084"/>
            <a:ext cx="1526356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khiêng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1109485" y="484815"/>
            <a:ext cx="1819448" cy="10280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55" name="Text Box 7" descr="Shingle"/>
          <p:cNvSpPr txBox="1">
            <a:spLocks noChangeArrowheads="1"/>
          </p:cNvSpPr>
          <p:nvPr/>
        </p:nvSpPr>
        <p:spPr bwMode="auto">
          <a:xfrm>
            <a:off x="639615" y="5381066"/>
            <a:ext cx="1089980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kẹp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1184605" y="3880910"/>
            <a:ext cx="489522" cy="15828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57" name="Text Box 9" descr="Shingle"/>
          <p:cNvSpPr txBox="1">
            <a:spLocks noChangeArrowheads="1"/>
          </p:cNvSpPr>
          <p:nvPr/>
        </p:nvSpPr>
        <p:spPr bwMode="auto">
          <a:xfrm>
            <a:off x="3146386" y="6118355"/>
            <a:ext cx="1307207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xách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3599782" y="4371013"/>
            <a:ext cx="445515" cy="175964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59" name="Text Box 11" descr="Shingle"/>
          <p:cNvSpPr txBox="1">
            <a:spLocks noChangeArrowheads="1"/>
          </p:cNvSpPr>
          <p:nvPr/>
        </p:nvSpPr>
        <p:spPr bwMode="auto">
          <a:xfrm>
            <a:off x="4453593" y="325171"/>
            <a:ext cx="1089980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đeo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4940755" y="892996"/>
            <a:ext cx="436376" cy="10633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3261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-1611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Text Box 14" descr="Shingle"/>
          <p:cNvSpPr txBox="1">
            <a:spLocks noChangeArrowheads="1"/>
          </p:cNvSpPr>
          <p:nvPr/>
        </p:nvSpPr>
        <p:spPr bwMode="auto">
          <a:xfrm>
            <a:off x="9532512" y="6267598"/>
            <a:ext cx="15644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vác</a:t>
            </a:r>
            <a:r>
              <a:rPr lang="en-US" altLang="en-US" b="1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53263" name="Text Box 15" descr="Shingle"/>
          <p:cNvSpPr txBox="1">
            <a:spLocks noChangeArrowheads="1"/>
          </p:cNvSpPr>
          <p:nvPr/>
        </p:nvSpPr>
        <p:spPr bwMode="auto">
          <a:xfrm>
            <a:off x="10314725" y="6267598"/>
            <a:ext cx="2190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khiêng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)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3264" name="Text Box 16" descr="Shingle"/>
          <p:cNvSpPr txBox="1">
            <a:spLocks noChangeArrowheads="1"/>
          </p:cNvSpPr>
          <p:nvPr/>
        </p:nvSpPr>
        <p:spPr bwMode="auto">
          <a:xfrm>
            <a:off x="6639398" y="6267598"/>
            <a:ext cx="1564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(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kẹp</a:t>
            </a:r>
            <a:r>
              <a:rPr lang="en-US" altLang="en-US" b="1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53265" name="Text Box 17" descr="Shingle"/>
          <p:cNvSpPr txBox="1">
            <a:spLocks noChangeArrowheads="1"/>
          </p:cNvSpPr>
          <p:nvPr/>
        </p:nvSpPr>
        <p:spPr bwMode="auto">
          <a:xfrm>
            <a:off x="7721764" y="6267598"/>
            <a:ext cx="1564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xách</a:t>
            </a:r>
            <a:r>
              <a:rPr lang="en-US" altLang="en-US" b="1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53266" name="Text Box 18" descr="Shingle"/>
          <p:cNvSpPr txBox="1">
            <a:spLocks noChangeArrowheads="1"/>
          </p:cNvSpPr>
          <p:nvPr/>
        </p:nvSpPr>
        <p:spPr bwMode="auto">
          <a:xfrm>
            <a:off x="8727461" y="6273225"/>
            <a:ext cx="983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đeo</a:t>
            </a:r>
            <a:r>
              <a:rPr lang="en-US" altLang="en-US" b="1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9236" name="Rectangle 21"/>
          <p:cNvSpPr>
            <a:spLocks noChangeArrowheads="1"/>
          </p:cNvSpPr>
          <p:nvPr/>
        </p:nvSpPr>
        <p:spPr bwMode="auto">
          <a:xfrm>
            <a:off x="6313219" y="65900"/>
            <a:ext cx="5723869" cy="544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700"/>
              </a:spcAft>
              <a:buFontTx/>
              <a:buNone/>
            </a:pPr>
            <a:r>
              <a:rPr lang="en-US" altLang="en-US" sz="2400" b="1" dirty="0" smtClean="0">
                <a:latin typeface="+mn-lt"/>
                <a:cs typeface="Arial" panose="020B0604020202020204" pitchFamily="34" charset="0"/>
              </a:rPr>
              <a:t>1.</a:t>
            </a:r>
            <a:r>
              <a:rPr lang="en-US" altLang="en-US" sz="2400" b="1" i="1" dirty="0" smtClean="0">
                <a:latin typeface="+mn-lt"/>
                <a:cs typeface="Arial" panose="020B0604020202020204" pitchFamily="34" charset="0"/>
              </a:rPr>
              <a:t>Tìm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từ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trong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ngoặc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đơn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thích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hợp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với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mỗi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ô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trống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dưới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n-lt"/>
                <a:cs typeface="Arial" panose="020B0604020202020204" pitchFamily="34" charset="0"/>
              </a:rPr>
              <a:t>đây</a:t>
            </a:r>
            <a:r>
              <a:rPr lang="en-US" altLang="en-US" sz="2400" b="1" i="1" dirty="0">
                <a:latin typeface="+mn-lt"/>
                <a:cs typeface="Arial" panose="020B0604020202020204" pitchFamily="34" charset="0"/>
              </a:rPr>
              <a:t> :</a:t>
            </a:r>
            <a:r>
              <a:rPr lang="en-US" altLang="en-US" sz="24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spcAft>
                <a:spcPts val="70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Chúng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tôi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đang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hành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quân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tới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nơi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cắm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trại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thắng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cảnh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đất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Lệ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đeo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trên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vai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chiếc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ba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lô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con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cóc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vung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vẩy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vừa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vừa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hát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véo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von.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Thư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điệu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đà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xách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túi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đàn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ghi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ta.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Tuấn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đô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vật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”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vai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vác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một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thùng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giấy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đựng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uống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đồ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ăn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. Hai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Tân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Hưng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to,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khỏe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cùng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hăm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hở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khiêng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thứ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đồ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lỉnh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kỉnh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lều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trại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Phượng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bé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kẹp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+mn-lt"/>
                <a:cs typeface="Arial" panose="020B0604020202020204" pitchFamily="34" charset="0"/>
              </a:rPr>
              <a:t>trong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nách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mấy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tờ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báo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n-lt"/>
                <a:cs typeface="Arial" panose="020B0604020202020204" pitchFamily="34" charset="0"/>
              </a:rPr>
              <a:t>Nhi</a:t>
            </a:r>
            <a:r>
              <a:rPr lang="en-US" altLang="en-US" sz="24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n-lt"/>
                <a:cs typeface="Arial" panose="020B0604020202020204" pitchFamily="34" charset="0"/>
              </a:rPr>
              <a:t>đồng</a:t>
            </a:r>
            <a:r>
              <a:rPr lang="en-US" altLang="en-US" sz="24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latin typeface="+mn-lt"/>
                <a:cs typeface="Arial" panose="020B0604020202020204" pitchFamily="34" charset="0"/>
              </a:rPr>
              <a:t>cười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chỗ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nghỉ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giở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đọc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ngay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nhóm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nghe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.      </a:t>
            </a:r>
          </a:p>
          <a:p>
            <a:pPr algn="just" eaLnBrk="1" hangingPunct="1">
              <a:spcBef>
                <a:spcPct val="0"/>
              </a:spcBef>
              <a:spcAft>
                <a:spcPts val="70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961917" y="484815"/>
            <a:ext cx="179241" cy="12385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61"/>
                </p:tgtEl>
              </p:cMediaNode>
            </p:audio>
          </p:childTnLst>
        </p:cTn>
      </p:par>
    </p:tnLst>
    <p:bldLst>
      <p:bldP spid="53251" grpId="0" animBg="1"/>
      <p:bldP spid="53252" grpId="0" animBg="1"/>
      <p:bldP spid="53253" grpId="0" animBg="1"/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2" grpId="0"/>
      <p:bldP spid="53263" grpId="0"/>
      <p:bldP spid="53264" grpId="0"/>
      <p:bldP spid="53265" grpId="0"/>
      <p:bldP spid="53266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17715" y="758373"/>
            <a:ext cx="12293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 smtClean="0">
                <a:cs typeface="Arial" panose="020B0604020202020204" pitchFamily="34" charset="0"/>
              </a:rPr>
              <a:t>2.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Chọn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ý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thích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hợp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trong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ngoặc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đơn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để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giải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thích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ý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nghĩa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chung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của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các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câu</a:t>
            </a:r>
            <a:r>
              <a:rPr lang="en-US" altLang="en-US" sz="3000" b="1" i="1" dirty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tục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ngữ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sau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cs typeface="Arial" panose="020B0604020202020204" pitchFamily="34" charset="0"/>
              </a:rPr>
              <a:t>a) </a:t>
            </a:r>
            <a:r>
              <a:rPr lang="en-US" altLang="en-US" sz="3000" dirty="0" err="1" smtClean="0">
                <a:cs typeface="Arial" panose="020B0604020202020204" pitchFamily="34" charset="0"/>
              </a:rPr>
              <a:t>Cáo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chết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ba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năm</a:t>
            </a:r>
            <a:r>
              <a:rPr lang="en-US" altLang="en-US" sz="3000" dirty="0" smtClean="0">
                <a:cs typeface="Arial" panose="020B0604020202020204" pitchFamily="34" charset="0"/>
              </a:rPr>
              <a:t> quay </a:t>
            </a:r>
            <a:r>
              <a:rPr lang="en-US" altLang="en-US" sz="3000" dirty="0" err="1" smtClean="0">
                <a:cs typeface="Arial" panose="020B0604020202020204" pitchFamily="34" charset="0"/>
              </a:rPr>
              <a:t>đầu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về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núi</a:t>
            </a:r>
            <a:r>
              <a:rPr lang="en-US" altLang="en-US" sz="3000" dirty="0" smtClean="0">
                <a:cs typeface="Arial" panose="020B0604020202020204" pitchFamily="34" charset="0"/>
              </a:rPr>
              <a:t> 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cs typeface="Arial" panose="020B0604020202020204" pitchFamily="34" charset="0"/>
              </a:rPr>
              <a:t>b) </a:t>
            </a:r>
            <a:r>
              <a:rPr lang="en-US" altLang="en-US" sz="3000" dirty="0" err="1" smtClean="0">
                <a:cs typeface="Arial" panose="020B0604020202020204" pitchFamily="34" charset="0"/>
              </a:rPr>
              <a:t>Lá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rụng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về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cội</a:t>
            </a:r>
            <a:r>
              <a:rPr lang="en-US" altLang="en-US" sz="3000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cs typeface="Arial" panose="020B0604020202020204" pitchFamily="34" charset="0"/>
              </a:rPr>
              <a:t>c) </a:t>
            </a:r>
            <a:r>
              <a:rPr lang="en-US" altLang="en-US" sz="3000" dirty="0" err="1" smtClean="0">
                <a:cs typeface="Arial" panose="020B0604020202020204" pitchFamily="34" charset="0"/>
              </a:rPr>
              <a:t>Trâu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bảy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năm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còn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nhớ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chuồng</a:t>
            </a:r>
            <a:r>
              <a:rPr lang="en-US" altLang="en-US" sz="3000" dirty="0" smtClean="0">
                <a:cs typeface="Arial" panose="020B0604020202020204" pitchFamily="34" charset="0"/>
              </a:rPr>
              <a:t> 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cs typeface="Arial" panose="020B0604020202020204" pitchFamily="34" charset="0"/>
              </a:rPr>
              <a:t>   </a:t>
            </a:r>
            <a:r>
              <a:rPr lang="en-US" altLang="en-US" sz="3000" dirty="0" smtClean="0">
                <a:solidFill>
                  <a:srgbClr val="0000FF"/>
                </a:solidFill>
                <a:cs typeface="Arial" panose="020B0604020202020204" pitchFamily="34" charset="0"/>
              </a:rPr>
              <a:t>(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làm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thủy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chung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;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gắn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bó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quê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hương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là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tình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cảm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tự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nhiên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;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loài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vật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thường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nhớ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nơi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ở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cũ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 descr="Shingle"/>
          <p:cNvSpPr txBox="1">
            <a:spLocks noChangeArrowheads="1"/>
          </p:cNvSpPr>
          <p:nvPr/>
        </p:nvSpPr>
        <p:spPr bwMode="auto">
          <a:xfrm>
            <a:off x="4475164" y="1808163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2652" y="74044"/>
            <a:ext cx="563539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1A0BC8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2800" b="1" dirty="0" smtClean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ảnh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lá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rụng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cội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56337" name="Text Box 17" descr="Shingle"/>
          <p:cNvSpPr txBox="1">
            <a:spLocks noChangeArrowheads="1"/>
          </p:cNvSpPr>
          <p:nvPr/>
        </p:nvSpPr>
        <p:spPr bwMode="auto">
          <a:xfrm>
            <a:off x="5400365" y="2412202"/>
            <a:ext cx="514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Cội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gốc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6338" name="Picture 18" descr="ahha_ConDuongMuaThu3674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733"/>
            <a:ext cx="4657060" cy="62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9" name="Line 19"/>
          <p:cNvSpPr>
            <a:spLocks noChangeShapeType="1"/>
          </p:cNvSpPr>
          <p:nvPr/>
        </p:nvSpPr>
        <p:spPr bwMode="auto">
          <a:xfrm flipH="1">
            <a:off x="1274053" y="531244"/>
            <a:ext cx="1960306" cy="553572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3234360" y="531244"/>
            <a:ext cx="557554" cy="56384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5400365" y="1651655"/>
            <a:ext cx="5635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1A0BC8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800" b="1" dirty="0" smtClean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cội</a:t>
            </a:r>
            <a:r>
              <a:rPr lang="en-US" altLang="en-US" sz="2800" b="1" dirty="0" smtClean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1A0BC8"/>
                </a:solidFill>
                <a:cs typeface="Arial" panose="020B0604020202020204" pitchFamily="34" charset="0"/>
              </a:rPr>
              <a:t>gì</a:t>
            </a:r>
            <a:r>
              <a:rPr lang="en-US" altLang="en-US" sz="2800" b="1" dirty="0" smtClean="0">
                <a:solidFill>
                  <a:srgbClr val="1A0BC8"/>
                </a:solidFill>
                <a:cs typeface="Arial" panose="020B0604020202020204" pitchFamily="34" charset="0"/>
              </a:rPr>
              <a:t>?</a:t>
            </a:r>
            <a:endParaRPr lang="en-US" altLang="en-US" sz="2800" b="1" dirty="0">
              <a:solidFill>
                <a:srgbClr val="1A0BC8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5604" y="3371709"/>
            <a:ext cx="6411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</a:t>
            </a:r>
            <a:r>
              <a:rPr lang="en-US" sz="3200" b="1" dirty="0" err="1" smtClean="0"/>
              <a:t>Ví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cuối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cùng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cũng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muốn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cội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nguồn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mình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27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/>
      <p:bldP spid="56337" grpId="0"/>
      <p:bldP spid="56339" grpId="0" animBg="1"/>
      <p:bldP spid="56340" grpId="0" animBg="1"/>
      <p:bldP spid="5634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31752" name="AutoShape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011670" y="907645"/>
            <a:ext cx="2905502" cy="1443154"/>
          </a:xfrm>
          <a:prstGeom prst="flowChartAlternateProcess">
            <a:avLst/>
          </a:prstGeom>
          <a:solidFill>
            <a:schemeClr val="accent4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LcPeriod"/>
              <a:defRPr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chết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đầu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753" name="AutoShape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106714" y="3029321"/>
            <a:ext cx="2905502" cy="1383022"/>
          </a:xfrm>
          <a:prstGeom prst="flowChartAlternateProcess">
            <a:avLst/>
          </a:prstGeom>
          <a:solidFill>
            <a:schemeClr val="accent4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Lá rụng về cội.</a:t>
            </a:r>
          </a:p>
        </p:txBody>
      </p:sp>
      <p:sp>
        <p:nvSpPr>
          <p:cNvPr id="31754" name="AutoShape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068614" y="4853977"/>
            <a:ext cx="2981962" cy="1458094"/>
          </a:xfrm>
          <a:prstGeom prst="flowChartAlternateProcess">
            <a:avLst/>
          </a:prstGeom>
          <a:solidFill>
            <a:schemeClr val="accent4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còn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chuồng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755" name="AutoShap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559110" y="3013251"/>
            <a:ext cx="4268547" cy="132289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Gắn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alt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là </a:t>
            </a:r>
          </a:p>
          <a:p>
            <a:pPr>
              <a:defRPr/>
            </a:pPr>
            <a:r>
              <a:rPr lang="en-US" altLang="en-US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tình</a:t>
            </a:r>
            <a:r>
              <a:rPr lang="en-US" alt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cảm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alt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 rot="1868336">
            <a:off x="3770543" y="2246217"/>
            <a:ext cx="2910281" cy="611386"/>
          </a:xfrm>
          <a:prstGeom prst="rightArrow">
            <a:avLst>
              <a:gd name="adj1" fmla="val 50000"/>
              <a:gd name="adj2" fmla="val 66945"/>
            </a:avLst>
          </a:prstGeom>
          <a:solidFill>
            <a:srgbClr val="CC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AU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Line 18"/>
          <p:cNvSpPr>
            <a:spLocks noChangeShapeType="1"/>
          </p:cNvSpPr>
          <p:nvPr/>
        </p:nvSpPr>
        <p:spPr bwMode="auto">
          <a:xfrm>
            <a:off x="4154713" y="4031343"/>
            <a:ext cx="328780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764" name="AutoShape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559110" y="907645"/>
            <a:ext cx="4268547" cy="114249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Loài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thường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ở 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cũ.</a:t>
            </a:r>
          </a:p>
        </p:txBody>
      </p:sp>
      <p:sp>
        <p:nvSpPr>
          <p:cNvPr id="31765" name="AutoShape 2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629240" y="5071907"/>
            <a:ext cx="4268547" cy="102223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phải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thủy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24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4002314" y="3437515"/>
            <a:ext cx="2531158" cy="611386"/>
          </a:xfrm>
          <a:prstGeom prst="rightArrow">
            <a:avLst>
              <a:gd name="adj1" fmla="val 50000"/>
              <a:gd name="adj2" fmla="val 76147"/>
            </a:avLst>
          </a:prstGeom>
          <a:solidFill>
            <a:srgbClr val="CC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AU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 rot="-1992398">
            <a:off x="3817520" y="4594051"/>
            <a:ext cx="2851488" cy="611386"/>
          </a:xfrm>
          <a:prstGeom prst="rightArrow">
            <a:avLst>
              <a:gd name="adj1" fmla="val 50000"/>
              <a:gd name="adj2" fmla="val 77219"/>
            </a:avLst>
          </a:prstGeom>
          <a:solidFill>
            <a:srgbClr val="CC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AU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  <p:bldP spid="31761" grpId="0" animBg="1"/>
      <p:bldP spid="31764" grpId="0" animBg="1"/>
      <p:bldP spid="31765" grpId="0" animBg="1"/>
      <p:bldP spid="31767" grpId="0" animBg="1"/>
      <p:bldP spid="317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6"/>
          <p:cNvSpPr txBox="1">
            <a:spLocks noChangeArrowheads="1"/>
          </p:cNvSpPr>
          <p:nvPr/>
        </p:nvSpPr>
        <p:spPr bwMode="auto">
          <a:xfrm>
            <a:off x="94343" y="-27342"/>
            <a:ext cx="11963400" cy="19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2800" b="1" i="1" dirty="0" smtClean="0">
                <a:latin typeface="+mn-lt"/>
                <a:cs typeface="Arial" panose="020B0604020202020204" pitchFamily="34" charset="0"/>
              </a:rPr>
              <a:t>3. </a:t>
            </a:r>
            <a:r>
              <a:rPr lang="en-US" altLang="en-US" sz="2800" b="1" i="1" dirty="0" err="1" smtClean="0">
                <a:latin typeface="+mn-lt"/>
                <a:cs typeface="Arial" panose="020B0604020202020204" pitchFamily="34" charset="0"/>
              </a:rPr>
              <a:t>Dựa</a:t>
            </a:r>
            <a:r>
              <a:rPr lang="en-US" altLang="en-US" sz="2800" b="1" i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theo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ý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một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khổ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thơ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trong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bài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Sắc</a:t>
            </a:r>
            <a:r>
              <a:rPr lang="en-US" altLang="en-US" sz="28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màu</a:t>
            </a:r>
            <a:r>
              <a:rPr lang="en-US" altLang="en-US" sz="28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em</a:t>
            </a:r>
            <a:r>
              <a:rPr lang="en-US" altLang="en-US" sz="28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yêu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hãy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viết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một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đoạn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văn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miêu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latin typeface="+mn-lt"/>
                <a:cs typeface="Arial" panose="020B0604020202020204" pitchFamily="34" charset="0"/>
              </a:rPr>
              <a:t>tả</a:t>
            </a:r>
            <a:r>
              <a:rPr lang="en-US" altLang="en-US" sz="2800" b="1" i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màu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sắc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đẹp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của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những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vật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mà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em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yêu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latin typeface="+mn-lt"/>
                <a:cs typeface="Arial" panose="020B0604020202020204" pitchFamily="34" charset="0"/>
              </a:rPr>
              <a:t>thích</a:t>
            </a:r>
            <a:r>
              <a:rPr lang="en-US" altLang="en-US" sz="2800" b="1" i="1" dirty="0" smtClean="0">
                <a:latin typeface="+mn-lt"/>
                <a:cs typeface="Arial" panose="020B0604020202020204" pitchFamily="34" charset="0"/>
              </a:rPr>
              <a:t>.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Trong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đoạn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văn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chú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ý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sử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dụng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những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từ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đồng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+mn-lt"/>
                <a:cs typeface="Arial" panose="020B0604020202020204" pitchFamily="34" charset="0"/>
              </a:rPr>
              <a:t>nghĩa</a:t>
            </a:r>
            <a:r>
              <a:rPr lang="en-US" altLang="en-US" sz="28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i="1" dirty="0" smtClean="0">
                <a:latin typeface="+mn-lt"/>
                <a:cs typeface="Arial" panose="020B0604020202020204" pitchFamily="34" charset="0"/>
              </a:rPr>
              <a:t>.</a:t>
            </a:r>
            <a:endParaRPr lang="en-US" altLang="en-US" sz="28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94343" y="2713157"/>
            <a:ext cx="12097657" cy="152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-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</a:t>
            </a:r>
            <a:r>
              <a:rPr lang="vi-VN" altLang="en-US" sz="2800" dirty="0">
                <a:latin typeface="Times New Roman" panose="02020603050405020304" pitchFamily="18" charset="0"/>
              </a:rPr>
              <a:t>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</a:t>
            </a:r>
            <a:r>
              <a:rPr lang="vi-VN" altLang="en-US" sz="2800" dirty="0">
                <a:latin typeface="Times New Roman" panose="02020603050405020304" pitchFamily="18" charset="0"/>
              </a:rPr>
              <a:t>ổ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latin typeface="Times New Roman" panose="02020603050405020304" pitchFamily="18" charset="0"/>
              </a:rPr>
              <a:t> n</a:t>
            </a:r>
            <a:r>
              <a:rPr lang="vi-VN" altLang="en-US" sz="2800" dirty="0">
                <a:latin typeface="Times New Roman" panose="02020603050405020304" pitchFamily="18" charset="0"/>
              </a:rPr>
              <a:t>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b</a:t>
            </a:r>
            <a:r>
              <a:rPr lang="vi-VN" altLang="en-US" sz="2800" dirty="0">
                <a:latin typeface="Times New Roman" panose="02020603050405020304" pitchFamily="18" charset="0"/>
              </a:rPr>
              <a:t>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mi</a:t>
            </a:r>
            <a:r>
              <a:rPr lang="vi-VN" altLang="en-US" sz="2800" dirty="0">
                <a:latin typeface="Times New Roman" panose="02020603050405020304" pitchFamily="18" charset="0"/>
              </a:rPr>
              <a:t>ê</a:t>
            </a:r>
            <a:r>
              <a:rPr lang="en-US" altLang="en-US" sz="2800" dirty="0">
                <a:latin typeface="Times New Roman" panose="02020603050405020304" pitchFamily="18" charset="0"/>
              </a:rPr>
              <a:t>u t</a:t>
            </a:r>
            <a:r>
              <a:rPr lang="vi-VN" altLang="en-US" sz="2800" dirty="0">
                <a:latin typeface="Times New Roman" panose="02020603050405020304" pitchFamily="18" charset="0"/>
              </a:rPr>
              <a:t>ả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 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đọc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thuộc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lòng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khổ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thơ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379" y="4468819"/>
            <a:ext cx="70070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Kh</a:t>
            </a:r>
            <a:r>
              <a:rPr lang="vi-VN" altLang="en-US" sz="2800" dirty="0">
                <a:latin typeface="Times New Roman" panose="02020603050405020304" pitchFamily="18" charset="0"/>
              </a:rPr>
              <a:t>ổ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 c</a:t>
            </a:r>
            <a:r>
              <a:rPr lang="vi-VN" altLang="en-US" sz="2800" dirty="0">
                <a:latin typeface="Times New Roman" panose="02020603050405020304" pitchFamily="18" charset="0"/>
              </a:rPr>
              <a:t>ó</a:t>
            </a:r>
            <a:r>
              <a:rPr lang="en-US" altLang="en-US" sz="2800" dirty="0">
                <a:latin typeface="Times New Roman" panose="02020603050405020304" pitchFamily="18" charset="0"/>
              </a:rPr>
              <a:t> m</a:t>
            </a:r>
            <a:r>
              <a:rPr lang="vi-VN" altLang="en-US" sz="2800" dirty="0">
                <a:latin typeface="Times New Roman" panose="02020603050405020304" pitchFamily="18" charset="0"/>
              </a:rPr>
              <a:t>àu</a:t>
            </a:r>
            <a:r>
              <a:rPr lang="en-US" altLang="en-US" sz="2800" dirty="0">
                <a:latin typeface="Times New Roman" panose="02020603050405020304" pitchFamily="18" charset="0"/>
              </a:rPr>
              <a:t> s</a:t>
            </a:r>
            <a:r>
              <a:rPr lang="vi-VN" altLang="en-US" sz="2800" dirty="0">
                <a:latin typeface="Times New Roman" panose="02020603050405020304" pitchFamily="18" charset="0"/>
              </a:rPr>
              <a:t>ắc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s</a:t>
            </a:r>
            <a:r>
              <a:rPr lang="vi-VN" altLang="en-US" sz="2800" dirty="0">
                <a:latin typeface="Times New Roman" panose="02020603050405020304" pitchFamily="18" charset="0"/>
              </a:rPr>
              <a:t>ự</a:t>
            </a:r>
            <a:r>
              <a:rPr lang="en-US" altLang="en-US" sz="2800" dirty="0">
                <a:latin typeface="Times New Roman" panose="02020603050405020304" pitchFamily="18" charset="0"/>
              </a:rPr>
              <a:t> v</a:t>
            </a:r>
            <a:r>
              <a:rPr lang="vi-VN" altLang="en-US" sz="2800" dirty="0">
                <a:latin typeface="Times New Roman" panose="02020603050405020304" pitchFamily="18" charset="0"/>
              </a:rPr>
              <a:t>ật</a:t>
            </a:r>
            <a:r>
              <a:rPr lang="en-US" altLang="en-US" sz="2800" dirty="0">
                <a:latin typeface="Times New Roman" panose="02020603050405020304" pitchFamily="18" charset="0"/>
              </a:rPr>
              <a:t> n</a:t>
            </a:r>
            <a:r>
              <a:rPr lang="vi-VN" altLang="en-US" sz="2800" dirty="0">
                <a:latin typeface="Times New Roman" panose="02020603050405020304" pitchFamily="18" charset="0"/>
              </a:rPr>
              <a:t>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336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52" y="55445"/>
            <a:ext cx="12017828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spcAft>
                <a:spcPts val="4000"/>
              </a:spcAft>
            </a:pPr>
            <a:r>
              <a:rPr lang="en-US" altLang="en-US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mởn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um,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spcBef>
                <a:spcPct val="50000"/>
              </a:spcBef>
              <a:spcAft>
                <a:spcPts val="4000"/>
              </a:spcAft>
            </a:pPr>
            <a:endParaRPr lang="en-US" alt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47"/>
            <a:ext cx="4013273" cy="308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42" y="3585522"/>
            <a:ext cx="3821721" cy="30842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360003" y="1103085"/>
            <a:ext cx="1785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8136" y="1590767"/>
            <a:ext cx="26137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718" y="2091509"/>
            <a:ext cx="162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65714" y="2106023"/>
            <a:ext cx="162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60" y="3585522"/>
            <a:ext cx="4015995" cy="30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03200" y="-47542"/>
            <a:ext cx="11988800" cy="447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phính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368367" y="580571"/>
            <a:ext cx="14754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67920" y="1161452"/>
            <a:ext cx="16229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05513" y="1161452"/>
            <a:ext cx="14754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7920" y="3033485"/>
            <a:ext cx="12193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64176" y="3033485"/>
            <a:ext cx="11085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72606" y="1790516"/>
            <a:ext cx="16229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7046" y="2417246"/>
            <a:ext cx="10077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01839" y="2432223"/>
            <a:ext cx="12193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4497229"/>
            <a:ext cx="3044798" cy="2033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35" y="4497229"/>
            <a:ext cx="3014076" cy="2033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39" y="4463911"/>
            <a:ext cx="3107665" cy="2067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17" y="4463910"/>
            <a:ext cx="3129083" cy="20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3978" y="1757772"/>
            <a:ext cx="9304567" cy="2054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cs typeface="Calibri"/>
              </a:rPr>
              <a:t>Tìm</a:t>
            </a:r>
            <a:r>
              <a:rPr lang="en-US" sz="3600" b="1" dirty="0" smtClean="0">
                <a:cs typeface="Calibri"/>
              </a:rPr>
              <a:t> </a:t>
            </a:r>
            <a:r>
              <a:rPr lang="en-US" sz="3600" b="1" dirty="0" err="1" smtClean="0">
                <a:cs typeface="Calibri"/>
              </a:rPr>
              <a:t>từ</a:t>
            </a:r>
            <a:r>
              <a:rPr lang="en-US" sz="3600" b="1" dirty="0" smtClean="0">
                <a:cs typeface="Calibri"/>
              </a:rPr>
              <a:t> </a:t>
            </a:r>
            <a:r>
              <a:rPr lang="en-US" sz="3600" b="1" dirty="0" err="1" smtClean="0">
                <a:cs typeface="Calibri"/>
              </a:rPr>
              <a:t>đồng</a:t>
            </a:r>
            <a:r>
              <a:rPr lang="en-US" sz="3600" b="1" dirty="0" smtClean="0">
                <a:cs typeface="Calibri"/>
              </a:rPr>
              <a:t> </a:t>
            </a:r>
            <a:r>
              <a:rPr lang="en-US" sz="3600" b="1" dirty="0" err="1" smtClean="0">
                <a:cs typeface="Calibri"/>
              </a:rPr>
              <a:t>nghĩa</a:t>
            </a:r>
            <a:r>
              <a:rPr lang="en-US" sz="3600" b="1" dirty="0" smtClean="0">
                <a:cs typeface="Calibri"/>
              </a:rPr>
              <a:t> </a:t>
            </a:r>
            <a:r>
              <a:rPr lang="en-US" sz="3600" b="1" dirty="0" err="1" smtClean="0">
                <a:cs typeface="Calibri"/>
              </a:rPr>
              <a:t>với</a:t>
            </a:r>
            <a:r>
              <a:rPr lang="en-US" sz="3600" b="1" dirty="0" smtClean="0">
                <a:cs typeface="Calibri"/>
              </a:rPr>
              <a:t> “</a:t>
            </a:r>
            <a:r>
              <a:rPr lang="en-US" sz="3600" b="1" dirty="0" err="1" smtClean="0">
                <a:cs typeface="Calibri"/>
              </a:rPr>
              <a:t>trẻ</a:t>
            </a:r>
            <a:r>
              <a:rPr lang="en-US" sz="3600" b="1" dirty="0" smtClean="0">
                <a:cs typeface="Calibri"/>
              </a:rPr>
              <a:t> </a:t>
            </a:r>
            <a:r>
              <a:rPr lang="en-US" sz="3600" b="1" dirty="0" err="1" smtClean="0">
                <a:cs typeface="Calibri"/>
              </a:rPr>
              <a:t>em</a:t>
            </a:r>
            <a:r>
              <a:rPr lang="en-US" sz="3600" b="1" dirty="0" smtClean="0">
                <a:cs typeface="Calibri"/>
              </a:rPr>
              <a:t>”?</a:t>
            </a:r>
            <a:endParaRPr lang="en-US" sz="3600" b="1" dirty="0" smtClean="0"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3977" y="1757772"/>
            <a:ext cx="9304567" cy="2054948"/>
          </a:xfrm>
          <a:prstGeom prst="rect">
            <a:avLst/>
          </a:prstGeom>
          <a:solidFill>
            <a:srgbClr val="C00000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cs typeface="Calibri"/>
              </a:rPr>
              <a:t>trẻ</a:t>
            </a:r>
            <a:r>
              <a:rPr lang="en-US" sz="3600" b="1" i="1" dirty="0" smtClean="0">
                <a:cs typeface="Calibri"/>
              </a:rPr>
              <a:t> </a:t>
            </a:r>
            <a:r>
              <a:rPr lang="en-US" sz="3600" b="1" i="1" dirty="0" smtClean="0">
                <a:cs typeface="Calibri"/>
              </a:rPr>
              <a:t>con, </a:t>
            </a:r>
            <a:r>
              <a:rPr lang="en-US" sz="3600" b="1" i="1" dirty="0" err="1" smtClean="0">
                <a:cs typeface="Calibri"/>
              </a:rPr>
              <a:t>thiếu</a:t>
            </a:r>
            <a:r>
              <a:rPr lang="en-US" sz="3600" b="1" i="1" dirty="0" smtClean="0">
                <a:cs typeface="Calibri"/>
              </a:rPr>
              <a:t> </a:t>
            </a:r>
            <a:r>
              <a:rPr lang="en-US" sz="3600" b="1" i="1" dirty="0" err="1" smtClean="0">
                <a:cs typeface="Calibri"/>
              </a:rPr>
              <a:t>nhi</a:t>
            </a:r>
            <a:r>
              <a:rPr lang="en-US" sz="3600" b="1" i="1" dirty="0" smtClean="0">
                <a:cs typeface="Calibri"/>
              </a:rPr>
              <a:t>, </a:t>
            </a:r>
            <a:r>
              <a:rPr lang="en-US" sz="3600" b="1" i="1" dirty="0" err="1" smtClean="0">
                <a:cs typeface="Calibri"/>
              </a:rPr>
              <a:t>trẻ</a:t>
            </a:r>
            <a:r>
              <a:rPr lang="en-US" sz="3600" b="1" i="1" dirty="0" smtClean="0">
                <a:cs typeface="Calibri"/>
              </a:rPr>
              <a:t> </a:t>
            </a:r>
            <a:r>
              <a:rPr lang="en-US" sz="3600" b="1" i="1" dirty="0" err="1" smtClean="0">
                <a:cs typeface="Calibri"/>
              </a:rPr>
              <a:t>thơ</a:t>
            </a:r>
            <a:r>
              <a:rPr lang="en-US" sz="3600" b="1" i="1" dirty="0" smtClean="0">
                <a:cs typeface="Calibri"/>
              </a:rPr>
              <a:t>, </a:t>
            </a:r>
            <a:r>
              <a:rPr lang="en-US" sz="3600" b="1" i="1" dirty="0" err="1" smtClean="0">
                <a:cs typeface="Calibri"/>
              </a:rPr>
              <a:t>nhi</a:t>
            </a:r>
            <a:r>
              <a:rPr lang="en-US" sz="3600" b="1" i="1" dirty="0" smtClean="0">
                <a:cs typeface="Calibri"/>
              </a:rPr>
              <a:t> </a:t>
            </a:r>
            <a:r>
              <a:rPr lang="en-US" sz="3600" b="1" i="1" dirty="0" err="1" smtClean="0">
                <a:cs typeface="Calibri"/>
              </a:rPr>
              <a:t>đồng</a:t>
            </a:r>
            <a:r>
              <a:rPr lang="en-US" sz="3600" b="1" i="1" dirty="0" smtClean="0">
                <a:cs typeface="Calibri"/>
              </a:rPr>
              <a:t>, con </a:t>
            </a:r>
            <a:r>
              <a:rPr lang="en-US" sz="3600" b="1" i="1" dirty="0" err="1" smtClean="0">
                <a:cs typeface="Calibri"/>
              </a:rPr>
              <a:t>nít</a:t>
            </a:r>
            <a:r>
              <a:rPr lang="en-US" sz="3600" b="1" i="1" dirty="0" smtClean="0">
                <a:cs typeface="Calibri"/>
              </a:rPr>
              <a:t>...</a:t>
            </a:r>
            <a:endParaRPr lang="en-US" sz="3600" b="1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8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4045536" y="143520"/>
            <a:ext cx="4100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Vận</a:t>
            </a:r>
            <a:r>
              <a:rPr lang="en-US" alt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vi-VN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dụng</a:t>
            </a:r>
            <a:r>
              <a:rPr lang="en-US" alt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, </a:t>
            </a:r>
            <a:r>
              <a:rPr lang="en-US" altLang="vi-VN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trải</a:t>
            </a:r>
            <a:r>
              <a:rPr lang="en-US" alt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vi-VN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nghiệm</a:t>
            </a:r>
            <a:endParaRPr lang="en-US" altLang="vi-V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13682" y="4612133"/>
            <a:ext cx="9401448" cy="738664"/>
            <a:chOff x="788711" y="4451305"/>
            <a:chExt cx="9401448" cy="738664"/>
          </a:xfrm>
        </p:grpSpPr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0137B78B-F9D7-4336-B048-907FF28523E9}"/>
                </a:ext>
              </a:extLst>
            </p:cNvPr>
            <p:cNvSpPr txBox="1">
              <a:spLocks/>
            </p:cNvSpPr>
            <p:nvPr/>
          </p:nvSpPr>
          <p:spPr>
            <a:xfrm>
              <a:off x="1238639" y="4451305"/>
              <a:ext cx="89515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vi-VN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alt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tar: 4 Points 7">
              <a:extLst>
                <a:ext uri="{FF2B5EF4-FFF2-40B4-BE49-F238E27FC236}">
                  <a16:creationId xmlns="" xmlns:a16="http://schemas.microsoft.com/office/drawing/2014/main" id="{1E730987-582F-4170-ACCC-8A6D12EA88A8}"/>
                </a:ext>
              </a:extLst>
            </p:cNvPr>
            <p:cNvSpPr/>
            <p:nvPr/>
          </p:nvSpPr>
          <p:spPr>
            <a:xfrm>
              <a:off x="788711" y="4682016"/>
              <a:ext cx="344661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54143" y="4106841"/>
            <a:ext cx="2845694" cy="2396776"/>
            <a:chOff x="8654143" y="4106841"/>
            <a:chExt cx="2845694" cy="2396776"/>
          </a:xfrm>
        </p:grpSpPr>
        <p:pic>
          <p:nvPicPr>
            <p:cNvPr id="18" name="Picture 6" descr="Bye free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450">
              <a:off x="10300123" y="4106841"/>
              <a:ext cx="1199714" cy="119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 descr="Lemon free stick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143" y="4349504"/>
              <a:ext cx="2154113" cy="21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013682" y="1577789"/>
            <a:ext cx="10271175" cy="1384995"/>
            <a:chOff x="788712" y="2745640"/>
            <a:chExt cx="9647059" cy="1384995"/>
          </a:xfrm>
        </p:grpSpPr>
        <p:sp>
          <p:nvSpPr>
            <p:cNvPr id="21" name="Content Placeholder 2">
              <a:extLst>
                <a:ext uri="{FF2B5EF4-FFF2-40B4-BE49-F238E27FC236}">
                  <a16:creationId xmlns="" xmlns:a16="http://schemas.microsoft.com/office/drawing/2014/main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87463" y="2745640"/>
              <a:ext cx="91483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Sưu tầm thêm các câu tục ngữ, thành ngữ nói </a:t>
              </a:r>
              <a:r>
                <a:rPr lang="pt-B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 tình cảm gắn bó với quê hương, đất nước. </a:t>
              </a:r>
              <a:endPara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Star: 4 Points 6">
              <a:extLst>
                <a:ext uri="{FF2B5EF4-FFF2-40B4-BE49-F238E27FC236}">
                  <a16:creationId xmlns="" xmlns:a16="http://schemas.microsoft.com/office/drawing/2014/main" id="{E5B53AFC-A322-4CBE-85CF-E5E55C9AA208}"/>
                </a:ext>
              </a:extLst>
            </p:cNvPr>
            <p:cNvSpPr/>
            <p:nvPr/>
          </p:nvSpPr>
          <p:spPr>
            <a:xfrm>
              <a:off x="788712" y="2952471"/>
              <a:ext cx="306724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3682" y="3065816"/>
            <a:ext cx="10271175" cy="1384995"/>
            <a:chOff x="788712" y="2745640"/>
            <a:chExt cx="9647059" cy="1384995"/>
          </a:xfrm>
        </p:grpSpPr>
        <p:sp>
          <p:nvSpPr>
            <p:cNvPr id="24" name="Content Placeholder 2">
              <a:extLst>
                <a:ext uri="{FF2B5EF4-FFF2-40B4-BE49-F238E27FC236}">
                  <a16:creationId xmlns="" xmlns:a16="http://schemas.microsoft.com/office/drawing/2014/main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87463" y="2745640"/>
              <a:ext cx="91483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Star: 4 Points 6">
              <a:extLst>
                <a:ext uri="{FF2B5EF4-FFF2-40B4-BE49-F238E27FC236}">
                  <a16:creationId xmlns="" xmlns:a16="http://schemas.microsoft.com/office/drawing/2014/main" id="{E5B53AFC-A322-4CBE-85CF-E5E55C9AA208}"/>
                </a:ext>
              </a:extLst>
            </p:cNvPr>
            <p:cNvSpPr/>
            <p:nvPr/>
          </p:nvSpPr>
          <p:spPr>
            <a:xfrm>
              <a:off x="788712" y="2952471"/>
              <a:ext cx="306724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/>
            </a:p>
          </p:txBody>
        </p:sp>
      </p:grpSp>
      <p:pic>
        <p:nvPicPr>
          <p:cNvPr id="15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532" y="244588"/>
            <a:ext cx="2045341" cy="1180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55" y="153196"/>
            <a:ext cx="2045341" cy="118000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227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388" y="2132693"/>
            <a:ext cx="11051919" cy="24608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err="1"/>
              <a:t>Tìm</a:t>
            </a:r>
            <a:r>
              <a:rPr lang="en-US" sz="3000" b="1" dirty="0"/>
              <a:t> </a:t>
            </a:r>
            <a:r>
              <a:rPr lang="en-US" sz="3000" b="1" dirty="0" err="1"/>
              <a:t>từ</a:t>
            </a:r>
            <a:r>
              <a:rPr lang="en-US" sz="3000" b="1" dirty="0"/>
              <a:t> </a:t>
            </a:r>
            <a:r>
              <a:rPr lang="en-US" sz="3000" b="1" dirty="0" err="1"/>
              <a:t>đồng</a:t>
            </a:r>
            <a:r>
              <a:rPr lang="en-US" sz="3000" b="1" dirty="0"/>
              <a:t> </a:t>
            </a:r>
            <a:r>
              <a:rPr lang="en-US" sz="3000" b="1" dirty="0" err="1"/>
              <a:t>nghĩa</a:t>
            </a:r>
            <a:r>
              <a:rPr lang="en-US" sz="3000" b="1" dirty="0"/>
              <a:t> </a:t>
            </a:r>
            <a:r>
              <a:rPr lang="en-US" sz="3000" b="1" dirty="0" err="1"/>
              <a:t>với</a:t>
            </a:r>
            <a:r>
              <a:rPr lang="en-US" sz="3000" b="1" dirty="0"/>
              <a:t> </a:t>
            </a:r>
            <a:r>
              <a:rPr lang="en-US" sz="3000" b="1" dirty="0" err="1"/>
              <a:t>từ</a:t>
            </a:r>
            <a:r>
              <a:rPr lang="en-US" sz="3000" b="1" dirty="0"/>
              <a:t> in </a:t>
            </a:r>
            <a:r>
              <a:rPr lang="en-US" sz="3000" b="1" dirty="0" err="1"/>
              <a:t>nghiêng</a:t>
            </a:r>
            <a:r>
              <a:rPr lang="en-US" sz="3000" b="1" dirty="0"/>
              <a:t> </a:t>
            </a:r>
            <a:r>
              <a:rPr lang="en-US" sz="3000" b="1" dirty="0" err="1"/>
              <a:t>để</a:t>
            </a:r>
            <a:r>
              <a:rPr lang="en-US" sz="3000" b="1" dirty="0"/>
              <a:t> </a:t>
            </a:r>
            <a:r>
              <a:rPr lang="en-US" sz="3000" b="1" dirty="0" err="1"/>
              <a:t>hoàn</a:t>
            </a:r>
            <a:r>
              <a:rPr lang="en-US" sz="3000" b="1" dirty="0"/>
              <a:t> </a:t>
            </a:r>
            <a:r>
              <a:rPr lang="en-US" sz="3000" b="1" dirty="0" err="1"/>
              <a:t>thiện</a:t>
            </a:r>
            <a:r>
              <a:rPr lang="en-US" sz="3000" b="1" dirty="0"/>
              <a:t> </a:t>
            </a:r>
            <a:r>
              <a:rPr lang="en-US" sz="3000" b="1" dirty="0" err="1" smtClean="0"/>
              <a:t>câu</a:t>
            </a:r>
            <a:r>
              <a:rPr lang="en-US" sz="3000" b="1" dirty="0" smtClean="0"/>
              <a:t> </a:t>
            </a:r>
            <a:r>
              <a:rPr lang="en-US" sz="3000" b="1" dirty="0" err="1"/>
              <a:t>thơ</a:t>
            </a:r>
            <a:r>
              <a:rPr lang="en-US" sz="3000" b="1" dirty="0"/>
              <a:t> </a:t>
            </a:r>
            <a:r>
              <a:rPr lang="en-US" sz="3000" b="1" dirty="0" err="1" smtClean="0"/>
              <a:t>sau</a:t>
            </a:r>
            <a:r>
              <a:rPr lang="en-US" sz="3000" b="1" dirty="0" smtClean="0"/>
              <a:t>:</a:t>
            </a:r>
            <a:endParaRPr lang="en-US" sz="3000" i="1" dirty="0" smtClean="0"/>
          </a:p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chemeClr val="tx1"/>
                </a:solidFill>
              </a:rPr>
              <a:t>Tri </a:t>
            </a:r>
            <a:r>
              <a:rPr lang="en-US" sz="3000" b="1" i="1" dirty="0" err="1">
                <a:solidFill>
                  <a:schemeClr val="tx1"/>
                </a:solidFill>
              </a:rPr>
              <a:t>thức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/>
              <a:t>vốn</a:t>
            </a:r>
            <a:r>
              <a:rPr lang="en-US" sz="3000" b="1" dirty="0"/>
              <a:t> </a:t>
            </a:r>
            <a:r>
              <a:rPr lang="en-US" sz="3000" b="1" dirty="0" err="1"/>
              <a:t>quý</a:t>
            </a:r>
            <a:r>
              <a:rPr lang="en-US" sz="3000" b="1" dirty="0"/>
              <a:t> </a:t>
            </a:r>
            <a:r>
              <a:rPr lang="en-US" sz="3000" b="1" dirty="0" err="1"/>
              <a:t>ai</a:t>
            </a:r>
            <a:r>
              <a:rPr lang="en-US" sz="3000" b="1" dirty="0"/>
              <a:t> </a:t>
            </a:r>
            <a:r>
              <a:rPr lang="en-US" sz="3000" b="1" dirty="0" err="1"/>
              <a:t>ơi</a:t>
            </a:r>
            <a:r>
              <a:rPr lang="en-US" sz="3000" b="1" dirty="0"/>
              <a:t>!</a:t>
            </a:r>
          </a:p>
          <a:p>
            <a:pPr algn="ctr">
              <a:lnSpc>
                <a:spcPct val="150000"/>
              </a:lnSpc>
            </a:pPr>
            <a:r>
              <a:rPr lang="en-US" sz="3000" b="1" dirty="0"/>
              <a:t>        </a:t>
            </a:r>
            <a:r>
              <a:rPr lang="en-US" sz="3000" b="1" dirty="0" err="1"/>
              <a:t>Nâng</a:t>
            </a:r>
            <a:r>
              <a:rPr lang="en-US" sz="3000" b="1" dirty="0"/>
              <a:t> </a:t>
            </a:r>
            <a:r>
              <a:rPr lang="en-US" sz="3000" b="1" dirty="0" err="1"/>
              <a:t>cao</a:t>
            </a:r>
            <a:r>
              <a:rPr lang="en-US" sz="3000" b="1" dirty="0"/>
              <a:t> ...................</a:t>
            </a:r>
            <a:r>
              <a:rPr lang="en-US" sz="3000" b="1" dirty="0" err="1"/>
              <a:t>mọi</a:t>
            </a:r>
            <a:r>
              <a:rPr lang="en-US" sz="3000" b="1" dirty="0"/>
              <a:t> </a:t>
            </a:r>
            <a:r>
              <a:rPr lang="en-US" sz="3000" b="1" dirty="0" err="1"/>
              <a:t>người</a:t>
            </a:r>
            <a:r>
              <a:rPr lang="en-US" sz="3000" b="1" dirty="0"/>
              <a:t> </a:t>
            </a:r>
            <a:r>
              <a:rPr lang="en-US" sz="3000" b="1" dirty="0" err="1"/>
              <a:t>mê</a:t>
            </a:r>
            <a:r>
              <a:rPr lang="en-US" sz="3000" b="1" dirty="0"/>
              <a:t> say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68560" y="3769558"/>
            <a:ext cx="1748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</a:rPr>
              <a:t>k</a:t>
            </a:r>
            <a:r>
              <a:rPr lang="en-US" sz="3000" b="1" i="1" dirty="0" err="1" smtClean="0">
                <a:solidFill>
                  <a:srgbClr val="FF0000"/>
                </a:solidFill>
              </a:rPr>
              <a:t>iến</a:t>
            </a:r>
            <a:r>
              <a:rPr 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</a:rPr>
              <a:t>thức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3978" y="2971961"/>
            <a:ext cx="9239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err="1" smtClean="0">
                <a:solidFill>
                  <a:srgbClr val="2B4FD2"/>
                </a:solidFill>
              </a:rPr>
              <a:t>tặng</a:t>
            </a:r>
            <a:endParaRPr lang="en-US" sz="3000" b="1" i="1" dirty="0">
              <a:solidFill>
                <a:srgbClr val="2B4FD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3978" y="3018863"/>
            <a:ext cx="875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err="1" smtClean="0">
                <a:solidFill>
                  <a:srgbClr val="FF0000"/>
                </a:solidFill>
              </a:rPr>
              <a:t>biếu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604" y="2056366"/>
            <a:ext cx="10324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/>
              <a:t>Thay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in </a:t>
            </a:r>
            <a:r>
              <a:rPr lang="en-US" sz="3200" b="1" dirty="0" err="1"/>
              <a:t>nghiêng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nghĩa</a:t>
            </a:r>
            <a:r>
              <a:rPr lang="en-US" sz="3200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/>
              <a:t>Ông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i="1" dirty="0"/>
              <a:t>         </a:t>
            </a:r>
            <a:r>
              <a:rPr lang="en-US" sz="3200" b="1" i="1" dirty="0" smtClean="0"/>
              <a:t>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/>
              <a:t>cuốn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 </a:t>
            </a:r>
            <a:r>
              <a:rPr lang="en-US" sz="3200" b="1" dirty="0" err="1"/>
              <a:t>rất</a:t>
            </a:r>
            <a:r>
              <a:rPr lang="en-US" sz="3200" b="1" dirty="0"/>
              <a:t> </a:t>
            </a:r>
            <a:r>
              <a:rPr lang="en-US" sz="3200" b="1" dirty="0" err="1"/>
              <a:t>quý</a:t>
            </a:r>
            <a:r>
              <a:rPr lang="en-US" sz="3200" b="1" dirty="0"/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941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8826" y="1909169"/>
            <a:ext cx="10824883" cy="25952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nghĩa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còn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lại</a:t>
            </a:r>
            <a:r>
              <a:rPr lang="en-US" sz="3200" b="1" dirty="0" smtClean="0"/>
              <a:t>?</a:t>
            </a:r>
          </a:p>
          <a:p>
            <a:pPr lvl="0" algn="ctr">
              <a:lnSpc>
                <a:spcPct val="150000"/>
              </a:lnSpc>
            </a:pPr>
            <a:r>
              <a:rPr lang="en-US" sz="3000" b="1" i="1" dirty="0" err="1"/>
              <a:t>đoàn</a:t>
            </a:r>
            <a:r>
              <a:rPr lang="en-US" sz="3000" b="1" i="1" dirty="0"/>
              <a:t> </a:t>
            </a:r>
            <a:r>
              <a:rPr lang="en-US" sz="3000" b="1" i="1" dirty="0" err="1"/>
              <a:t>kết</a:t>
            </a:r>
            <a:r>
              <a:rPr lang="en-US" sz="3000" b="1" i="1" dirty="0"/>
              <a:t>, </a:t>
            </a:r>
            <a:r>
              <a:rPr lang="en-US" sz="3000" b="1" i="1" dirty="0" err="1"/>
              <a:t>chung</a:t>
            </a:r>
            <a:r>
              <a:rPr lang="en-US" sz="3000" b="1" i="1" dirty="0"/>
              <a:t> </a:t>
            </a:r>
            <a:r>
              <a:rPr lang="en-US" sz="3000" b="1" i="1" dirty="0" err="1"/>
              <a:t>sức</a:t>
            </a:r>
            <a:r>
              <a:rPr lang="en-US" sz="3000" b="1" i="1" dirty="0"/>
              <a:t>, </a:t>
            </a:r>
            <a:r>
              <a:rPr lang="en-US" sz="3000" b="1" i="1" dirty="0" err="1"/>
              <a:t>hợp</a:t>
            </a:r>
            <a:r>
              <a:rPr lang="en-US" sz="3000" b="1" i="1" dirty="0"/>
              <a:t> </a:t>
            </a:r>
            <a:r>
              <a:rPr lang="en-US" sz="3000" b="1" i="1" dirty="0" err="1"/>
              <a:t>lực</a:t>
            </a:r>
            <a:r>
              <a:rPr lang="en-US" sz="3000" b="1" i="1" dirty="0"/>
              <a:t>, </a:t>
            </a:r>
            <a:r>
              <a:rPr lang="en-US" sz="3000" b="1" i="1" dirty="0" err="1"/>
              <a:t>gắn</a:t>
            </a:r>
            <a:r>
              <a:rPr lang="en-US" sz="3000" b="1" i="1" dirty="0"/>
              <a:t> </a:t>
            </a:r>
            <a:r>
              <a:rPr lang="en-US" sz="3000" b="1" i="1" dirty="0" err="1"/>
              <a:t>bó</a:t>
            </a:r>
            <a:r>
              <a:rPr lang="en-US" sz="3000" b="1" i="1" dirty="0"/>
              <a:t>, </a:t>
            </a:r>
            <a:r>
              <a:rPr lang="en-US" sz="3000" b="1" i="1" dirty="0" err="1"/>
              <a:t>chung</a:t>
            </a:r>
            <a:r>
              <a:rPr lang="en-US" sz="3000" b="1" i="1" dirty="0"/>
              <a:t> </a:t>
            </a:r>
            <a:r>
              <a:rPr lang="en-US" sz="3000" b="1" i="1" dirty="0" err="1"/>
              <a:t>lòng</a:t>
            </a:r>
            <a:r>
              <a:rPr lang="en-US" sz="3000" b="1" i="1" dirty="0"/>
              <a:t>, </a:t>
            </a:r>
            <a:r>
              <a:rPr lang="en-US" sz="3000" b="1" i="1" dirty="0" err="1"/>
              <a:t>ngoan</a:t>
            </a:r>
            <a:r>
              <a:rPr lang="en-US" sz="3000" b="1" i="1" dirty="0"/>
              <a:t> </a:t>
            </a:r>
            <a:r>
              <a:rPr lang="en-US" sz="3000" b="1" i="1" dirty="0" err="1"/>
              <a:t>ngoãn</a:t>
            </a:r>
            <a:r>
              <a:rPr lang="en-US" sz="3000" b="1" i="1" dirty="0"/>
              <a:t>, </a:t>
            </a:r>
            <a:r>
              <a:rPr lang="en-US" sz="3000" b="1" i="1" dirty="0" err="1"/>
              <a:t>muôn</a:t>
            </a:r>
            <a:r>
              <a:rPr lang="en-US" sz="3000" b="1" i="1" dirty="0"/>
              <a:t> </a:t>
            </a:r>
            <a:r>
              <a:rPr lang="en-US" sz="3000" b="1" i="1" dirty="0" err="1"/>
              <a:t>người</a:t>
            </a:r>
            <a:r>
              <a:rPr lang="en-US" sz="3000" b="1" i="1" dirty="0"/>
              <a:t> </a:t>
            </a:r>
            <a:r>
              <a:rPr lang="en-US" sz="3000" b="1" i="1" dirty="0" err="1"/>
              <a:t>như</a:t>
            </a:r>
            <a:r>
              <a:rPr lang="en-US" sz="3000" b="1" i="1" dirty="0"/>
              <a:t> </a:t>
            </a:r>
            <a:r>
              <a:rPr lang="en-US" sz="3000" b="1" i="1" dirty="0" err="1" smtClean="0"/>
              <a:t>một</a:t>
            </a:r>
            <a:endParaRPr lang="en-US" sz="3000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764248" y="3530635"/>
            <a:ext cx="23348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0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3287" y="2393406"/>
            <a:ext cx="7985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LUYỆN TỪ VÀ CÂU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Luyện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tập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về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từ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đồng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nghĩa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01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1722" y="4546982"/>
            <a:ext cx="11911951" cy="1477328"/>
            <a:chOff x="907706" y="3273392"/>
            <a:chExt cx="11763198" cy="1476372"/>
          </a:xfrm>
        </p:grpSpPr>
        <p:sp>
          <p:nvSpPr>
            <p:cNvPr id="3" name="Freeform 11"/>
            <p:cNvSpPr/>
            <p:nvPr/>
          </p:nvSpPr>
          <p:spPr>
            <a:xfrm>
              <a:off x="907706" y="3589663"/>
              <a:ext cx="777673" cy="56893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1611091" y="3273392"/>
              <a:ext cx="11059813" cy="1476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altLang="zh-CN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altLang="zh-CN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altLang="zh-CN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altLang="zh-CN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altLang="zh-CN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092D34D-7642-4C11-BF68-2A818872493D}"/>
              </a:ext>
            </a:extLst>
          </p:cNvPr>
          <p:cNvGrpSpPr/>
          <p:nvPr/>
        </p:nvGrpSpPr>
        <p:grpSpPr>
          <a:xfrm>
            <a:off x="171722" y="2264018"/>
            <a:ext cx="10670447" cy="784830"/>
            <a:chOff x="1139430" y="2118302"/>
            <a:chExt cx="8371208" cy="784830"/>
          </a:xfrm>
        </p:grpSpPr>
        <p:sp>
          <p:nvSpPr>
            <p:cNvPr id="6" name="Rectangle 14"/>
            <p:cNvSpPr/>
            <p:nvPr/>
          </p:nvSpPr>
          <p:spPr>
            <a:xfrm>
              <a:off x="1812934" y="2118302"/>
              <a:ext cx="7697704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a-DK" sz="3000" dirty="0">
                  <a:latin typeface="Arial" panose="020B0604020202020204" pitchFamily="34" charset="0"/>
                  <a:cs typeface="Arial" panose="020B0604020202020204" pitchFamily="34" charset="0"/>
                </a:rPr>
                <a:t>Biết sử dụng đúng từ đồng nghĩa một cách </a:t>
              </a:r>
              <a:r>
                <a:rPr lang="da-DK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phù hợp.</a:t>
              </a:r>
              <a:endParaRPr lang="pt-BR" alt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="" xmlns:a16="http://schemas.microsoft.com/office/drawing/2014/main" id="{F1DE4858-F65A-41A3-941B-57EACC7D4761}"/>
                </a:ext>
              </a:extLst>
            </p:cNvPr>
            <p:cNvSpPr/>
            <p:nvPr/>
          </p:nvSpPr>
          <p:spPr>
            <a:xfrm>
              <a:off x="1139430" y="2434778"/>
              <a:ext cx="55880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7F258D-4578-49F4-A627-EF05926447E2}"/>
              </a:ext>
            </a:extLst>
          </p:cNvPr>
          <p:cNvSpPr txBox="1"/>
          <p:nvPr/>
        </p:nvSpPr>
        <p:spPr>
          <a:xfrm>
            <a:off x="2264734" y="565141"/>
            <a:ext cx="834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YÊU CẦU CẦN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ĐẠTư</a:t>
            </a: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=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092D34D-7642-4C11-BF68-2A818872493D}"/>
              </a:ext>
            </a:extLst>
          </p:cNvPr>
          <p:cNvGrpSpPr/>
          <p:nvPr/>
        </p:nvGrpSpPr>
        <p:grpSpPr>
          <a:xfrm>
            <a:off x="171722" y="3405500"/>
            <a:ext cx="12020278" cy="784830"/>
            <a:chOff x="1139430" y="2118302"/>
            <a:chExt cx="8707668" cy="784830"/>
          </a:xfrm>
        </p:grpSpPr>
        <p:sp>
          <p:nvSpPr>
            <p:cNvPr id="10" name="Rectangle 14"/>
            <p:cNvSpPr/>
            <p:nvPr/>
          </p:nvSpPr>
          <p:spPr>
            <a:xfrm>
              <a:off x="1812934" y="2118302"/>
              <a:ext cx="8034164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a-DK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Hiểu nghĩa của các câu tục ngữ và biết sử dụng đúng văn cảnh.</a:t>
              </a:r>
              <a:endParaRPr lang="pt-BR" alt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F1DE4858-F65A-41A3-941B-57EACC7D4761}"/>
                </a:ext>
              </a:extLst>
            </p:cNvPr>
            <p:cNvSpPr/>
            <p:nvPr/>
          </p:nvSpPr>
          <p:spPr>
            <a:xfrm>
              <a:off x="1139430" y="2434778"/>
              <a:ext cx="55880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121" y="443196"/>
            <a:ext cx="2183227" cy="1259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45" y="188364"/>
            <a:ext cx="2183227" cy="125955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538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8" descr="Tranh_mih_hoa_cho_bai__Luyen_tap_ve_tu_dong_ng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727"/>
            <a:ext cx="4329488" cy="4779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03630" y="155396"/>
            <a:ext cx="7715798" cy="6247864"/>
            <a:chOff x="5326743" y="1335314"/>
            <a:chExt cx="4597947" cy="6247864"/>
          </a:xfrm>
        </p:grpSpPr>
        <p:sp>
          <p:nvSpPr>
            <p:cNvPr id="8199" name="Rectangle 9"/>
            <p:cNvSpPr>
              <a:spLocks noChangeArrowheads="1"/>
            </p:cNvSpPr>
            <p:nvPr/>
          </p:nvSpPr>
          <p:spPr bwMode="auto">
            <a:xfrm>
              <a:off x="5326743" y="1335314"/>
              <a:ext cx="4572000" cy="624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i="1" dirty="0" smtClean="0"/>
                <a:t>1.Tìm </a:t>
              </a:r>
              <a:r>
                <a:rPr lang="en-US" altLang="en-US" sz="2400" b="1" i="1" dirty="0" err="1"/>
                <a:t>từ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trong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ngoặc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đơn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thích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hợp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với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mỗi</a:t>
              </a:r>
              <a:r>
                <a:rPr lang="en-US" altLang="en-US" sz="2400" b="1" i="1" dirty="0"/>
                <a:t> ô </a:t>
              </a:r>
              <a:r>
                <a:rPr lang="en-US" altLang="en-US" sz="2400" b="1" i="1" dirty="0" err="1"/>
                <a:t>trống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dưới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 smtClean="0"/>
                <a:t>đây</a:t>
              </a:r>
              <a:r>
                <a:rPr lang="en-US" altLang="en-US" sz="2400" b="1" i="1" dirty="0" smtClean="0"/>
                <a:t>: </a:t>
              </a:r>
              <a:endParaRPr lang="en-US" altLang="en-US" sz="2400" b="1" i="1" dirty="0"/>
            </a:p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</a:rPr>
                <a:t>  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Chúng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tôi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đang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hành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quân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tới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nơi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cắm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trại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 -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một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thắng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cảnh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đất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nước</a:t>
              </a:r>
              <a:r>
                <a:rPr lang="en-US" altLang="en-US" sz="2400" dirty="0">
                  <a:solidFill>
                    <a:srgbClr val="002060"/>
                  </a:solidFill>
                </a:rPr>
                <a:t>.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Lệ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đeo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trên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vai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chiếc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lô</a:t>
              </a:r>
              <a:r>
                <a:rPr lang="en-US" altLang="en-US" sz="2400" dirty="0">
                  <a:solidFill>
                    <a:srgbClr val="002060"/>
                  </a:solidFill>
                </a:rPr>
                <a:t> con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cóc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hai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tay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vung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vẩy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vừa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vừa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hát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véo</a:t>
              </a:r>
              <a:r>
                <a:rPr lang="en-US" altLang="en-US" sz="2400" dirty="0">
                  <a:solidFill>
                    <a:srgbClr val="002060"/>
                  </a:solidFill>
                </a:rPr>
                <a:t> von.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Thư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điệu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xách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túi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đàn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ghi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ta.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Tuấn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“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đô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vật</a:t>
              </a:r>
              <a:r>
                <a:rPr lang="en-US" altLang="en-US" sz="2400" dirty="0">
                  <a:solidFill>
                    <a:srgbClr val="002060"/>
                  </a:solidFill>
                </a:rPr>
                <a:t>”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vai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vác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một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thùng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giấy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đựng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nước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uống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ăn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. Hai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Tân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Hưng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to,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khỏe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cùng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hăm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hở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khiêng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thứ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lỉnh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kỉnh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nhất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lều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trại</a:t>
              </a:r>
              <a:r>
                <a:rPr lang="en-US" altLang="en-US" sz="2400" dirty="0">
                  <a:solidFill>
                    <a:srgbClr val="002060"/>
                  </a:solidFill>
                </a:rPr>
                <a:t>.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Phượng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bé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nhỏ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nhất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thì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kẹp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2060"/>
                  </a:solidFill>
                </a:rPr>
                <a:t>trong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nách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mấy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tờ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báo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i="1" dirty="0" err="1">
                  <a:solidFill>
                    <a:srgbClr val="002060"/>
                  </a:solidFill>
                </a:rPr>
                <a:t>Nhi</a:t>
              </a:r>
              <a:r>
                <a:rPr lang="en-US" alt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i="1" dirty="0" err="1">
                  <a:solidFill>
                    <a:srgbClr val="002060"/>
                  </a:solidFill>
                </a:rPr>
                <a:t>đồng</a:t>
              </a:r>
              <a:r>
                <a:rPr lang="en-US" alt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i="1" dirty="0" err="1" smtClean="0">
                  <a:solidFill>
                    <a:srgbClr val="002060"/>
                  </a:solidFill>
                </a:rPr>
                <a:t>cười</a:t>
              </a:r>
              <a:r>
                <a:rPr lang="en-US" altLang="en-US" sz="2400" dirty="0" smtClean="0">
                  <a:solidFill>
                    <a:srgbClr val="002060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đến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chỗ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nghỉ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giở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ra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đọc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ngay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cho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cả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nhóm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nghe</a:t>
              </a:r>
              <a:r>
                <a:rPr lang="en-US" altLang="en-US" sz="2400" dirty="0">
                  <a:solidFill>
                    <a:srgbClr val="002060"/>
                  </a:solidFill>
                </a:rPr>
                <a:t>.      </a:t>
              </a:r>
            </a:p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             ( </a:t>
              </a:r>
              <a:r>
                <a:rPr lang="en-US" altLang="en-US" sz="2400" b="1" i="1" dirty="0" err="1">
                  <a:solidFill>
                    <a:srgbClr val="FF0000"/>
                  </a:solidFill>
                </a:rPr>
                <a:t>xách</a:t>
              </a:r>
              <a:r>
                <a:rPr lang="en-US" altLang="en-US" sz="2400" b="1" i="1" dirty="0">
                  <a:solidFill>
                    <a:srgbClr val="FF0000"/>
                  </a:solidFill>
                </a:rPr>
                <a:t>, </a:t>
              </a:r>
              <a:r>
                <a:rPr lang="en-US" altLang="en-US" sz="2400" b="1" i="1" dirty="0" err="1">
                  <a:solidFill>
                    <a:srgbClr val="FF0000"/>
                  </a:solidFill>
                </a:rPr>
                <a:t>đeo</a:t>
              </a:r>
              <a:r>
                <a:rPr lang="en-US" altLang="en-US" sz="2400" b="1" i="1" dirty="0">
                  <a:solidFill>
                    <a:srgbClr val="FF0000"/>
                  </a:solidFill>
                </a:rPr>
                <a:t> , </a:t>
              </a:r>
              <a:r>
                <a:rPr lang="en-US" altLang="en-US" sz="2400" b="1" i="1" dirty="0" err="1">
                  <a:solidFill>
                    <a:srgbClr val="FF0000"/>
                  </a:solidFill>
                </a:rPr>
                <a:t>khiêng</a:t>
              </a:r>
              <a:r>
                <a:rPr lang="en-US" altLang="en-US" sz="2400" b="1" i="1" dirty="0">
                  <a:solidFill>
                    <a:srgbClr val="FF0000"/>
                  </a:solidFill>
                </a:rPr>
                <a:t>, </a:t>
              </a:r>
              <a:r>
                <a:rPr lang="en-US" altLang="en-US" sz="2400" b="1" i="1" dirty="0" err="1">
                  <a:solidFill>
                    <a:srgbClr val="FF0000"/>
                  </a:solidFill>
                </a:rPr>
                <a:t>kẹp</a:t>
              </a:r>
              <a:r>
                <a:rPr lang="en-US" altLang="en-US" sz="2400" b="1" i="1" dirty="0">
                  <a:solidFill>
                    <a:srgbClr val="FF0000"/>
                  </a:solidFill>
                </a:rPr>
                <a:t> , </a:t>
              </a:r>
              <a:r>
                <a:rPr lang="en-US" altLang="en-US" sz="2400" b="1" i="1" dirty="0" err="1">
                  <a:solidFill>
                    <a:srgbClr val="FF0000"/>
                  </a:solidFill>
                </a:rPr>
                <a:t>vác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8264915" y="2982686"/>
              <a:ext cx="402772" cy="399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6302419" y="4473437"/>
              <a:ext cx="355601" cy="4263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9298761" y="4928822"/>
              <a:ext cx="625929" cy="493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253514" y="3956959"/>
              <a:ext cx="495300" cy="4154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6079026" y="5975368"/>
              <a:ext cx="392718" cy="464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763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491982" y="773326"/>
            <a:ext cx="8922050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từ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: </a:t>
            </a:r>
            <a:r>
              <a:rPr lang="en-US" altLang="en-US" b="1" i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xách</a:t>
            </a:r>
            <a:r>
              <a:rPr lang="en-US" altLang="en-US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đeo</a:t>
            </a:r>
            <a:r>
              <a:rPr lang="en-US" altLang="en-US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khiêng</a:t>
            </a:r>
            <a:r>
              <a:rPr lang="en-US" altLang="en-US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kẹp</a:t>
            </a:r>
            <a:r>
              <a:rPr lang="en-US" altLang="en-US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vác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nghĩa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chung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gì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499191" y="1688464"/>
            <a:ext cx="8907633" cy="22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Các</a:t>
            </a:r>
            <a:r>
              <a:rPr lang="en-US" altLang="en-US" b="1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từ</a:t>
            </a:r>
            <a:r>
              <a:rPr lang="en-US" altLang="en-US" b="1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b="1" i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xách</a:t>
            </a:r>
            <a:r>
              <a:rPr lang="en-US" altLang="en-US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1" i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đeo</a:t>
            </a:r>
            <a:r>
              <a:rPr lang="en-US" altLang="en-US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khiêng</a:t>
            </a:r>
            <a:r>
              <a:rPr lang="en-US" altLang="en-US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kẹp</a:t>
            </a:r>
            <a:r>
              <a:rPr lang="en-US" altLang="en-US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1" i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vác</a:t>
            </a:r>
            <a:r>
              <a:rPr lang="en-US" altLang="en-US" b="1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có</a:t>
            </a:r>
            <a:r>
              <a:rPr lang="en-US" altLang="en-US" b="1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nghĩa</a:t>
            </a:r>
            <a:r>
              <a:rPr lang="en-US" altLang="en-US" b="1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chung</a:t>
            </a:r>
            <a:r>
              <a:rPr lang="en-US" altLang="en-US" b="1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nhấc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mang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một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vật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nào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đó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đến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nơi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khác</a:t>
            </a:r>
            <a:r>
              <a:rPr lang="en-US" altLang="en-US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77807" y="4373571"/>
            <a:ext cx="8295983" cy="1478418"/>
            <a:chOff x="7133769" y="2745117"/>
            <a:chExt cx="4911857" cy="1478418"/>
          </a:xfrm>
        </p:grpSpPr>
        <p:sp>
          <p:nvSpPr>
            <p:cNvPr id="3" name="Notched Right Arrow 2"/>
            <p:cNvSpPr/>
            <p:nvPr/>
          </p:nvSpPr>
          <p:spPr>
            <a:xfrm>
              <a:off x="7133769" y="3002152"/>
              <a:ext cx="674917" cy="307103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en-US" altLang="en-US" sz="3200" b="1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808686" y="2745117"/>
              <a:ext cx="4236940" cy="1478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en-US" sz="3200" b="1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xách</a:t>
              </a:r>
              <a:r>
                <a:rPr lang="en-US" altLang="en-US" sz="3200" b="1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200" b="1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đeo</a:t>
              </a:r>
              <a:r>
                <a:rPr lang="en-US" altLang="en-US" sz="3200" b="1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200" b="1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khiêng</a:t>
              </a:r>
              <a:r>
                <a:rPr lang="en-US" altLang="en-US" sz="3200" b="1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200" b="1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kẹp</a:t>
              </a:r>
              <a:r>
                <a:rPr lang="en-US" altLang="en-US" sz="3200" b="1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200" b="1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vác</a:t>
              </a:r>
              <a:r>
                <a:rPr lang="en-US" altLang="en-US" sz="3200" b="1" dirty="0">
                  <a:solidFill>
                    <a:srgbClr val="0000CC"/>
                  </a:solidFill>
                  <a:cs typeface="Arial" panose="020B0604020202020204" pitchFamily="34" charset="0"/>
                </a:rPr>
                <a:t> 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là</a:t>
              </a:r>
              <a:r>
                <a:rPr lang="en-US" altLang="en-US" sz="3200" b="1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từ</a:t>
              </a:r>
              <a:r>
                <a:rPr lang="en-US" altLang="en-US" sz="3200" b="1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đồng</a:t>
              </a:r>
              <a:r>
                <a:rPr lang="en-US" altLang="en-US" sz="3200" b="1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nghĩa</a:t>
              </a:r>
              <a:r>
                <a:rPr lang="en-US" altLang="en-US" sz="3200" b="1" dirty="0">
                  <a:solidFill>
                    <a:srgbClr val="0000CC"/>
                  </a:solidFill>
                  <a:cs typeface="Arial" panose="020B0604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6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/>
      <p:bldP spid="430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1324</TotalTime>
  <Words>1330</Words>
  <Application>Microsoft Office PowerPoint</Application>
  <PresentationFormat>Custom</PresentationFormat>
  <Paragraphs>94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#9Slide03 Arima Madurai Black</vt:lpstr>
      <vt:lpstr>Calibri</vt:lpstr>
      <vt:lpstr>宋体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165</cp:revision>
  <dcterms:created xsi:type="dcterms:W3CDTF">2018-01-17T20:15:41Z</dcterms:created>
  <dcterms:modified xsi:type="dcterms:W3CDTF">2021-09-19T14:38:35Z</dcterms:modified>
</cp:coreProperties>
</file>