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76" r:id="rId2"/>
    <p:sldId id="340" r:id="rId3"/>
    <p:sldId id="257" r:id="rId4"/>
    <p:sldId id="263" r:id="rId5"/>
    <p:sldId id="343" r:id="rId6"/>
    <p:sldId id="346" r:id="rId7"/>
    <p:sldId id="348" r:id="rId8"/>
    <p:sldId id="345" r:id="rId9"/>
    <p:sldId id="352" r:id="rId10"/>
    <p:sldId id="323" r:id="rId11"/>
    <p:sldId id="338" r:id="rId12"/>
    <p:sldId id="319" r:id="rId13"/>
    <p:sldId id="353" r:id="rId14"/>
    <p:sldId id="355" r:id="rId15"/>
    <p:sldId id="277" r:id="rId16"/>
    <p:sldId id="278" r:id="rId17"/>
    <p:sldId id="279" r:id="rId18"/>
    <p:sldId id="280" r:id="rId19"/>
    <p:sldId id="281" r:id="rId20"/>
    <p:sldId id="351" r:id="rId21"/>
    <p:sldId id="272" r:id="rId22"/>
    <p:sldId id="260" r:id="rId23"/>
  </p:sldIdLst>
  <p:sldSz cx="12192000" cy="6858000"/>
  <p:notesSz cx="6954838" cy="93091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A5A355"/>
    <a:srgbClr val="FF3300"/>
    <a:srgbClr val="FFFF00"/>
    <a:srgbClr val="66FF33"/>
    <a:srgbClr val="00FF99"/>
    <a:srgbClr val="5C8E3A"/>
    <a:srgbClr val="646464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60" autoAdjust="0"/>
  </p:normalViewPr>
  <p:slideViewPr>
    <p:cSldViewPr snapToGrid="0">
      <p:cViewPr>
        <p:scale>
          <a:sx n="70" d="100"/>
          <a:sy n="70" d="100"/>
        </p:scale>
        <p:origin x="-484" y="-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501B424-D0F4-4D7E-BF95-50D7048069E3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7A1CED1F-2A60-4BCF-A982-B1DE603918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632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Khi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PSTP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 (</a:t>
            </a:r>
            <a:r>
              <a:rPr lang="en-US" dirty="0" err="1"/>
              <a:t>Viết</a:t>
            </a:r>
            <a:r>
              <a:rPr lang="en-US" dirty="0"/>
              <a:t> PS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10, 100, 1000, …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PSTP)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12</a:t>
            </a:fld>
            <a:endParaRPr lang="vi-V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PS 4/10; 17/1000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PS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PSTP?</a:t>
            </a:r>
          </a:p>
          <a:p>
            <a:pPr marL="171450" indent="-171450">
              <a:buFontTx/>
              <a:buChar char="-"/>
            </a:pPr>
            <a:r>
              <a:rPr lang="en-US" dirty="0"/>
              <a:t>Qua BT 3,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/>
              <a:t>Khi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dirty="0" err="1"/>
              <a:t>Các</a:t>
            </a:r>
            <a:r>
              <a:rPr lang="en-US" dirty="0"/>
              <a:t> PS 35/10; 75/100; 2/10; 8/100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- Qua BT 4,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14</a:t>
            </a:fld>
            <a:endParaRPr lang="vi-V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19</a:t>
            </a:fld>
            <a:endParaRPr lang="vi-V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20</a:t>
            </a:fld>
            <a:endParaRPr lang="vi-V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Nhắc</a:t>
            </a:r>
            <a:r>
              <a:rPr lang="en-US" dirty="0"/>
              <a:t> HS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21</a:t>
            </a:fld>
            <a:endParaRPr lang="vi-V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22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2547BA-6910-4C92-A63F-BAD0D5299DEB}" type="slidenum">
              <a:rPr lang="ar-SA" altLang="en-US"/>
              <a:t>3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6</a:t>
            </a:fld>
            <a:endParaRPr lang="vi-V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PS </a:t>
            </a:r>
            <a:r>
              <a:rPr lang="en-US" dirty="0" err="1"/>
              <a:t>về</a:t>
            </a:r>
            <a:r>
              <a:rPr lang="en-US" dirty="0"/>
              <a:t> PSTP?</a:t>
            </a:r>
          </a:p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PS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PSTP ko?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="0" dirty="0"/>
              <a:t>PSTP </a:t>
            </a:r>
            <a:r>
              <a:rPr lang="en-US" b="0" dirty="0" err="1"/>
              <a:t>là</a:t>
            </a:r>
            <a:r>
              <a:rPr lang="en-US" b="0" dirty="0"/>
              <a:t> </a:t>
            </a:r>
            <a:r>
              <a:rPr lang="en-US" b="0" dirty="0" err="1"/>
              <a:t>phân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 </a:t>
            </a:r>
            <a:r>
              <a:rPr lang="en-US" b="0" dirty="0" err="1"/>
              <a:t>thế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?</a:t>
            </a:r>
          </a:p>
          <a:p>
            <a:pPr marL="171450" indent="-171450">
              <a:buFontTx/>
              <a:buChar char="-"/>
            </a:pPr>
            <a:r>
              <a:rPr lang="en-US" b="0" dirty="0"/>
              <a:t>Qua BT 1, con </a:t>
            </a:r>
            <a:r>
              <a:rPr lang="en-US" b="0" dirty="0" err="1"/>
              <a:t>đã</a:t>
            </a:r>
            <a:r>
              <a:rPr lang="en-US" b="0" dirty="0"/>
              <a:t> </a:t>
            </a:r>
            <a:r>
              <a:rPr lang="en-US" b="0" dirty="0" err="1"/>
              <a:t>đạt</a:t>
            </a:r>
            <a:r>
              <a:rPr lang="en-US" b="0" dirty="0"/>
              <a:t> </a:t>
            </a:r>
            <a:r>
              <a:rPr lang="en-US" b="0" dirty="0" err="1"/>
              <a:t>được</a:t>
            </a:r>
            <a:r>
              <a:rPr lang="en-US" b="0" dirty="0"/>
              <a:t> </a:t>
            </a:r>
            <a:r>
              <a:rPr lang="en-US" b="0" dirty="0" err="1"/>
              <a:t>mục</a:t>
            </a:r>
            <a:r>
              <a:rPr lang="en-US" b="0" dirty="0"/>
              <a:t> </a:t>
            </a:r>
            <a:r>
              <a:rPr lang="en-US" b="0" dirty="0" err="1"/>
              <a:t>tiêu</a:t>
            </a:r>
            <a:r>
              <a:rPr lang="en-US" b="0" dirty="0"/>
              <a:t> </a:t>
            </a:r>
            <a:r>
              <a:rPr lang="en-US" b="0" dirty="0" err="1"/>
              <a:t>nào</a:t>
            </a:r>
            <a:r>
              <a:rPr lang="en-US" b="0" dirty="0"/>
              <a:t> </a:t>
            </a:r>
            <a:r>
              <a:rPr lang="en-US" b="0" dirty="0" err="1"/>
              <a:t>của</a:t>
            </a:r>
            <a:r>
              <a:rPr lang="en-US" b="0" dirty="0"/>
              <a:t> </a:t>
            </a:r>
            <a:r>
              <a:rPr lang="en-US" b="0" dirty="0" err="1"/>
              <a:t>bài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1CED1F-2A60-4BCF-A982-B1DE6039188B}" type="slidenum">
              <a:rPr lang="vi-VN" smtClean="0"/>
              <a:t>11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9A0EC-FB5A-4645-BDA8-B69FA18BFD46}" type="datetimeFigureOut">
              <a:rPr lang="vi-VN" smtClean="0"/>
              <a:t>07/09/2021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00EDF-A05D-4D11-B793-4CEBAED8796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5.png"/><Relationship Id="rId4" Type="http://schemas.openxmlformats.org/officeDocument/2006/relationships/image" Target="../media/image29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GI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GIF"/><Relationship Id="rId10" Type="http://schemas.openxmlformats.org/officeDocument/2006/relationships/image" Target="../media/image56.GIF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2.GIF"/><Relationship Id="rId10" Type="http://schemas.openxmlformats.org/officeDocument/2006/relationships/image" Target="../media/image56.GIF"/><Relationship Id="rId4" Type="http://schemas.openxmlformats.org/officeDocument/2006/relationships/image" Target="../media/image59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13" Type="http://schemas.openxmlformats.org/officeDocument/2006/relationships/image" Target="../media/image68.png"/><Relationship Id="rId3" Type="http://schemas.openxmlformats.org/officeDocument/2006/relationships/image" Target="../media/image62.png"/><Relationship Id="rId7" Type="http://schemas.openxmlformats.org/officeDocument/2006/relationships/image" Target="../media/image65.GIF"/><Relationship Id="rId12" Type="http://schemas.openxmlformats.org/officeDocument/2006/relationships/image" Target="../media/image5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11" Type="http://schemas.openxmlformats.org/officeDocument/2006/relationships/image" Target="../media/image50.png"/><Relationship Id="rId5" Type="http://schemas.openxmlformats.org/officeDocument/2006/relationships/image" Target="../media/image64.png"/><Relationship Id="rId10" Type="http://schemas.openxmlformats.org/officeDocument/2006/relationships/image" Target="../media/image46.png"/><Relationship Id="rId4" Type="http://schemas.openxmlformats.org/officeDocument/2006/relationships/image" Target="../media/image63.png"/><Relationship Id="rId9" Type="http://schemas.openxmlformats.org/officeDocument/2006/relationships/image" Target="../media/image67.GIF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DD05F3-2733-458A-9E39-483C24A0C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6341" y="2111398"/>
            <a:ext cx="117486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PHÂN SỐ THẬP PHÂN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Trang 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CAF5A9-212C-4341-A31A-C0AA91784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0316" y="1729306"/>
            <a:ext cx="546604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THỰC HÀNH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D8DF9E-8DE1-4F32-B988-7AC2C652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t Placeholder 2"/>
          <p:cNvSpPr txBox="1"/>
          <p:nvPr/>
        </p:nvSpPr>
        <p:spPr>
          <a:xfrm>
            <a:off x="2208692" y="1271795"/>
            <a:ext cx="5301061" cy="7309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phân số thập phân.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277" y="2396484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53" t="-68" r="13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970" y="2396484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17" t="-68" r="50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0281" y="2384322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14" t="-57" r="5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625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6535" y="2396484"/>
                <a:ext cx="860078" cy="935192"/>
              </a:xfrm>
              <a:prstGeom prst="rect">
                <a:avLst/>
              </a:prstGeom>
              <a:blipFill rotWithShape="1">
                <a:blip r:embed="rId7"/>
                <a:stretch>
                  <a:fillRect l="-25" t="-67" r="-4519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3790321" y="2451103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496641" y="2477057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7371438" y="2540914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F7A6E07-9A04-40E1-8A53-21B70CD74A09}"/>
              </a:ext>
            </a:extLst>
          </p:cNvPr>
          <p:cNvSpPr/>
          <p:nvPr/>
        </p:nvSpPr>
        <p:spPr>
          <a:xfrm>
            <a:off x="1322962" y="11635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4EADA9-FC44-4F2F-8CD9-62E6249E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30" name="Text Box 19"/>
          <p:cNvSpPr txBox="1">
            <a:spLocks noChangeArrowheads="1"/>
          </p:cNvSpPr>
          <p:nvPr/>
        </p:nvSpPr>
        <p:spPr bwMode="auto">
          <a:xfrm>
            <a:off x="4360085" y="5630541"/>
            <a:ext cx="1117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735" b="1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/>
          <p:cNvSpPr txBox="1"/>
          <p:nvPr/>
        </p:nvSpPr>
        <p:spPr>
          <a:xfrm>
            <a:off x="1627099" y="587406"/>
            <a:ext cx="5415727" cy="7003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các phân số thập phân: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654087" y="1701680"/>
            <a:ext cx="3028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ời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1654087" y="2688677"/>
            <a:ext cx="39501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Hai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627099" y="3744320"/>
            <a:ext cx="7029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tr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m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l</a:t>
            </a:r>
            <a:r>
              <a:rPr lang="vi-VN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ă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1627099" y="4789706"/>
            <a:ext cx="7029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triệu</a:t>
            </a:r>
            <a:r>
              <a:rPr lang="en-US" alt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6225" y="1554890"/>
                <a:ext cx="860078" cy="9251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451" y="2518469"/>
                <a:ext cx="860078" cy="9251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3" y="3603118"/>
                <a:ext cx="860078" cy="935192"/>
              </a:xfrm>
              <a:prstGeom prst="rect">
                <a:avLst/>
              </a:prstGeom>
              <a:blipFill>
                <a:blip r:embed="rId6"/>
                <a:stretch>
                  <a:fillRect l="-709"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373" y="4616829"/>
                <a:ext cx="1896512" cy="9251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15DFDFC-0B21-4CAF-9EDD-746F6D279584}"/>
              </a:ext>
            </a:extLst>
          </p:cNvPr>
          <p:cNvSpPr/>
          <p:nvPr/>
        </p:nvSpPr>
        <p:spPr>
          <a:xfrm>
            <a:off x="837204" y="5022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4B024E7-F938-4EE0-A607-7F9F9E13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1876720" y="456985"/>
            <a:ext cx="10688782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số nào dưới đây là phân số thập phân: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147" y="1429076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40" t="-35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840" y="1429076"/>
                <a:ext cx="860078" cy="923394"/>
              </a:xfrm>
              <a:prstGeom prst="rect">
                <a:avLst/>
              </a:prstGeom>
              <a:blipFill rotWithShape="1">
                <a:blip r:embed="rId5"/>
                <a:stretch>
                  <a:fillRect l="-4" t="-35" r="3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151" y="1416914"/>
                <a:ext cx="1791160" cy="935192"/>
              </a:xfrm>
              <a:prstGeom prst="rect">
                <a:avLst/>
              </a:prstGeom>
              <a:blipFill rotWithShape="1">
                <a:blip r:embed="rId6"/>
                <a:stretch>
                  <a:fillRect l="-8" t="-24" r="34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05" y="1429076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12" t="-35" r="46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995191" y="1483695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541225" y="3567531"/>
            <a:ext cx="3385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576308" y="1573506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2000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59" y="1429076"/>
                <a:ext cx="1791160" cy="925190"/>
              </a:xfrm>
              <a:prstGeom prst="rect">
                <a:avLst/>
              </a:prstGeom>
              <a:blipFill rotWithShape="1">
                <a:blip r:embed="rId8"/>
                <a:stretch>
                  <a:fillRect l="-6" t="-35" r="3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8826716" y="1585668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98" y="3429000"/>
                <a:ext cx="860078" cy="923394"/>
              </a:xfrm>
              <a:prstGeom prst="rect">
                <a:avLst/>
              </a:prstGeom>
              <a:blipFill rotWithShape="1">
                <a:blip r:embed="rId9"/>
                <a:stretch>
                  <a:fillRect l="-11" r="4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964" y="3430041"/>
                <a:ext cx="1791160" cy="935192"/>
              </a:xfrm>
              <a:prstGeom prst="rect">
                <a:avLst/>
              </a:prstGeom>
              <a:blipFill rotWithShape="1">
                <a:blip r:embed="rId10"/>
                <a:stretch>
                  <a:fillRect l="-12" t="-43" r="2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53911" y="1662049"/>
            <a:ext cx="312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6720" y="2639800"/>
            <a:ext cx="39881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3333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91" y="5038306"/>
                <a:ext cx="1791160" cy="9251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1" i="1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𝟔𝟗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𝟐𝟎𝟎𝟎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0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𝟑𝟒𝟓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𝟏𝟎𝟎𝟎𝟎</m:t>
                          </m:r>
                        </m:den>
                      </m:f>
                    </m:oMath>
                  </m:oMathPara>
                </a14:m>
                <a:endParaRPr lang="vi-VN" sz="1600" b="1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7520" y="5019298"/>
                <a:ext cx="4006481" cy="93519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32E8FA5-63F3-4EDD-9257-9F9AE5EA981C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CD2DB23-4D3E-4B6F-83F4-FC655E9A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33920"/>
          </a:xfrm>
          <a:prstGeom prst="rect">
            <a:avLst/>
          </a:prstGeom>
        </p:spPr>
      </p:pic>
      <p:sp>
        <p:nvSpPr>
          <p:cNvPr id="2" name="Content Placeholder 2"/>
          <p:cNvSpPr txBox="1"/>
          <p:nvPr/>
        </p:nvSpPr>
        <p:spPr>
          <a:xfrm>
            <a:off x="2087208" y="416576"/>
            <a:ext cx="5545184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số thích hợp vào ô trống: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763" y="1706650"/>
                <a:ext cx="860078" cy="925190"/>
              </a:xfrm>
              <a:prstGeom prst="rect">
                <a:avLst/>
              </a:prstGeom>
              <a:blipFill rotWithShape="1">
                <a:blip r:embed="rId4"/>
                <a:stretch>
                  <a:fillRect l="-63" t="-44" r="22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144" y="1711633"/>
                <a:ext cx="860078" cy="925190"/>
              </a:xfrm>
              <a:prstGeom prst="rect">
                <a:avLst/>
              </a:prstGeom>
              <a:blipFill rotWithShape="1">
                <a:blip r:embed="rId5"/>
                <a:stretch>
                  <a:fillRect l="-31" t="-33" r="65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955" y="3810928"/>
                <a:ext cx="860078" cy="921984"/>
              </a:xfrm>
              <a:prstGeom prst="rect">
                <a:avLst/>
              </a:prstGeom>
              <a:blipFill rotWithShape="1">
                <a:blip r:embed="rId6"/>
                <a:stretch>
                  <a:fillRect l="-28" t="-32" r="61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793" y="3899489"/>
                <a:ext cx="860078" cy="925190"/>
              </a:xfrm>
              <a:prstGeom prst="rect">
                <a:avLst/>
              </a:prstGeom>
              <a:blipFill rotWithShape="1">
                <a:blip r:embed="rId7"/>
                <a:stretch>
                  <a:fillRect l="-40" t="-64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01" y="1681567"/>
                <a:ext cx="3206583" cy="967637"/>
              </a:xfrm>
              <a:prstGeom prst="rect">
                <a:avLst/>
              </a:prstGeom>
              <a:blipFill rotWithShape="1">
                <a:blip r:embed="rId8"/>
                <a:stretch>
                  <a:fillRect l="-9" t="-9" r="-1105" b="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260114" y="1694818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/>
          <p:nvPr/>
        </p:nvSpPr>
        <p:spPr>
          <a:xfrm>
            <a:off x="3340628" y="168101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0114" y="2343000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92423" y="172649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391" y="1627862"/>
                <a:ext cx="3254673" cy="967637"/>
              </a:xfrm>
              <a:prstGeom prst="rect">
                <a:avLst/>
              </a:prstGeom>
              <a:blipFill rotWithShape="1">
                <a:blip r:embed="rId9"/>
                <a:stretch>
                  <a:fillRect l="-8" t="-37" r="-3495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043004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43004" y="22892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365163" y="1641113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871" y="3789541"/>
                <a:ext cx="3384708" cy="967637"/>
              </a:xfrm>
              <a:prstGeom prst="rect">
                <a:avLst/>
              </a:prstGeom>
              <a:blipFill rotWithShape="1">
                <a:blip r:embed="rId10"/>
                <a:stretch>
                  <a:fillRect t="-51" r="-1609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584599" y="3817717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80074" y="445408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954057" y="3809795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64 :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  </m:t>
                          </m:r>
                        </m:num>
                        <m:den>
                          <m:r>
                            <a:rPr lang="en-US" sz="3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800 :     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3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/>
                        <m:den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033" y="3765275"/>
                <a:ext cx="3660425" cy="967637"/>
              </a:xfrm>
              <a:prstGeom prst="rect">
                <a:avLst/>
              </a:prstGeom>
              <a:blipFill rotWithShape="1">
                <a:blip r:embed="rId11"/>
                <a:stretch>
                  <a:fillRect l="-14" t="-37" r="-377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9655387" y="381693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665660" y="4405871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940927" y="3801362"/>
            <a:ext cx="534754" cy="4477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 txBox="1"/>
          <p:nvPr/>
        </p:nvSpPr>
        <p:spPr>
          <a:xfrm>
            <a:off x="9023883" y="2264646"/>
            <a:ext cx="735688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5" name="Content Placeholder 2"/>
          <p:cNvSpPr txBox="1"/>
          <p:nvPr/>
        </p:nvSpPr>
        <p:spPr>
          <a:xfrm>
            <a:off x="4582532" y="1692583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6" name="Content Placeholder 2"/>
          <p:cNvSpPr txBox="1"/>
          <p:nvPr/>
        </p:nvSpPr>
        <p:spPr>
          <a:xfrm>
            <a:off x="8987824" y="1649952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7" name="Content Placeholder 2"/>
          <p:cNvSpPr txBox="1"/>
          <p:nvPr/>
        </p:nvSpPr>
        <p:spPr>
          <a:xfrm>
            <a:off x="3303755" y="2280413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Content Placeholder 2"/>
          <p:cNvSpPr txBox="1"/>
          <p:nvPr/>
        </p:nvSpPr>
        <p:spPr>
          <a:xfrm>
            <a:off x="10344697" y="1649951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29" name="Content Placeholder 2"/>
          <p:cNvSpPr txBox="1"/>
          <p:nvPr/>
        </p:nvSpPr>
        <p:spPr>
          <a:xfrm>
            <a:off x="3643870" y="3746649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" name="Content Placeholder 2"/>
          <p:cNvSpPr txBox="1"/>
          <p:nvPr/>
        </p:nvSpPr>
        <p:spPr>
          <a:xfrm>
            <a:off x="5043929" y="3785774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Content Placeholder 2"/>
          <p:cNvSpPr txBox="1"/>
          <p:nvPr/>
        </p:nvSpPr>
        <p:spPr>
          <a:xfrm>
            <a:off x="3643870" y="4439781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Content Placeholder 2"/>
          <p:cNvSpPr txBox="1"/>
          <p:nvPr/>
        </p:nvSpPr>
        <p:spPr>
          <a:xfrm>
            <a:off x="9692083" y="3794708"/>
            <a:ext cx="642425" cy="6111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Content Placeholder 2"/>
          <p:cNvSpPr txBox="1"/>
          <p:nvPr/>
        </p:nvSpPr>
        <p:spPr>
          <a:xfrm>
            <a:off x="11010043" y="3765275"/>
            <a:ext cx="642425" cy="6235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4" name="Content Placeholder 2"/>
          <p:cNvSpPr txBox="1"/>
          <p:nvPr/>
        </p:nvSpPr>
        <p:spPr>
          <a:xfrm>
            <a:off x="9714262" y="4357812"/>
            <a:ext cx="536713" cy="5908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Content Placeholder 2"/>
          <p:cNvSpPr txBox="1"/>
          <p:nvPr/>
        </p:nvSpPr>
        <p:spPr>
          <a:xfrm>
            <a:off x="471914" y="407506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6" name="Content Placeholder 2"/>
          <p:cNvSpPr txBox="1"/>
          <p:nvPr/>
        </p:nvSpPr>
        <p:spPr>
          <a:xfrm>
            <a:off x="6335802" y="1910272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7" name="Content Placeholder 2"/>
          <p:cNvSpPr txBox="1"/>
          <p:nvPr/>
        </p:nvSpPr>
        <p:spPr>
          <a:xfrm>
            <a:off x="6315076" y="3912803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8" name="Content Placeholder 2"/>
          <p:cNvSpPr txBox="1"/>
          <p:nvPr/>
        </p:nvSpPr>
        <p:spPr>
          <a:xfrm>
            <a:off x="508047" y="1830169"/>
            <a:ext cx="802879" cy="826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9612E6B-57ED-472F-B543-719C33C0D17B}"/>
              </a:ext>
            </a:extLst>
          </p:cNvPr>
          <p:cNvSpPr/>
          <p:nvPr/>
        </p:nvSpPr>
        <p:spPr>
          <a:xfrm>
            <a:off x="1050564" y="349840"/>
            <a:ext cx="700391" cy="700392"/>
          </a:xfrm>
          <a:prstGeom prst="ellipse">
            <a:avLst/>
          </a:prstGeom>
          <a:solidFill>
            <a:srgbClr val="A5A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05360" cy="756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29397" y="986135"/>
            <a:ext cx="4802597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031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1 1.11111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69" y="5695951"/>
            <a:ext cx="15160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455" y="4798218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7010400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46931" y="292100"/>
            <a:ext cx="11215688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[…..]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6932" y="2044700"/>
            <a:ext cx="10544175" cy="13017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100; 1000;…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131" y="5638800"/>
            <a:ext cx="915988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0104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31" y="6977063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6" y="292707"/>
            <a:ext cx="13170913" cy="1600200"/>
          </a:xfrm>
          <a:prstGeom prst="rect">
            <a:avLst/>
          </a:prstGeom>
          <a:blipFill rotWithShape="1">
            <a:blip r:embed="rId8"/>
            <a:stretch>
              <a:fillRect l="-1204"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566069" y="3240088"/>
            <a:ext cx="1833562" cy="1179512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729582" y="3429000"/>
            <a:ext cx="5859463" cy="896938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rgbClr val="7030A0"/>
                </a:solidFill>
              </a:rPr>
              <a:t>Đáp án số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0"/>
            <a:ext cx="11247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45" y="5507039"/>
            <a:ext cx="1768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272338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69" y="7272338"/>
            <a:ext cx="7493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92707"/>
            <a:ext cx="10544473" cy="160020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 dirty="0">
                <a:noFill/>
              </a:rPr>
              <a:t> </a:t>
            </a:r>
          </a:p>
        </p:txBody>
      </p:sp>
      <p:sp>
        <p:nvSpPr>
          <p:cNvPr id="14" name="Rectangle 1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47197" y="2045304"/>
            <a:ext cx="10544473" cy="1300930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19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20" y="0"/>
            <a:ext cx="11247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57" y="5580063"/>
            <a:ext cx="113506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3895" y="4867275"/>
            <a:ext cx="24336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6371432" y="5013326"/>
            <a:ext cx="7715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7906" y="5440363"/>
            <a:ext cx="795338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762430" y="2767013"/>
            <a:ext cx="4713999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>
              <a:defRPr/>
            </a:pPr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5345906" y="4714875"/>
            <a:ext cx="1016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7173913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057" y="4325938"/>
            <a:ext cx="156686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131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606" y="7213600"/>
            <a:ext cx="750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2620" y="3802064"/>
            <a:ext cx="1741487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s 9"/>
              <p:cNvSpPr/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Câu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4: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Rút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gọn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sau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thành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số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thập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sz="28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phân</a:t>
                </a: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120120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200200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s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69875"/>
                <a:ext cx="10589895" cy="15932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s 12"/>
              <p:cNvSpPr/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vi-VN" sz="36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3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35" y="2209165"/>
                <a:ext cx="10589896" cy="1370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4667DF-2DF6-48B1-B002-29A9AEE6B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8014" y="946059"/>
            <a:ext cx="52950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943917-090A-4D21-9955-136C48717F1B}"/>
              </a:ext>
            </a:extLst>
          </p:cNvPr>
          <p:cNvSpPr/>
          <p:nvPr/>
        </p:nvSpPr>
        <p:spPr>
          <a:xfrm>
            <a:off x="4830366" y="3215557"/>
            <a:ext cx="715292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Lớn hơn, nhỏ hơn?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4FAAF4-4F85-4348-93F2-85A2F26A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4616" y="2105561"/>
            <a:ext cx="491339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428615-4D0C-40A6-98F8-2937432F7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00374" y="2145980"/>
            <a:ext cx="9391251" cy="15651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fr-FR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charset="0"/>
            </a:endParaRPr>
          </a:p>
          <a:p>
            <a:pPr>
              <a:lnSpc>
                <a:spcPct val="150000"/>
              </a:lnSpc>
            </a:pPr>
            <a:endParaRPr lang="vi-V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EE28B9F-172A-46FC-87B3-0D9670E0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714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70D3B328-0A92-44D0-A70A-A761D2985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xmlns="" id="{336EDBB6-CE77-4D06-9350-B60403A63A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466962" y="5547611"/>
            <a:ext cx="1441428" cy="1310389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81893" y="2822221"/>
            <a:ext cx="10705826" cy="19882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Ôn lại cách chuyển một phân số thành phân số thập phân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use  free icon">
            <a:extLst>
              <a:ext uri="{FF2B5EF4-FFF2-40B4-BE49-F238E27FC236}">
                <a16:creationId xmlns:a16="http://schemas.microsoft.com/office/drawing/2014/main" xmlns="" id="{05CAA60B-E419-4288-8A4A-4131DAEFF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93" y="292125"/>
            <a:ext cx="1660261" cy="16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B8A3CCF-8066-4917-85D6-C846CA0AA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2" name="Rectangle 20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14345" name="Rectangle 23"/>
          <p:cNvSpPr>
            <a:spLocks noChangeArrowheads="1"/>
          </p:cNvSpPr>
          <p:nvPr/>
        </p:nvSpPr>
        <p:spPr bwMode="auto">
          <a:xfrm>
            <a:off x="1524001" y="-324750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978692" y="714404"/>
            <a:ext cx="12191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Trong các phân số sau, phân số nào nhỏ hơn, phân số nào lớn hơn?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1934563"/>
                <a:ext cx="1170815" cy="1040734"/>
              </a:xfrm>
              <a:prstGeom prst="rect">
                <a:avLst/>
              </a:prstGeom>
              <a:blipFill rotWithShape="1">
                <a:blip r:embed="rId4"/>
                <a:stretch>
                  <a:fillRect l="-45" t="-34" r="35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412" y="1941316"/>
                <a:ext cx="1170815" cy="1040734"/>
              </a:xfrm>
              <a:prstGeom prst="rect">
                <a:avLst/>
              </a:prstGeom>
              <a:blipFill rotWithShape="1">
                <a:blip r:embed="rId5"/>
                <a:stretch>
                  <a:fillRect l="-27" t="-12" r="16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5685010" y="2162830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472" y="3875951"/>
                <a:ext cx="1170815" cy="1040734"/>
              </a:xfrm>
              <a:prstGeom prst="rect">
                <a:avLst/>
              </a:prstGeom>
              <a:blipFill rotWithShape="1">
                <a:blip r:embed="rId6"/>
                <a:stretch>
                  <a:fillRect l="-45" t="-52" r="35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5685010" y="4041215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3396730" y="2162829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a)</a:t>
            </a:r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3515067" y="3994532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b)</a:t>
            </a: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5763383" y="2162829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&gt;</a:t>
            </a: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723179" y="3994532"/>
            <a:ext cx="6652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&lt;</a:t>
            </a: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6742076" y="4117898"/>
            <a:ext cx="665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4" grpId="1"/>
      <p:bldP spid="45" grpId="0"/>
      <p:bldP spid="47" grpId="0"/>
      <p:bldP spid="47" grpId="1"/>
      <p:bldP spid="48" grpId="0"/>
      <p:bldP spid="49" grpId="0"/>
      <p:bldP spid="50" grpId="0"/>
      <p:bldP spid="51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3B568E-CE1A-453C-8169-461F7D237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144"/>
            <a:ext cx="12192000" cy="692714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02842" y="1925226"/>
            <a:ext cx="11750414" cy="584775"/>
            <a:chOff x="681488" y="2984406"/>
            <a:chExt cx="12190641" cy="584081"/>
          </a:xfrm>
        </p:grpSpPr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52516" y="2984406"/>
              <a:ext cx="11319613" cy="584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pt-BR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Nhận biết về phân số thập phân.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1"/>
            <p:cNvSpPr/>
            <p:nvPr/>
          </p:nvSpPr>
          <p:spPr>
            <a:xfrm>
              <a:off x="681488" y="3079653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657791" y="3197231"/>
            <a:ext cx="10732151" cy="1569660"/>
            <a:chOff x="1115952" y="2970760"/>
            <a:chExt cx="11134229" cy="1567798"/>
          </a:xfrm>
        </p:grpSpPr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2033718" y="2970760"/>
              <a:ext cx="10216463" cy="156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/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hận biết được có 1 số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có thể chuyển thành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và vận dụng kiến thức để chuyển các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số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đó thành 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PS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phân</a:t>
              </a:r>
              <a:r>
                <a:rPr lang="vi-VN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.</a:t>
              </a:r>
              <a:endParaRPr lang="en-US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1115952" y="3382754"/>
              <a:ext cx="624851" cy="45507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A5A355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F5AEE73E-3602-4C64-9153-E5BCDC7645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78170"/>
          <a:stretch/>
        </p:blipFill>
        <p:spPr>
          <a:xfrm rot="16200000">
            <a:off x="10585208" y="735590"/>
            <a:ext cx="2411526" cy="802058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87CB4C8D-7023-480C-AE29-2FD969E75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81382" y="50498"/>
            <a:ext cx="1441428" cy="1310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756F18-DEAC-4CC3-AFAA-FBD2F4ED0BB6}"/>
              </a:ext>
            </a:extLst>
          </p:cNvPr>
          <p:cNvSpPr txBox="1"/>
          <p:nvPr/>
        </p:nvSpPr>
        <p:spPr>
          <a:xfrm>
            <a:off x="3959052" y="428733"/>
            <a:ext cx="4973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8107CA-4E59-4B10-95F8-C90C1B3BC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75584" y="1690396"/>
            <a:ext cx="4960012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KHÁM PHÁ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FA2A85-8004-4FB2-A36E-DA134D258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5174115" y="62729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7274753" y="65986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520396" y="579841"/>
            <a:ext cx="3410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006441" y="2334902"/>
            <a:ext cx="7218839" cy="1307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0" indent="0" algn="ctr" eaLnBrk="1" hangingPunct="1">
              <a:lnSpc>
                <a:spcPct val="150000"/>
              </a:lnSpc>
              <a:defRPr/>
            </a:pPr>
            <a:r>
              <a:rPr lang="en-US" sz="2800" b="1" dirty="0">
                <a:latin typeface="Times New Roman" panose="02020603050405020304" pitchFamily="18" charset="0"/>
              </a:rPr>
              <a:t>=&gt; Các phân số có mẫu số là 10, 100, 1000, … gọi là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phân số thập phân</a:t>
            </a:r>
            <a:endParaRPr lang="en-US" sz="2800" b="1" dirty="0"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065" y="449183"/>
                <a:ext cx="1170815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365" y="456912"/>
                <a:ext cx="1170815" cy="8182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989" y="459724"/>
                <a:ext cx="1170815" cy="8094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20396" y="1973804"/>
            <a:ext cx="78991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B5C86FA0-A325-4D6A-808A-295A9996EE40}"/>
                  </a:ext>
                </a:extLst>
              </p:cNvPr>
              <p:cNvSpPr txBox="1"/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C86FA0-A325-4D6A-808A-295A9996E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317" y="4397684"/>
                <a:ext cx="1170815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FFB9CE3-69C2-445D-8BFB-C25CAC780499}"/>
                  </a:ext>
                </a:extLst>
              </p:cNvPr>
              <p:cNvSpPr txBox="1"/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FB9CE3-69C2-445D-8BFB-C25CAC780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86" y="4360977"/>
                <a:ext cx="1170815" cy="8182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6752851-AE17-4416-98D1-C1700C8015C1}"/>
                  </a:ext>
                </a:extLst>
              </p:cNvPr>
              <p:cNvSpPr txBox="1"/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rgbClr val="FF33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rgbClr val="FF33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752851-AE17-4416-98D1-C1700C801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68" y="4380780"/>
                <a:ext cx="1170815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>
            <a:extLst>
              <a:ext uri="{FF2B5EF4-FFF2-40B4-BE49-F238E27FC236}">
                <a16:creationId xmlns:a16="http://schemas.microsoft.com/office/drawing/2014/main" xmlns="" id="{AF50BC49-2B59-463F-A795-96CE8A29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142" y="4578091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3FA40C1D-33C2-473F-941A-5D0AE6C9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250" y="4563930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33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2655C045-F728-40DB-964A-8FE724965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50" y="4541476"/>
            <a:ext cx="28411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123A0DDB-4764-4520-BB7C-FE8D9F02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031" y="4538042"/>
            <a:ext cx="5114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 animBg="1"/>
      <p:bldP spid="38" grpId="0"/>
      <p:bldP spid="39" grpId="0"/>
      <p:bldP spid="40" grpId="0"/>
      <p:bldP spid="41" grpId="0"/>
      <p:bldP spid="41" grpId="1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F8C2BF-E317-4086-86D3-21AE930F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03786" y="3021700"/>
            <a:ext cx="80914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dirty="0">
                <a:latin typeface="Times New Roman" panose="02020603050405020304" pitchFamily="18" charset="0"/>
              </a:rPr>
              <a:t>Hãy lấy ví dụ về phân số thập phân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DC7FA52-FCE2-46AD-9830-3D4B43AE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30668"/>
          </a:xfrm>
          <a:prstGeom prst="rect">
            <a:avLst/>
          </a:prstGeom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1647877" y="276165"/>
            <a:ext cx="11247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6415042" y="1136714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63" name="Text Box 54"/>
          <p:cNvSpPr txBox="1">
            <a:spLocks noChangeArrowheads="1"/>
          </p:cNvSpPr>
          <p:nvPr/>
        </p:nvSpPr>
        <p:spPr bwMode="auto">
          <a:xfrm>
            <a:off x="96182" y="5045114"/>
            <a:ext cx="118818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1439" y="1007765"/>
                <a:ext cx="860078" cy="809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495" y="989694"/>
                <a:ext cx="860078" cy="8094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047" y="1056571"/>
                <a:ext cx="860078" cy="8038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 Box 16"/>
          <p:cNvSpPr txBox="1">
            <a:spLocks noChangeArrowheads="1"/>
          </p:cNvSpPr>
          <p:nvPr/>
        </p:nvSpPr>
        <p:spPr bwMode="auto">
          <a:xfrm>
            <a:off x="4546070" y="1157772"/>
            <a:ext cx="298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dirty="0">
                <a:latin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984" y="2371116"/>
                <a:ext cx="860078" cy="809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242" y="2407737"/>
                <a:ext cx="860078" cy="8038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vi-VN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113" y="3719768"/>
                <a:ext cx="860078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2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963" y="2361047"/>
                <a:ext cx="2137958" cy="809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175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615" y="2368068"/>
                <a:ext cx="2535501" cy="818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125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160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vi-VN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774" y="3701668"/>
                <a:ext cx="2933047" cy="80945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63" grpId="0"/>
      <p:bldP spid="65" grpId="0"/>
      <p:bldP spid="66" grpId="0"/>
      <p:bldP spid="67" grpId="0"/>
      <p:bldP spid="68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9A8A50-01ED-463E-AFE3-72117C03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/>
          <p:nvPr/>
        </p:nvSpPr>
        <p:spPr>
          <a:xfrm>
            <a:off x="465378" y="705070"/>
            <a:ext cx="89218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 txBox="1"/>
          <p:nvPr/>
        </p:nvSpPr>
        <p:spPr>
          <a:xfrm>
            <a:off x="465378" y="2169783"/>
            <a:ext cx="11726622" cy="1600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altLang="en-US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10; 100; 1000;…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65378" y="4091696"/>
            <a:ext cx="9379014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800" b="1" u="sng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967</Words>
  <Application>Microsoft Office PowerPoint</Application>
  <PresentationFormat>Custom</PresentationFormat>
  <Paragraphs>164</Paragraphs>
  <Slides>22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192</cp:revision>
  <cp:lastPrinted>2021-04-06T22:48:00Z</cp:lastPrinted>
  <dcterms:created xsi:type="dcterms:W3CDTF">2021-04-05T03:43:00Z</dcterms:created>
  <dcterms:modified xsi:type="dcterms:W3CDTF">2021-09-07T08:39:48Z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