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308" r:id="rId3"/>
    <p:sldId id="337" r:id="rId4"/>
    <p:sldId id="309" r:id="rId5"/>
    <p:sldId id="319" r:id="rId6"/>
    <p:sldId id="320" r:id="rId7"/>
    <p:sldId id="317" r:id="rId8"/>
    <p:sldId id="312" r:id="rId9"/>
    <p:sldId id="338" r:id="rId10"/>
    <p:sldId id="313" r:id="rId11"/>
    <p:sldId id="314" r:id="rId12"/>
    <p:sldId id="315" r:id="rId13"/>
    <p:sldId id="318" r:id="rId14"/>
    <p:sldId id="260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Comfortaa" panose="020B0604020202020204" charset="0"/>
      <p:regular r:id="rId22"/>
      <p:bold r:id="rId23"/>
    </p:embeddedFont>
    <p:embeddedFont>
      <p:font typeface="Kalam" panose="020B0604020202020204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Roboto Slab Regular" panose="020B0604020202020204" charset="0"/>
      <p:regular r:id="rId30"/>
    </p:embeddedFont>
    <p:embeddedFont>
      <p:font typeface="Work Sans" pitchFamily="2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D40D74-34A0-48C5-ADFD-5C8E18C412DF}">
  <a:tblStyle styleId="{0ED40D74-34A0-48C5-ADFD-5C8E18C412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76" autoAdjust="0"/>
  </p:normalViewPr>
  <p:slideViewPr>
    <p:cSldViewPr>
      <p:cViewPr varScale="1">
        <p:scale>
          <a:sx n="56" d="100"/>
          <a:sy n="56" d="100"/>
        </p:scale>
        <p:origin x="3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2552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262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6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60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1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90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  <a:p>
            <a:r>
              <a:rPr lang="en-US" dirty="0" err="1"/>
              <a:t>Nếu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C9FA1F9-2889-4419-9F48-77255DACB4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23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29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2293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025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984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45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393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256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98" r:id="rId2"/>
    <p:sldLayoutId id="2147483697" r:id="rId3"/>
    <p:sldLayoutId id="2147483696" r:id="rId4"/>
    <p:sldLayoutId id="2147483695" r:id="rId5"/>
    <p:sldLayoutId id="2147483655" r:id="rId6"/>
    <p:sldLayoutId id="2147483699" r:id="rId7"/>
    <p:sldLayoutId id="2147483658" r:id="rId8"/>
    <p:sldLayoutId id="2147483678" r:id="rId9"/>
    <p:sldLayoutId id="2147483679" r:id="rId10"/>
    <p:sldLayoutId id="2147483686" r:id="rId11"/>
    <p:sldLayoutId id="2147483694" r:id="rId12"/>
    <p:sldLayoutId id="2147483693" r:id="rId13"/>
    <p:sldLayoutId id="2147483692" r:id="rId14"/>
    <p:sldLayoutId id="2147483691" r:id="rId15"/>
    <p:sldLayoutId id="2147483690" r:id="rId16"/>
    <p:sldLayoutId id="2147483689" r:id="rId17"/>
    <p:sldLayoutId id="2147483687" r:id="rId18"/>
    <p:sldLayoutId id="214748368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349596" y="1205673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  <a:sym typeface="Kalam"/>
            </a:endParaRPr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4380734" y="379924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9"/>
          <p:cNvGrpSpPr/>
          <p:nvPr/>
        </p:nvGrpSpPr>
        <p:grpSpPr>
          <a:xfrm>
            <a:off x="37936" y="1933759"/>
            <a:ext cx="797563" cy="833072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7710061" y="4292842"/>
            <a:ext cx="914345" cy="605774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297382" y="358274"/>
            <a:ext cx="829411" cy="861785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3923442" y="308983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/>
          <p:nvPr/>
        </p:nvSpPr>
        <p:spPr>
          <a:xfrm>
            <a:off x="6562602" y="433652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39"/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39"/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7155769" y="442160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7808700" y="3652788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9"/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39"/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2482024" y="480356"/>
            <a:ext cx="301450" cy="22694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8597311" y="2848883"/>
            <a:ext cx="534334" cy="513328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9"/>
          <p:cNvGrpSpPr/>
          <p:nvPr/>
        </p:nvGrpSpPr>
        <p:grpSpPr>
          <a:xfrm>
            <a:off x="497733" y="4102838"/>
            <a:ext cx="786568" cy="67298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7990913" y="429729"/>
            <a:ext cx="809999" cy="1159224"/>
            <a:chOff x="7454210" y="809482"/>
            <a:chExt cx="809999" cy="1159224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10" y="809482"/>
              <a:ext cx="783927" cy="1159224"/>
              <a:chOff x="6922403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3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6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299812" y="1233347"/>
            <a:ext cx="218825" cy="225782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4196192" y="4261310"/>
            <a:ext cx="1028550" cy="868521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419336" y="516448"/>
            <a:ext cx="253204" cy="251068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432093" y="3521438"/>
            <a:ext cx="412172" cy="44685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850;p39"/>
          <p:cNvSpPr txBox="1">
            <a:spLocks/>
          </p:cNvSpPr>
          <p:nvPr/>
        </p:nvSpPr>
        <p:spPr>
          <a:xfrm>
            <a:off x="1381277" y="2037087"/>
            <a:ext cx="63771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lam"/>
              <a:buNone/>
              <a:defRPr sz="52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tr 38 )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80267" y="477819"/>
            <a:ext cx="3670976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8,3m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42751" y="3796234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9509" y="2787774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</a:rPr>
              <a:t>830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7381" y="3797324"/>
            <a:ext cx="2921044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0,83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3086100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8300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32AF96-470B-4BDB-9F5B-965E51FBCBB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10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9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91412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" y="582511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7204" y="504380"/>
            <a:ext cx="3803225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5,27m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940673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836917"/>
            <a:ext cx="3174207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52,7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5064" y="3791628"/>
            <a:ext cx="3159856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vi-VN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</a:rPr>
              <a:t>527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62836" y="2836917"/>
            <a:ext cx="3064778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0,527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2836" y="3791628"/>
            <a:ext cx="3099198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pt-BR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5270</a:t>
            </a:r>
            <a:endParaRPr lang="pt-BR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2C6AA-000C-40DC-A421-5063D700F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11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0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7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563878"/>
            <a:ext cx="1679607" cy="15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5671" y="489003"/>
            <a:ext cx="5660160" cy="173950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3,15m = …….cm? </a:t>
            </a:r>
            <a:endParaRPr lang="vi-VN" sz="28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3150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59537" y="3797155"/>
            <a:ext cx="3047970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31500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59536" y="2770692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A. 315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46396" y="3768579"/>
            <a:ext cx="3055461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D. 31,5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51D5F66-748C-4023-8228-722FE5B4C6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latin typeface="Cambria" panose="02040503050406030204" pitchFamily="18" charset="0"/>
              </a:rPr>
              <a:t>12</a:t>
            </a:fld>
            <a:endParaRPr lang="en-US">
              <a:latin typeface="Cambria" panose="02040503050406030204" pitchFamily="18" charset="0"/>
            </a:endParaRPr>
          </a:p>
        </p:txBody>
      </p:sp>
      <p:pic>
        <p:nvPicPr>
          <p:cNvPr id="26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/>
              <p:cNvSpPr>
                <a:spLocks noChangeArrowheads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Viết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altLang="en-US" sz="26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dưới dạng phân số thập phân có mẫu là 10 và có mẫu số là 100</a:t>
                </a: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228600" marR="0" lvl="0" indent="-22860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lphaLcParenR"/>
                  <a:tabLst/>
                </a:pPr>
                <a:endParaRPr lang="en-US" altLang="en-US" sz="105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b) Viết hai phân số thập phân mới tìm được thành hai số thập phân</a:t>
                </a: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en-US" sz="1800">
                  <a:solidFill>
                    <a:schemeClr val="tx1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  <a:p>
                <a:pPr lvl="0">
                  <a:buClrTx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c) Có thể viết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en-US" sz="2600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50000"/>
                      </a:schemeClr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thành những số thập phân nào?</a:t>
                </a:r>
              </a:p>
            </p:txBody>
          </p:sp>
        </mc:Choice>
        <mc:Fallback xmlns="">
          <p:sp>
            <p:nvSpPr>
              <p:cNvPr id="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855984"/>
                <a:ext cx="8640960" cy="3416833"/>
              </a:xfrm>
              <a:prstGeom prst="rect">
                <a:avLst/>
              </a:prstGeom>
              <a:blipFill rotWithShape="0">
                <a:blip r:embed="rId2"/>
                <a:stretch>
                  <a:fillRect l="-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51520" y="394319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4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853;p39"/>
          <p:cNvGrpSpPr/>
          <p:nvPr/>
        </p:nvGrpSpPr>
        <p:grpSpPr>
          <a:xfrm rot="12673028" flipH="1" flipV="1">
            <a:off x="8046599" y="187309"/>
            <a:ext cx="967443" cy="875687"/>
            <a:chOff x="4022111" y="879761"/>
            <a:chExt cx="1373687" cy="1426738"/>
          </a:xfrm>
        </p:grpSpPr>
        <p:sp>
          <p:nvSpPr>
            <p:cNvPr id="10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AutoShape 5" descr="https://tex.vdoc.vn/?tex=%5Cdfrac%7B3%7D%7B5%7D%3D%5Cdfrac%7B3%20%5Ctimes%202%7D%7B5%5Ctimes%202%7D%3D%20%5Cdfrac%7B6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762" t="41469" r="40550" b="34719"/>
          <a:stretch/>
        </p:blipFill>
        <p:spPr>
          <a:xfrm>
            <a:off x="1259632" y="1313358"/>
            <a:ext cx="1758262" cy="1195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39" t="45936" r="40550" b="34593"/>
          <a:stretch/>
        </p:blipFill>
        <p:spPr>
          <a:xfrm>
            <a:off x="4748995" y="1490622"/>
            <a:ext cx="2168984" cy="118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16" t="47385" r="40434" b="37370"/>
          <a:stretch/>
        </p:blipFill>
        <p:spPr>
          <a:xfrm>
            <a:off x="1259632" y="2859782"/>
            <a:ext cx="2174287" cy="924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00" t="51528" r="40520" b="43220"/>
          <a:stretch/>
        </p:blipFill>
        <p:spPr>
          <a:xfrm>
            <a:off x="1187624" y="4418632"/>
            <a:ext cx="3542439" cy="51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0960" y="1159132"/>
            <a:ext cx="6291485" cy="979104"/>
            <a:chOff x="4078605" y="1634187"/>
            <a:chExt cx="7931416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909743" y="1815899"/>
              <a:ext cx="6100278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tabLst>
                  <a:tab pos="6515100" algn="l"/>
                </a:tabLst>
              </a:pPr>
              <a:r>
                <a:rPr lang="nl-NL" sz="1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</a:t>
              </a: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hực hiện được cách chuyển 1 phân số thập phân thành hỗn số rồi thành số thập phân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862475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2439948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427119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457803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91688" y="2539309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thành số đo viết dưới dạng số tự nhiên với đơn vị đo thích hợp</a:t>
            </a:r>
            <a:endParaRPr lang="vi-VN" sz="1800" b="1" i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1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69" y="1276472"/>
            <a:ext cx="3621475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062406" y="798562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a) Chuyển các phân số thập phân sau đây thành hỗn số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76" t="8194" r="2450" b="3494"/>
          <a:stretch/>
        </p:blipFill>
        <p:spPr>
          <a:xfrm>
            <a:off x="3347864" y="1264864"/>
            <a:ext cx="2372569" cy="5703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431" y="1919979"/>
            <a:ext cx="1613485" cy="114749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899592" y="229367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054" t="5384" r="2542"/>
          <a:stretch/>
        </p:blipFill>
        <p:spPr>
          <a:xfrm>
            <a:off x="759271" y="3462112"/>
            <a:ext cx="1584176" cy="667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152262"/>
            <a:ext cx="1985186" cy="1412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260316"/>
            <a:ext cx="1881602" cy="1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103" y="172492"/>
            <a:ext cx="1278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133103" y="752716"/>
            <a:ext cx="777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b) Chuyển các hỗn số của phần a) thành số thập phân (theo mẫu):</a:t>
            </a:r>
          </a:p>
        </p:txBody>
      </p: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936" y="1287999"/>
            <a:ext cx="1656184" cy="8191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04832" y="156363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3" y="2715766"/>
            <a:ext cx="1620180" cy="64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571750"/>
            <a:ext cx="2016224" cy="881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344" t="6982"/>
          <a:stretch/>
        </p:blipFill>
        <p:spPr>
          <a:xfrm>
            <a:off x="6320623" y="2652606"/>
            <a:ext cx="1734430" cy="77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443" y="123478"/>
            <a:ext cx="761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2. </a:t>
            </a:r>
            <a:r>
              <a:rPr lang="vi-VN" sz="1800" b="1">
                <a:latin typeface="Cambria" panose="02040503050406030204" pitchFamily="18" charset="0"/>
                <a:ea typeface="Cambria" panose="02040503050406030204" pitchFamily="18" charset="0"/>
              </a:rPr>
              <a:t>Chuyển phân số thập phân đã cho dưới dạng hỗn số rồi viết thành số thập phân.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53;p39"/>
          <p:cNvGrpSpPr/>
          <p:nvPr/>
        </p:nvGrpSpPr>
        <p:grpSpPr>
          <a:xfrm rot="2130430">
            <a:off x="167770" y="277635"/>
            <a:ext cx="797563" cy="833072"/>
            <a:chOff x="4022111" y="879761"/>
            <a:chExt cx="1373687" cy="1426738"/>
          </a:xfrm>
        </p:grpSpPr>
        <p:sp>
          <p:nvSpPr>
            <p:cNvPr id="48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AutoShape 2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tex.vdoc.vn/?tex=%5Cfrac%7B162%7D%7B10%7D%20%3B%20%5Cfrac%7B734%7D%7B10%7D%20%3B%20%5Cfrac%7B5608%7D%7B10%7D%20%3B%20%5Cfrac%7B605%7D%7B10%7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83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10000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397" y="741676"/>
                <a:ext cx="3722216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=4,5</m:t>
                      </m:r>
                    </m:oMath>
                  </m:oMathPara>
                </a14:m>
                <a:endParaRPr lang="en-US" sz="1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73" y="1359136"/>
                <a:ext cx="1835759" cy="6183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762395" y="1518477"/>
            <a:ext cx="17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(bốn phẩy năm)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29080" y="2101507"/>
                <a:ext cx="222048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,4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80" y="2101507"/>
                <a:ext cx="2220480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119149" y="2248584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phẩy bốn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902988" y="2829288"/>
                <a:ext cx="260520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2829288"/>
                <a:ext cx="2605200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167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=2,167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3545766"/>
                <a:ext cx="2605200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347864" y="3695169"/>
            <a:ext cx="3692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phẩy một trăm sáu mươi bảy</a:t>
            </a:r>
            <a:r>
              <a:rPr 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2020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000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=0,2020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88" y="4260796"/>
                <a:ext cx="1931939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915816" y="4411647"/>
            <a:ext cx="476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hai nghìn không trăm hai mươi</a:t>
            </a: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57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1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Ộ CÂU HỎI “HỘI THI RUNG CHUÔNG VÀNG” THCS TÔ VĨNH DIỆ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" y="0"/>
            <a:ext cx="9140619" cy="514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00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84386" y="377680"/>
            <a:ext cx="6662738" cy="196215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88831" y="482705"/>
            <a:ext cx="4053847" cy="17338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2,1m = …….dm? 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84386" y="2658919"/>
            <a:ext cx="6662738" cy="2118122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28853" y="2793458"/>
            <a:ext cx="3073004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201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29655" y="3797155"/>
            <a:ext cx="2853929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vi-VN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b="1">
                <a:solidFill>
                  <a:schemeClr val="tx1"/>
                </a:solidFill>
                <a:latin typeface="Cambria" panose="02040503050406030204" pitchFamily="18" charset="0"/>
              </a:rPr>
              <a:t>21</a:t>
            </a:r>
            <a:endParaRPr lang="vi-VN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53885" y="3797155"/>
            <a:ext cx="3047971" cy="8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2100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 rot="5400000">
            <a:off x="3388134" y="2457703"/>
            <a:ext cx="340519" cy="13573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 rot="5400000">
            <a:off x="6821301" y="2461870"/>
            <a:ext cx="340519" cy="13454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9655" y="2793458"/>
            <a:ext cx="2853929" cy="881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en-US" sz="2400" b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0,21</a:t>
            </a:r>
            <a:endParaRPr lang="en-US" sz="2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Chevron 20">
            <a:hlinkClick r:id="" action="ppaction://noaction"/>
          </p:cNvPr>
          <p:cNvSpPr/>
          <p:nvPr/>
        </p:nvSpPr>
        <p:spPr>
          <a:xfrm flipH="1">
            <a:off x="8503060" y="4661550"/>
            <a:ext cx="230981" cy="236935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Chevron 21">
            <a:hlinkClick r:id="" action="ppaction://noaction"/>
          </p:cNvPr>
          <p:cNvSpPr/>
          <p:nvPr/>
        </p:nvSpPr>
        <p:spPr>
          <a:xfrm flipH="1">
            <a:off x="8500677" y="2514852"/>
            <a:ext cx="232172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Chevron 22">
            <a:hlinkClick r:id="" action="ppaction://noaction"/>
          </p:cNvPr>
          <p:cNvSpPr/>
          <p:nvPr/>
        </p:nvSpPr>
        <p:spPr>
          <a:xfrm>
            <a:off x="1899853" y="4650834"/>
            <a:ext cx="188119" cy="245269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Chevron 23">
            <a:hlinkClick r:id="" action="ppaction://noaction"/>
          </p:cNvPr>
          <p:cNvSpPr/>
          <p:nvPr/>
        </p:nvSpPr>
        <p:spPr>
          <a:xfrm>
            <a:off x="1897472" y="2521996"/>
            <a:ext cx="197644" cy="23693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F73782-A637-46F8-9B02-7A326564A7B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B0BE275-CB98-46F4-B2BF-B94359BE1574}" type="slidenum">
              <a:rPr lang="en-US" smtClean="0">
                <a:solidFill>
                  <a:srgbClr val="002060"/>
                </a:solidFill>
                <a:latin typeface="Cambria" panose="02040503050406030204" pitchFamily="18" charset="0"/>
              </a:rPr>
              <a:t>8</a:t>
            </a:fld>
            <a:endParaRPr lang="en-US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Countdown in After Effects - Free Templa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582" y="3932138"/>
            <a:ext cx="1859195" cy="110583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F555D89-0CE2-44CE-A4E1-BADC25C85497}"/>
              </a:ext>
            </a:extLst>
          </p:cNvPr>
          <p:cNvSpPr/>
          <p:nvPr/>
        </p:nvSpPr>
        <p:spPr>
          <a:xfrm>
            <a:off x="328586" y="563878"/>
            <a:ext cx="1421391" cy="1323751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Rung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chuông</a:t>
            </a:r>
            <a:r>
              <a:rPr lang="en-US" sz="4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405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</a:rPr>
              <a:t>vàng</a:t>
            </a:r>
            <a:endParaRPr lang="en-US" sz="4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8" name="Picture 2" descr="RUNG CHUÔNG VÀNG-01 - Alpha School - Học đam mê, Sống tự chủ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5" y="649306"/>
            <a:ext cx="1679607" cy="15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192FC9-F182-439F-8F4C-1663CBAD2C91}"/>
                  </a:ext>
                </a:extLst>
              </p:cNvPr>
              <p:cNvSpPr txBox="1"/>
              <p:nvPr/>
            </p:nvSpPr>
            <p:spPr>
              <a:xfrm>
                <a:off x="1187624" y="1347614"/>
                <a:ext cx="3265638" cy="878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2,1m = 2m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</m:den>
                    </m:f>
                  </m:oMath>
                </a14:m>
                <a:r>
                  <a:rPr lang="en-US" sz="2800" dirty="0"/>
                  <a:t> m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192FC9-F182-439F-8F4C-1663CBAD2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47614"/>
                <a:ext cx="3265638" cy="878126"/>
              </a:xfrm>
              <a:prstGeom prst="rect">
                <a:avLst/>
              </a:prstGeom>
              <a:blipFill>
                <a:blip r:embed="rId2"/>
                <a:stretch>
                  <a:fillRect l="-3918" r="-2799" b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A4B17BC-7610-4203-82BA-BC2694644D7F}"/>
              </a:ext>
            </a:extLst>
          </p:cNvPr>
          <p:cNvSpPr txBox="1"/>
          <p:nvPr/>
        </p:nvSpPr>
        <p:spPr>
          <a:xfrm>
            <a:off x="2123728" y="2394541"/>
            <a:ext cx="290175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= 20 dm + 1 dm  </a:t>
            </a:r>
          </a:p>
          <a:p>
            <a:endParaRPr lang="en-US" sz="2800" dirty="0"/>
          </a:p>
          <a:p>
            <a:r>
              <a:rPr lang="en-US" sz="2800" dirty="0"/>
              <a:t>= 21 dm</a:t>
            </a:r>
          </a:p>
        </p:txBody>
      </p:sp>
    </p:spTree>
    <p:extLst>
      <p:ext uri="{BB962C8B-B14F-4D97-AF65-F5344CB8AC3E}">
        <p14:creationId xmlns:p14="http://schemas.microsoft.com/office/powerpoint/2010/main" val="31894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2793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375</Words>
  <Application>Microsoft Office PowerPoint</Application>
  <PresentationFormat>On-screen Show (16:9)</PresentationFormat>
  <Paragraphs>83</Paragraphs>
  <Slides>14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Montserrat</vt:lpstr>
      <vt:lpstr>Roboto Slab Regular</vt:lpstr>
      <vt:lpstr>Comfortaa</vt:lpstr>
      <vt:lpstr>Work Sans</vt:lpstr>
      <vt:lpstr>Cambria Math</vt:lpstr>
      <vt:lpstr>Arial</vt:lpstr>
      <vt:lpstr>Cambria</vt:lpstr>
      <vt:lpstr>Kalam</vt:lpstr>
      <vt:lpstr>Doodle Sketchbook by Slidesgo</vt:lpstr>
      <vt:lpstr>Toán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nhanh ai đúng</dc:title>
  <dc:creator>Administrator</dc:creator>
  <cp:lastModifiedBy>Admin</cp:lastModifiedBy>
  <cp:revision>25</cp:revision>
  <dcterms:modified xsi:type="dcterms:W3CDTF">2021-10-21T02:40:50Z</dcterms:modified>
</cp:coreProperties>
</file>