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708" r:id="rId2"/>
  </p:sldMasterIdLst>
  <p:notesMasterIdLst>
    <p:notesMasterId r:id="rId16"/>
  </p:notesMasterIdLst>
  <p:sldIdLst>
    <p:sldId id="341" r:id="rId3"/>
    <p:sldId id="333" r:id="rId4"/>
    <p:sldId id="334" r:id="rId5"/>
    <p:sldId id="335" r:id="rId6"/>
    <p:sldId id="336" r:id="rId7"/>
    <p:sldId id="360" r:id="rId8"/>
    <p:sldId id="353" r:id="rId9"/>
    <p:sldId id="368" r:id="rId10"/>
    <p:sldId id="342" r:id="rId11"/>
    <p:sldId id="344" r:id="rId12"/>
    <p:sldId id="354" r:id="rId13"/>
    <p:sldId id="375" r:id="rId14"/>
    <p:sldId id="316" r:id="rId15"/>
  </p:sldIdLst>
  <p:sldSz cx="9144000" cy="5143500" type="screen16x9"/>
  <p:notesSz cx="6858000" cy="9144000"/>
  <p:embeddedFontLst>
    <p:embeddedFont>
      <p:font typeface="Kalam" panose="020B0604020202020204" charset="0"/>
      <p:regular r:id="rId17"/>
      <p:bold r:id="rId18"/>
    </p:embeddedFont>
    <p:embeddedFont>
      <p:font typeface="Montserrat" panose="00000500000000000000" pitchFamily="2" charset="0"/>
      <p:regular r:id="rId19"/>
      <p:bold r:id="rId20"/>
      <p:italic r:id="rId21"/>
      <p:boldItalic r:id="rId22"/>
    </p:embeddedFont>
    <p:embeddedFont>
      <p:font typeface="UTM Avo" panose="02040603050506020204" pitchFamily="18" charset="0"/>
      <p:regular r:id="rId23"/>
      <p:bold r:id="rId24"/>
      <p:italic r:id="rId25"/>
      <p:boldItalic r:id="rId26"/>
    </p:embeddedFont>
    <p:embeddedFont>
      <p:font typeface="UTM Cookies" panose="02040603050506020204" pitchFamily="18" charset="0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D574"/>
    <a:srgbClr val="DF3C7E"/>
    <a:srgbClr val="000000"/>
    <a:srgbClr val="BEE7FB"/>
    <a:srgbClr val="E6F7F9"/>
    <a:srgbClr val="ED3D6C"/>
    <a:srgbClr val="E2F7E2"/>
    <a:srgbClr val="C7F1C6"/>
    <a:srgbClr val="BED096"/>
    <a:srgbClr val="7EA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392"/>
    <p:restoredTop sz="91311"/>
  </p:normalViewPr>
  <p:slideViewPr>
    <p:cSldViewPr snapToGrid="0">
      <p:cViewPr varScale="1">
        <p:scale>
          <a:sx n="87" d="100"/>
          <a:sy n="87" d="100"/>
        </p:scale>
        <p:origin x="24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4168401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205261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Hướng dẫn chơi: HS chọn mỗi cột 1 từ, GV ấn vào các từ để từ bay xuống khung xanh </a:t>
            </a:r>
            <a:r>
              <a:rPr lang="en-VN" dirty="0">
                <a:sym typeface="Wingdings" pitchFamily="2" charset="2"/>
              </a:rPr>
              <a:t></a:t>
            </a:r>
            <a:r>
              <a:rPr lang="en-VN" dirty="0"/>
              <a:t> ghép thành câu.</a:t>
            </a:r>
          </a:p>
          <a:p>
            <a:r>
              <a:rPr lang="en-VN" dirty="0"/>
              <a:t>Để các từ trở về vị trí cũ, GV ấn lại vào từ trong khung xanh.</a:t>
            </a:r>
          </a:p>
          <a:p>
            <a:r>
              <a:rPr lang="en-VN" dirty="0"/>
              <a:t>Tương tự với các lượt khác.</a:t>
            </a:r>
          </a:p>
        </p:txBody>
      </p:sp>
    </p:spTree>
    <p:extLst>
      <p:ext uri="{BB962C8B-B14F-4D97-AF65-F5344CB8AC3E}">
        <p14:creationId xmlns:p14="http://schemas.microsoft.com/office/powerpoint/2010/main" val="1863786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2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67847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15036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6" y="1321594"/>
            <a:ext cx="8582413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8" y="255821"/>
            <a:ext cx="1931059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1346896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95228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22811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82059" y="-61546"/>
            <a:ext cx="8979879" cy="520504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7839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18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2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6" y="1321594"/>
            <a:ext cx="8582413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8" y="255821"/>
            <a:ext cx="1931059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170386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311909" y="194193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94376" y="1331119"/>
            <a:ext cx="8582413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377048" y="255821"/>
            <a:ext cx="1931059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4189816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83476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81406" y="1321594"/>
            <a:ext cx="8582413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377048" y="255821"/>
            <a:ext cx="1931059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2604172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31680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6" y="1321594"/>
            <a:ext cx="8582413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8" y="255821"/>
            <a:ext cx="1931059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1122655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6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75" y="118760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B48A23-F086-E848-93F2-BE7280BF92FE}"/>
              </a:ext>
            </a:extLst>
          </p:cNvPr>
          <p:cNvSpPr/>
          <p:nvPr userDrawn="1"/>
        </p:nvSpPr>
        <p:spPr>
          <a:xfrm>
            <a:off x="6479570" y="492805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en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690" r:id="rId3"/>
    <p:sldLayoutId id="214748369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6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75" y="118760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5AA50F-DFE7-6C4B-92C5-EBE8E2BC7899}"/>
              </a:ext>
            </a:extLst>
          </p:cNvPr>
          <p:cNvSpPr/>
          <p:nvPr userDrawn="1"/>
        </p:nvSpPr>
        <p:spPr>
          <a:xfrm>
            <a:off x="6479570" y="492805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en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404942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24.png"/><Relationship Id="rId18" Type="http://schemas.microsoft.com/office/2007/relationships/hdphoto" Target="../media/hdphoto9.wdp"/><Relationship Id="rId3" Type="http://schemas.openxmlformats.org/officeDocument/2006/relationships/image" Target="../media/image19.png"/><Relationship Id="rId21" Type="http://schemas.openxmlformats.org/officeDocument/2006/relationships/image" Target="../media/image28.png"/><Relationship Id="rId7" Type="http://schemas.openxmlformats.org/officeDocument/2006/relationships/image" Target="../media/image21.png"/><Relationship Id="rId12" Type="http://schemas.microsoft.com/office/2007/relationships/hdphoto" Target="../media/hdphoto6.wdp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6" Type="http://schemas.microsoft.com/office/2007/relationships/hdphoto" Target="../media/hdphoto8.wdp"/><Relationship Id="rId20" Type="http://schemas.microsoft.com/office/2007/relationships/hdphoto" Target="../media/hdphoto10.wdp"/><Relationship Id="rId1" Type="http://schemas.openxmlformats.org/officeDocument/2006/relationships/slideLayout" Target="../slideLayouts/slideLayout14.xml"/><Relationship Id="rId6" Type="http://schemas.microsoft.com/office/2007/relationships/hdphoto" Target="../media/hdphoto3.wdp"/><Relationship Id="rId11" Type="http://schemas.openxmlformats.org/officeDocument/2006/relationships/image" Target="../media/image23.png"/><Relationship Id="rId24" Type="http://schemas.microsoft.com/office/2007/relationships/hdphoto" Target="../media/hdphoto12.wdp"/><Relationship Id="rId5" Type="http://schemas.openxmlformats.org/officeDocument/2006/relationships/image" Target="../media/image20.png"/><Relationship Id="rId15" Type="http://schemas.openxmlformats.org/officeDocument/2006/relationships/image" Target="../media/image25.png"/><Relationship Id="rId23" Type="http://schemas.openxmlformats.org/officeDocument/2006/relationships/image" Target="../media/image29.png"/><Relationship Id="rId10" Type="http://schemas.microsoft.com/office/2007/relationships/hdphoto" Target="../media/hdphoto5.wdp"/><Relationship Id="rId19" Type="http://schemas.openxmlformats.org/officeDocument/2006/relationships/image" Target="../media/image27.png"/><Relationship Id="rId4" Type="http://schemas.microsoft.com/office/2007/relationships/hdphoto" Target="../media/hdphoto2.wdp"/><Relationship Id="rId9" Type="http://schemas.openxmlformats.org/officeDocument/2006/relationships/image" Target="../media/image22.png"/><Relationship Id="rId14" Type="http://schemas.microsoft.com/office/2007/relationships/hdphoto" Target="../media/hdphoto7.wdp"/><Relationship Id="rId22" Type="http://schemas.microsoft.com/office/2007/relationships/hdphoto" Target="../media/hdphoto11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26.png"/><Relationship Id="rId18" Type="http://schemas.microsoft.com/office/2007/relationships/hdphoto" Target="../media/hdphoto15.wdp"/><Relationship Id="rId26" Type="http://schemas.microsoft.com/office/2007/relationships/hdphoto" Target="../media/hdphoto11.wdp"/><Relationship Id="rId3" Type="http://schemas.openxmlformats.org/officeDocument/2006/relationships/image" Target="../media/image20.png"/><Relationship Id="rId21" Type="http://schemas.openxmlformats.org/officeDocument/2006/relationships/image" Target="../media/image23.png"/><Relationship Id="rId7" Type="http://schemas.openxmlformats.org/officeDocument/2006/relationships/image" Target="../media/image21.png"/><Relationship Id="rId12" Type="http://schemas.microsoft.com/office/2007/relationships/hdphoto" Target="../media/hdphoto8.wdp"/><Relationship Id="rId17" Type="http://schemas.openxmlformats.org/officeDocument/2006/relationships/image" Target="../media/image30.png"/><Relationship Id="rId25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6" Type="http://schemas.microsoft.com/office/2007/relationships/hdphoto" Target="../media/hdphoto12.wdp"/><Relationship Id="rId20" Type="http://schemas.microsoft.com/office/2007/relationships/hdphoto" Target="../media/hdphoto5.wdp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14.xml"/><Relationship Id="rId6" Type="http://schemas.microsoft.com/office/2007/relationships/hdphoto" Target="../media/hdphoto14.wdp"/><Relationship Id="rId11" Type="http://schemas.openxmlformats.org/officeDocument/2006/relationships/image" Target="../media/image25.png"/><Relationship Id="rId24" Type="http://schemas.microsoft.com/office/2007/relationships/hdphoto" Target="../media/hdphoto10.wdp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23" Type="http://schemas.openxmlformats.org/officeDocument/2006/relationships/image" Target="../media/image27.png"/><Relationship Id="rId28" Type="http://schemas.microsoft.com/office/2007/relationships/hdphoto" Target="../media/hdphoto16.wdp"/><Relationship Id="rId10" Type="http://schemas.microsoft.com/office/2007/relationships/hdphoto" Target="../media/hdphoto7.wdp"/><Relationship Id="rId19" Type="http://schemas.openxmlformats.org/officeDocument/2006/relationships/image" Target="../media/image22.png"/><Relationship Id="rId4" Type="http://schemas.microsoft.com/office/2007/relationships/hdphoto" Target="../media/hdphoto13.wdp"/><Relationship Id="rId9" Type="http://schemas.openxmlformats.org/officeDocument/2006/relationships/image" Target="../media/image24.png"/><Relationship Id="rId14" Type="http://schemas.microsoft.com/office/2007/relationships/hdphoto" Target="../media/hdphoto9.wdp"/><Relationship Id="rId22" Type="http://schemas.microsoft.com/office/2007/relationships/hdphoto" Target="../media/hdphoto6.wdp"/><Relationship Id="rId27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22.png"/><Relationship Id="rId18" Type="http://schemas.microsoft.com/office/2007/relationships/hdphoto" Target="../media/hdphoto10.wdp"/><Relationship Id="rId26" Type="http://schemas.microsoft.com/office/2007/relationships/hdphoto" Target="../media/hdphoto13.wdp"/><Relationship Id="rId3" Type="http://schemas.openxmlformats.org/officeDocument/2006/relationships/image" Target="../media/image21.png"/><Relationship Id="rId21" Type="http://schemas.openxmlformats.org/officeDocument/2006/relationships/image" Target="../media/image19.png"/><Relationship Id="rId7" Type="http://schemas.openxmlformats.org/officeDocument/2006/relationships/image" Target="../media/image25.png"/><Relationship Id="rId12" Type="http://schemas.microsoft.com/office/2007/relationships/hdphoto" Target="../media/hdphoto12.wdp"/><Relationship Id="rId17" Type="http://schemas.openxmlformats.org/officeDocument/2006/relationships/image" Target="../media/image27.png"/><Relationship Id="rId25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6" Type="http://schemas.microsoft.com/office/2007/relationships/hdphoto" Target="../media/hdphoto6.wdp"/><Relationship Id="rId20" Type="http://schemas.microsoft.com/office/2007/relationships/hdphoto" Target="../media/hdphoto11.wdp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14.xml"/><Relationship Id="rId6" Type="http://schemas.microsoft.com/office/2007/relationships/hdphoto" Target="../media/hdphoto7.wdp"/><Relationship Id="rId11" Type="http://schemas.openxmlformats.org/officeDocument/2006/relationships/image" Target="../media/image29.png"/><Relationship Id="rId24" Type="http://schemas.microsoft.com/office/2007/relationships/hdphoto" Target="../media/hdphoto15.wdp"/><Relationship Id="rId5" Type="http://schemas.openxmlformats.org/officeDocument/2006/relationships/image" Target="../media/image24.png"/><Relationship Id="rId15" Type="http://schemas.openxmlformats.org/officeDocument/2006/relationships/image" Target="../media/image23.png"/><Relationship Id="rId23" Type="http://schemas.openxmlformats.org/officeDocument/2006/relationships/image" Target="../media/image30.png"/><Relationship Id="rId28" Type="http://schemas.microsoft.com/office/2007/relationships/hdphoto" Target="../media/hdphoto16.wdp"/><Relationship Id="rId10" Type="http://schemas.microsoft.com/office/2007/relationships/hdphoto" Target="../media/hdphoto9.wdp"/><Relationship Id="rId19" Type="http://schemas.openxmlformats.org/officeDocument/2006/relationships/image" Target="../media/image28.png"/><Relationship Id="rId4" Type="http://schemas.microsoft.com/office/2007/relationships/hdphoto" Target="../media/hdphoto4.wdp"/><Relationship Id="rId9" Type="http://schemas.openxmlformats.org/officeDocument/2006/relationships/image" Target="../media/image26.png"/><Relationship Id="rId14" Type="http://schemas.microsoft.com/office/2007/relationships/hdphoto" Target="../media/hdphoto5.wdp"/><Relationship Id="rId22" Type="http://schemas.microsoft.com/office/2007/relationships/hdphoto" Target="../media/hdphoto14.wdp"/><Relationship Id="rId27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2287268" y="1390820"/>
            <a:ext cx="4405927" cy="3318271"/>
            <a:chOff x="1417547" y="1264224"/>
            <a:chExt cx="4405927" cy="3318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VIẾT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1961448" y="260861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3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5" name="Picture 2">
            <a:extLst>
              <a:ext uri="{FF2B5EF4-FFF2-40B4-BE49-F238E27FC236}">
                <a16:creationId xmlns:a16="http://schemas.microsoft.com/office/drawing/2014/main" id="{DB42BD70-9A17-4FEB-8463-55E3911EA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178" y="3197641"/>
            <a:ext cx="1557223" cy="155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FE1E5A2-C1D4-D645-B572-68EAFDFB0BFD}"/>
              </a:ext>
            </a:extLst>
          </p:cNvPr>
          <p:cNvSpPr txBox="1"/>
          <p:nvPr/>
        </p:nvSpPr>
        <p:spPr>
          <a:xfrm>
            <a:off x="2628846" y="362970"/>
            <a:ext cx="4620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dirty="0">
                <a:solidFill>
                  <a:schemeClr val="accent2"/>
                </a:solidFill>
                <a:latin typeface="UTM Cookies" panose="02040603050506020204" pitchFamily="18" charset="0"/>
              </a:rPr>
              <a:t>LUỸ TRE</a:t>
            </a:r>
            <a:endParaRPr lang="en-US" sz="54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DD89A10-165D-9147-97A9-7B9E5FA116D8}"/>
              </a:ext>
            </a:extLst>
          </p:cNvPr>
          <p:cNvGrpSpPr/>
          <p:nvPr/>
        </p:nvGrpSpPr>
        <p:grpSpPr>
          <a:xfrm>
            <a:off x="1529193" y="578415"/>
            <a:ext cx="1631953" cy="742615"/>
            <a:chOff x="360464" y="617893"/>
            <a:chExt cx="1631953" cy="74261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DD507E2-6449-6D4E-8782-60C0B90C50A0}"/>
                </a:ext>
              </a:extLst>
            </p:cNvPr>
            <p:cNvSpPr txBox="1"/>
            <p:nvPr/>
          </p:nvSpPr>
          <p:spPr>
            <a:xfrm>
              <a:off x="378770" y="617893"/>
              <a:ext cx="1613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18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8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A4E931A-B148-FA4E-BB8A-F117F515CCC3}"/>
                </a:ext>
              </a:extLst>
            </p:cNvPr>
            <p:cNvSpPr txBox="1"/>
            <p:nvPr/>
          </p:nvSpPr>
          <p:spPr>
            <a:xfrm>
              <a:off x="360464" y="652622"/>
              <a:ext cx="1613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18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40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9322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950C902B-43A1-4FFF-8147-8E8C5CEBAFB1}"/>
              </a:ext>
            </a:extLst>
          </p:cNvPr>
          <p:cNvSpPr txBox="1"/>
          <p:nvPr/>
        </p:nvSpPr>
        <p:spPr>
          <a:xfrm>
            <a:off x="1482580" y="196964"/>
            <a:ext cx="6178841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vi-VN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Xếp các từ ngữ dưới đây vào nhóm thích hợp:</a:t>
            </a:r>
            <a:endParaRPr lang="en-US" sz="18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93756CA-A21C-344F-A3F1-F0CADEDB8E65}"/>
              </a:ext>
            </a:extLst>
          </p:cNvPr>
          <p:cNvGrpSpPr/>
          <p:nvPr/>
        </p:nvGrpSpPr>
        <p:grpSpPr>
          <a:xfrm>
            <a:off x="2063601" y="3089946"/>
            <a:ext cx="2364384" cy="1906117"/>
            <a:chOff x="975360" y="2895482"/>
            <a:chExt cx="2794914" cy="2100580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E6B94145-764E-874D-8B7A-4CF3005BFC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623" b="96653" l="9748" r="89937">
                          <a14:foregroundMark x1="25472" y1="52720" x2="66038" y2="71130"/>
                          <a14:foregroundMark x1="66038" y1="70711" x2="29560" y2="68201"/>
                          <a14:foregroundMark x1="29560" y1="68201" x2="27358" y2="80753"/>
                          <a14:foregroundMark x1="26730" y1="69456" x2="30818" y2="79916"/>
                          <a14:foregroundMark x1="30818" y1="96234" x2="49371" y2="96653"/>
                          <a14:foregroundMark x1="49371" y1="96653" x2="53774" y2="96234"/>
                        </a14:backgroundRemoval>
                      </a14:imgEffect>
                      <a14:imgEffect>
                        <a14:sharpenSoften amount="3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5360" y="2895482"/>
              <a:ext cx="2794914" cy="210058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EADC5E1-D824-474B-BB3C-2E2F93AE5EAD}"/>
                </a:ext>
              </a:extLst>
            </p:cNvPr>
            <p:cNvSpPr txBox="1"/>
            <p:nvPr/>
          </p:nvSpPr>
          <p:spPr>
            <a:xfrm>
              <a:off x="1529044" y="3895555"/>
              <a:ext cx="1681537" cy="712270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1800" dirty="0"/>
                <a:t>Từ ngữ chỉ </a:t>
              </a:r>
            </a:p>
            <a:p>
              <a:pPr algn="ctr"/>
              <a:r>
                <a:rPr lang="en-VN" sz="1800" dirty="0"/>
                <a:t>sự vật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97C7B78-BBDF-7440-A0F6-B11F5D81959F}"/>
              </a:ext>
            </a:extLst>
          </p:cNvPr>
          <p:cNvGrpSpPr/>
          <p:nvPr/>
        </p:nvGrpSpPr>
        <p:grpSpPr>
          <a:xfrm>
            <a:off x="4571999" y="2897793"/>
            <a:ext cx="2311384" cy="1995495"/>
            <a:chOff x="3428999" y="2897792"/>
            <a:chExt cx="2311384" cy="1995495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6A25BAFA-926F-984A-8CD8-DA40FF9C50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861" b="98842" l="9667" r="90000">
                          <a14:foregroundMark x1="10667" y1="33977" x2="9667" y2="54054"/>
                          <a14:foregroundMark x1="30000" y1="90734" x2="46667" y2="91506"/>
                          <a14:foregroundMark x1="46667" y1="91506" x2="56333" y2="90734"/>
                          <a14:foregroundMark x1="56333" y1="90347" x2="60333" y2="98842"/>
                          <a14:foregroundMark x1="67667" y1="92278" x2="87000" y2="66023"/>
                          <a14:foregroundMark x1="87000" y1="66023" x2="89000" y2="67181"/>
                          <a14:foregroundMark x1="37333" y1="6178" x2="51000" y2="3861"/>
                          <a14:foregroundMark x1="51000" y1="3861" x2="51667" y2="386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28999" y="2897792"/>
              <a:ext cx="2311384" cy="1995495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BA41022-2670-CE47-85C2-BE49DAA020A8}"/>
                </a:ext>
              </a:extLst>
            </p:cNvPr>
            <p:cNvSpPr txBox="1"/>
            <p:nvPr/>
          </p:nvSpPr>
          <p:spPr>
            <a:xfrm>
              <a:off x="3867679" y="3953477"/>
              <a:ext cx="1369512" cy="646331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1800" dirty="0"/>
                <a:t>Từ ngữ chỉ </a:t>
              </a:r>
            </a:p>
            <a:p>
              <a:pPr algn="ctr"/>
              <a:r>
                <a:rPr lang="en-US" sz="1800" dirty="0" err="1"/>
                <a:t>đ</a:t>
              </a:r>
              <a:r>
                <a:rPr lang="en-VN" sz="1800" dirty="0"/>
                <a:t>ặc điểm</a:t>
              </a: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9DA3CD9B-F76C-4142-AD94-9065A57958C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216" b="90722" l="6250" r="92188">
                        <a14:foregroundMark x1="6250" y1="52577" x2="6250" y2="52577"/>
                        <a14:foregroundMark x1="92188" y1="60825" x2="92188" y2="60825"/>
                        <a14:foregroundMark x1="66016" y1="90722" x2="66016" y2="90722"/>
                        <a14:foregroundMark x1="50781" y1="23711" x2="50781" y2="23711"/>
                      </a14:backgroundRemoval>
                    </a14:imgEffect>
                    <a14:imgEffect>
                      <a14:sharpenSoften amount="6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75504" y="2264866"/>
            <a:ext cx="1731275" cy="65599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AFF5EDA-A064-6743-861D-28117C15BA05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783" b="91304" l="9653" r="93050">
                        <a14:foregroundMark x1="9653" y1="55435" x2="9653" y2="55435"/>
                        <a14:foregroundMark x1="89189" y1="55435" x2="89189" y2="55435"/>
                        <a14:foregroundMark x1="91120" y1="55435" x2="93436" y2="56522"/>
                        <a14:foregroundMark x1="57529" y1="90217" x2="65637" y2="91304"/>
                      </a14:backgroundRemoval>
                    </a14:imgEffect>
                    <a14:imgEffect>
                      <a14:sharpenSoften amount="5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22834" y="2245708"/>
            <a:ext cx="1835757" cy="6520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D07BDE-9DC3-7145-9C56-C1ECD572CC27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434" b="89623" l="5578" r="92430">
                        <a14:foregroundMark x1="10359" y1="61321" x2="5578" y2="53774"/>
                        <a14:foregroundMark x1="92430" y1="56604" x2="92430" y2="56604"/>
                        <a14:foregroundMark x1="41833" y1="81132" x2="41833" y2="81132"/>
                        <a14:foregroundMark x1="41833" y1="81132" x2="61355" y2="83019"/>
                      </a14:backgroundRemoval>
                    </a14:imgEffect>
                    <a14:imgEffect>
                      <a14:sharpenSoften amount="5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67372" y="2190159"/>
            <a:ext cx="1702564" cy="71901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DCB7235-98D0-234F-9BA7-D47AA3145ABA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474" b="89474" l="7393" r="94163">
                        <a14:foregroundMark x1="68482" y1="88421" x2="68482" y2="88421"/>
                        <a14:foregroundMark x1="7393" y1="49474" x2="7393" y2="49474"/>
                        <a14:foregroundMark x1="91051" y1="60000" x2="91051" y2="60000"/>
                        <a14:foregroundMark x1="94163" y1="61053" x2="94163" y2="61053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74536" y="1569203"/>
            <a:ext cx="1832242" cy="6517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B4D378E-8D39-D643-A1EC-F212A34DB09B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677" b="89247" l="9854" r="91606">
                        <a14:foregroundMark x1="60584" y1="88172" x2="60584" y2="88172"/>
                        <a14:foregroundMark x1="91606" y1="59140" x2="91606" y2="59140"/>
                        <a14:foregroundMark x1="9854" y1="46237" x2="9854" y2="46237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22834" y="1558866"/>
            <a:ext cx="1835757" cy="6230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623E7E-4EB2-2048-82DE-15960BC912F5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3333" l="9524" r="92308">
                        <a14:foregroundMark x1="10256" y1="47778" x2="64103" y2="70000"/>
                        <a14:foregroundMark x1="64103" y1="70000" x2="88278" y2="62222"/>
                        <a14:foregroundMark x1="88278" y1="62222" x2="90476" y2="57778"/>
                        <a14:foregroundMark x1="67033" y1="94444" x2="62271" y2="92222"/>
                        <a14:foregroundMark x1="86081" y1="56667" x2="52747" y2="40000"/>
                        <a14:foregroundMark x1="90110" y1="54444" x2="92308" y2="5666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0037" y="1512926"/>
            <a:ext cx="1835757" cy="61074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BCE02DA-C3B3-4846-87C6-37A4581F338A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28814" b="90678" l="5159" r="93651">
                        <a14:foregroundMark x1="5159" y1="58475" x2="5159" y2="58475"/>
                        <a14:foregroundMark x1="91667" y1="61864" x2="91667" y2="61864"/>
                        <a14:foregroundMark x1="93651" y1="62712" x2="93651" y2="62712"/>
                        <a14:foregroundMark x1="65079" y1="88983" x2="65079" y2="88983"/>
                        <a14:foregroundMark x1="50397" y1="34746" x2="50397" y2="34746"/>
                      </a14:backgroundRemoval>
                    </a14:imgEffect>
                    <a14:imgEffect>
                      <a14:sharpenSoften amount="41000"/>
                    </a14:imgEffect>
                  </a14:imgLayer>
                </a14:imgProps>
              </a:ext>
            </a:extLst>
          </a:blip>
          <a:srcRect t="22138"/>
          <a:stretch/>
        </p:blipFill>
        <p:spPr>
          <a:xfrm>
            <a:off x="5998515" y="883936"/>
            <a:ext cx="1639586" cy="5977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FED6BE-C803-5741-B14C-8B1434A8B4C0}"/>
              </a:ext>
            </a:extLst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8046" b="89655" l="9091" r="95455">
                        <a14:foregroundMark x1="9091" y1="51724" x2="9091" y2="51724"/>
                        <a14:foregroundMark x1="10606" y1="43678" x2="9091" y2="44828"/>
                        <a14:foregroundMark x1="75758" y1="49425" x2="90909" y2="51724"/>
                        <a14:foregroundMark x1="90909" y1="50575" x2="95833" y2="50575"/>
                        <a14:foregroundMark x1="73485" y1="88506" x2="68939" y2="89655"/>
                      </a14:backgroundRemoval>
                    </a14:imgEffect>
                    <a14:imgEffect>
                      <a14:sharpenSoften amoun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82565" y="866858"/>
            <a:ext cx="1778871" cy="5862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6A006D-0BCA-124A-8961-1D4B6E12F67E}"/>
              </a:ext>
            </a:extLst>
          </p:cNvPr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9524" b="90476" l="5926" r="90000">
                        <a14:foregroundMark x1="13333" y1="47619" x2="5926" y2="48810"/>
                        <a14:foregroundMark x1="48889" y1="30952" x2="62222" y2="11905"/>
                        <a14:foregroundMark x1="61852" y1="90476" x2="61852" y2="90476"/>
                        <a14:foregroundMark x1="79630" y1="57143" x2="89630" y2="58333"/>
                      </a14:backgroundRemoval>
                    </a14:imgEffect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68214" y="847917"/>
            <a:ext cx="1719402" cy="53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47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1481E-6 3.33333E-6 L 0.1375 0.5145 " pathEditMode="relative" rAng="0" ptsTypes="AA">
                                      <p:cBhvr>
                                        <p:cTn id="5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2571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1481E-6 3.33333E-6 L 0.1375 0.5145 " pathEditMode="relative" rAng="0" ptsTypes="AA">
                                      <p:cBhvr>
                                        <p:cTn id="5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2571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6 1.7284E-6 L -0.14422 0.48179 " pathEditMode="relative" rAng="0" ptsTypes="AA">
                                      <p:cBhvr>
                                        <p:cTn id="64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22" y="24074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1481E-6 4.93827E-6 L 0.11342 0.37067 " pathEditMode="relative" rAng="0" ptsTypes="AA">
                                      <p:cBhvr>
                                        <p:cTn id="7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71" y="18519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037E-7 -2.46914E-7 L -0.16782 0.34506 " pathEditMode="relative" rAng="0" ptsTypes="AA">
                                      <p:cBhvr>
                                        <p:cTn id="76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03" y="17253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7 1.23457E-7 L -0.50671 0.33704 " pathEditMode="relative" rAng="0" ptsTypes="AA">
                                      <p:cBhvr>
                                        <p:cTn id="82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47" y="16852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6 9.87654E-7 L 0.48541 0.21605 " pathEditMode="relative" rAng="0" ptsTypes="AA">
                                      <p:cBhvr>
                                        <p:cTn id="8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59" y="10802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037E-7 0 L 0.18796 0.21173 " pathEditMode="relative" rAng="0" ptsTypes="AA">
                                      <p:cBhvr>
                                        <p:cTn id="94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98" y="10586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6296E-6 -2.34568E-6 L -0.51412 0.20309 " pathEditMode="relative" rAng="0" ptsTypes="AA">
                                      <p:cBhvr>
                                        <p:cTn id="100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18" y="10154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9B45371-50B2-CE4E-8AF6-CAC86E2F5F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61" b="98842" l="9667" r="90000">
                        <a14:foregroundMark x1="10667" y1="33977" x2="9667" y2="54054"/>
                        <a14:foregroundMark x1="30000" y1="90734" x2="46667" y2="91506"/>
                        <a14:foregroundMark x1="46667" y1="91506" x2="56333" y2="90734"/>
                        <a14:foregroundMark x1="56333" y1="90347" x2="60333" y2="98842"/>
                        <a14:foregroundMark x1="67667" y1="92278" x2="87000" y2="66023"/>
                        <a14:foregroundMark x1="87000" y1="66023" x2="89000" y2="67181"/>
                        <a14:foregroundMark x1="37333" y1="6178" x2="51000" y2="3861"/>
                        <a14:foregroundMark x1="51000" y1="3861" x2="51667" y2="3861"/>
                      </a14:backgroundRemoval>
                    </a14:imgEffect>
                  </a14:imgLayer>
                </a14:imgProps>
              </a:ext>
            </a:extLst>
          </a:blip>
          <a:srcRect l="4786" r="1" b="54456"/>
          <a:stretch/>
        </p:blipFill>
        <p:spPr>
          <a:xfrm>
            <a:off x="6598541" y="3446195"/>
            <a:ext cx="1995215" cy="8239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DEC9DAE-14AF-6F42-8653-A6BBF40332D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23" b="96653" l="9748" r="89937">
                        <a14:foregroundMark x1="25472" y1="52720" x2="66038" y2="71130"/>
                        <a14:foregroundMark x1="66038" y1="70711" x2="29560" y2="68201"/>
                        <a14:foregroundMark x1="29560" y1="68201" x2="27358" y2="80753"/>
                        <a14:foregroundMark x1="26730" y1="69456" x2="30818" y2="79916"/>
                        <a14:foregroundMark x1="30818" y1="96234" x2="49371" y2="96653"/>
                        <a14:foregroundMark x1="49371" y1="96653" x2="53774" y2="96234"/>
                      </a14:backgroundRemoval>
                    </a14:imgEffect>
                    <a14:imgEffect>
                      <a14:sharpenSoften amount="35000"/>
                    </a14:imgEffect>
                  </a14:imgLayer>
                </a14:imgProps>
              </a:ext>
            </a:extLst>
          </a:blip>
          <a:srcRect b="63133"/>
          <a:stretch/>
        </p:blipFill>
        <p:spPr>
          <a:xfrm>
            <a:off x="552850" y="3501371"/>
            <a:ext cx="2143551" cy="63708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E5545A2-C7B4-8B40-804E-940F820A0F66}"/>
              </a:ext>
            </a:extLst>
          </p:cNvPr>
          <p:cNvSpPr txBox="1"/>
          <p:nvPr/>
        </p:nvSpPr>
        <p:spPr>
          <a:xfrm>
            <a:off x="1482579" y="99322"/>
            <a:ext cx="6178841" cy="694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vi-VN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Ghép từ ngữ chỉ sự vật với từ ngữ chỉ đặc điểm ở bài 1 để tạo 3 câu.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DE3E6A9-99F4-144B-92E7-B4B43234B3B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216" b="90722" l="6250" r="92188">
                        <a14:foregroundMark x1="6250" y1="52577" x2="6250" y2="52577"/>
                        <a14:foregroundMark x1="92188" y1="60825" x2="92188" y2="60825"/>
                        <a14:foregroundMark x1="66016" y1="90722" x2="66016" y2="90722"/>
                        <a14:foregroundMark x1="50781" y1="23711" x2="50781" y2="23711"/>
                      </a14:backgroundRemoval>
                    </a14:imgEffect>
                    <a14:imgEffect>
                      <a14:sharpenSoften amount="6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4739057">
            <a:off x="377306" y="3589430"/>
            <a:ext cx="1540795" cy="59872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0AE2B27-AC5A-9348-A810-24FBA18D9F72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474" b="89474" l="7393" r="94163">
                        <a14:foregroundMark x1="68482" y1="88421" x2="68482" y2="88421"/>
                        <a14:foregroundMark x1="7393" y1="49474" x2="7393" y2="49474"/>
                        <a14:foregroundMark x1="91051" y1="60000" x2="91051" y2="60000"/>
                        <a14:foregroundMark x1="94163" y1="61053" x2="94163" y2="61053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401368">
            <a:off x="1028452" y="3538602"/>
            <a:ext cx="1665675" cy="59245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0AE26A1-4A99-274B-B342-9872193C3AE0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677" b="89247" l="9854" r="91606">
                        <a14:foregroundMark x1="60584" y1="88172" x2="60584" y2="88172"/>
                        <a14:foregroundMark x1="91606" y1="59140" x2="91606" y2="59140"/>
                        <a14:foregroundMark x1="9854" y1="46237" x2="9854" y2="46237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7027976">
            <a:off x="478587" y="3469914"/>
            <a:ext cx="1743034" cy="59161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B2FB146-9545-E544-A7C3-F07387600E29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3333" l="9524" r="92308">
                        <a14:foregroundMark x1="10256" y1="47778" x2="64103" y2="70000"/>
                        <a14:foregroundMark x1="64103" y1="70000" x2="88278" y2="62222"/>
                        <a14:foregroundMark x1="88278" y1="62222" x2="90476" y2="57778"/>
                        <a14:foregroundMark x1="67033" y1="94444" x2="62271" y2="92222"/>
                        <a14:foregroundMark x1="86081" y1="56667" x2="52747" y2="40000"/>
                        <a14:foregroundMark x1="90110" y1="54444" x2="92308" y2="5666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458629">
            <a:off x="1124635" y="3738308"/>
            <a:ext cx="1817145" cy="60455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52655EC-028B-1E46-B559-848206EEE75C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524" b="90476" l="5926" r="90000">
                        <a14:foregroundMark x1="13333" y1="47619" x2="5926" y2="48810"/>
                        <a14:foregroundMark x1="48889" y1="30952" x2="62222" y2="11905"/>
                        <a14:foregroundMark x1="61852" y1="90476" x2="61852" y2="90476"/>
                        <a14:foregroundMark x1="79630" y1="57143" x2="89630" y2="58333"/>
                      </a14:backgroundRemoval>
                    </a14:imgEffect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7560631">
            <a:off x="815217" y="3567370"/>
            <a:ext cx="1719402" cy="53492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6F80501-6219-FF4E-A3B6-EB35B9EE5B07}"/>
              </a:ext>
            </a:extLst>
          </p:cNvPr>
          <p:cNvGrpSpPr/>
          <p:nvPr/>
        </p:nvGrpSpPr>
        <p:grpSpPr>
          <a:xfrm>
            <a:off x="555155" y="3972157"/>
            <a:ext cx="2143551" cy="1295854"/>
            <a:chOff x="975360" y="3420883"/>
            <a:chExt cx="2794914" cy="157517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3487AAF-B5F4-0943-A5D9-0623FEDAD9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9623" b="96653" l="9748" r="89937">
                          <a14:foregroundMark x1="25472" y1="52720" x2="66038" y2="71130"/>
                          <a14:foregroundMark x1="66038" y1="70711" x2="29560" y2="68201"/>
                          <a14:foregroundMark x1="29560" y1="68201" x2="27358" y2="80753"/>
                          <a14:foregroundMark x1="26730" y1="69456" x2="30818" y2="79916"/>
                          <a14:foregroundMark x1="30818" y1="96234" x2="49371" y2="96653"/>
                          <a14:foregroundMark x1="49371" y1="96653" x2="53774" y2="96234"/>
                          <a14:backgroundMark x1="23899" y1="30962" x2="50629" y2="30544"/>
                          <a14:backgroundMark x1="50629" y1="30126" x2="73899" y2="29707"/>
                          <a14:backgroundMark x1="73899" y1="29707" x2="74214" y2="29707"/>
                          <a14:backgroundMark x1="75157" y1="29289" x2="80503" y2="28452"/>
                          <a14:backgroundMark x1="80503" y1="28033" x2="19182" y2="28033"/>
                          <a14:backgroundMark x1="18239" y1="28870" x2="19182" y2="30962"/>
                          <a14:backgroundMark x1="21069" y1="31381" x2="17925" y2="25523"/>
                          <a14:backgroundMark x1="82390" y1="25941" x2="85535" y2="26360"/>
                        </a14:backgroundRemoval>
                      </a14:imgEffect>
                      <a14:imgEffect>
                        <a14:sharpenSoften amount="35000"/>
                      </a14:imgEffect>
                    </a14:imgLayer>
                  </a14:imgProps>
                </a:ext>
              </a:extLst>
            </a:blip>
            <a:srcRect t="25012"/>
            <a:stretch/>
          </p:blipFill>
          <p:spPr>
            <a:xfrm>
              <a:off x="975360" y="3420883"/>
              <a:ext cx="2794914" cy="1575179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35FAFC7-9B7F-2B4F-A9DD-FD28ECD725A5}"/>
                </a:ext>
              </a:extLst>
            </p:cNvPr>
            <p:cNvSpPr txBox="1"/>
            <p:nvPr/>
          </p:nvSpPr>
          <p:spPr>
            <a:xfrm>
              <a:off x="1529044" y="3897600"/>
              <a:ext cx="1681537" cy="63425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VN" dirty="0"/>
                <a:t>Từ ngữ chỉ </a:t>
              </a:r>
            </a:p>
            <a:p>
              <a:pPr algn="ctr"/>
              <a:r>
                <a:rPr lang="en-VN" dirty="0"/>
                <a:t>sự vật</a:t>
              </a: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473E35E7-2496-8B45-AEDE-D9968C91B0A3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9783" b="91304" l="9653" r="93050">
                        <a14:foregroundMark x1="9653" y1="55435" x2="9653" y2="55435"/>
                        <a14:foregroundMark x1="89189" y1="55435" x2="89189" y2="55435"/>
                        <a14:foregroundMark x1="91120" y1="55435" x2="93436" y2="56522"/>
                        <a14:foregroundMark x1="57529" y1="90217" x2="65637" y2="91304"/>
                      </a14:backgroundRemoval>
                    </a14:imgEffect>
                    <a14:imgEffect>
                      <a14:sharpenSoften amount="5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516996">
            <a:off x="6803360" y="3684326"/>
            <a:ext cx="1835757" cy="65208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17B89AD-B760-2748-AE66-5DFF13942C10}"/>
              </a:ext>
            </a:extLst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9434" b="89623" l="5578" r="92430">
                        <a14:foregroundMark x1="10359" y1="61321" x2="5578" y2="53774"/>
                        <a14:foregroundMark x1="92430" y1="56604" x2="92430" y2="56604"/>
                        <a14:foregroundMark x1="41833" y1="81132" x2="41833" y2="81132"/>
                        <a14:foregroundMark x1="41833" y1="81132" x2="61355" y2="83019"/>
                      </a14:backgroundRemoval>
                    </a14:imgEffect>
                    <a14:imgEffect>
                      <a14:sharpenSoften amount="5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7923663">
            <a:off x="7141542" y="3699942"/>
            <a:ext cx="1702564" cy="71901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7AF3CEA-61BD-0540-9056-B984677C3A7A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28814" b="90678" l="5159" r="93651">
                        <a14:foregroundMark x1="5159" y1="58475" x2="5159" y2="58475"/>
                        <a14:foregroundMark x1="91667" y1="61864" x2="91667" y2="61864"/>
                        <a14:foregroundMark x1="93651" y1="62712" x2="93651" y2="62712"/>
                        <a14:foregroundMark x1="65079" y1="88983" x2="65079" y2="88983"/>
                        <a14:foregroundMark x1="50397" y1="34746" x2="50397" y2="34746"/>
                      </a14:backgroundRemoval>
                    </a14:imgEffect>
                    <a14:imgEffect>
                      <a14:sharpenSoften amount="41000"/>
                    </a14:imgEffect>
                  </a14:imgLayer>
                </a14:imgProps>
              </a:ext>
            </a:extLst>
          </a:blip>
          <a:srcRect t="22138"/>
          <a:stretch/>
        </p:blipFill>
        <p:spPr>
          <a:xfrm rot="14231660">
            <a:off x="6144498" y="3632228"/>
            <a:ext cx="1639586" cy="59778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00DEF9A-694A-7841-9043-0EB8D6875C5C}"/>
              </a:ext>
            </a:extLst>
          </p:cNvPr>
          <p:cNvPicPr>
            <a:picLocks noChangeAspect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8046" b="89655" l="9091" r="95455">
                        <a14:foregroundMark x1="9091" y1="51724" x2="9091" y2="51724"/>
                        <a14:foregroundMark x1="10606" y1="43678" x2="9091" y2="44828"/>
                        <a14:foregroundMark x1="75758" y1="49425" x2="90909" y2="51724"/>
                        <a14:foregroundMark x1="90909" y1="50575" x2="95833" y2="50575"/>
                        <a14:foregroundMark x1="73485" y1="88506" x2="68939" y2="89655"/>
                      </a14:backgroundRemoval>
                    </a14:imgEffect>
                    <a14:imgEffect>
                      <a14:sharpenSoften amoun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5345533">
            <a:off x="6371372" y="3579574"/>
            <a:ext cx="1778871" cy="58621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C7D2BA3-F363-184F-895D-BF7A478CF77C}"/>
              </a:ext>
            </a:extLst>
          </p:cNvPr>
          <p:cNvGrpSpPr/>
          <p:nvPr/>
        </p:nvGrpSpPr>
        <p:grpSpPr>
          <a:xfrm>
            <a:off x="6509362" y="4083281"/>
            <a:ext cx="2095501" cy="1184731"/>
            <a:chOff x="3428999" y="3586501"/>
            <a:chExt cx="2311384" cy="130678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49974BB-7851-5E40-844C-BCCF958C04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7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3475" b="98842" l="9667" r="92000">
                          <a14:foregroundMark x1="10667" y1="33977" x2="9667" y2="54054"/>
                          <a14:foregroundMark x1="30000" y1="90734" x2="46667" y2="91506"/>
                          <a14:foregroundMark x1="46667" y1="91506" x2="56333" y2="90734"/>
                          <a14:foregroundMark x1="56333" y1="90347" x2="60333" y2="98842"/>
                          <a14:foregroundMark x1="67667" y1="92278" x2="87000" y2="66023"/>
                          <a14:foregroundMark x1="87000" y1="66023" x2="89000" y2="67181"/>
                          <a14:foregroundMark x1="37333" y1="6178" x2="51000" y2="3861"/>
                          <a14:foregroundMark x1="51000" y1="3861" x2="51667" y2="3861"/>
                          <a14:foregroundMark x1="87333" y1="40541" x2="92000" y2="37838"/>
                          <a14:backgroundMark x1="42667" y1="38610" x2="80333" y2="39768"/>
                          <a14:backgroundMark x1="80333" y1="39382" x2="88606" y2="37540"/>
                          <a14:backgroundMark x1="28000" y1="36293" x2="28000" y2="36293"/>
                          <a14:backgroundMark x1="28000" y1="36293" x2="25667" y2="35521"/>
                          <a14:backgroundMark x1="26667" y1="35135" x2="30333" y2="36293"/>
                          <a14:backgroundMark x1="28333" y1="35521" x2="18667" y2="34749"/>
                          <a14:backgroundMark x1="29667" y1="37452" x2="29667" y2="37452"/>
                          <a14:backgroundMark x1="76667" y1="11197" x2="76667" y2="11197"/>
                        </a14:backgroundRemoval>
                      </a14:imgEffect>
                    </a14:imgLayer>
                  </a14:imgProps>
                </a:ext>
              </a:extLst>
            </a:blip>
            <a:srcRect t="34513"/>
            <a:stretch/>
          </p:blipFill>
          <p:spPr>
            <a:xfrm>
              <a:off x="3428999" y="3586501"/>
              <a:ext cx="2311384" cy="1306785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66AA568-F18D-2E42-B907-40E0A0460642}"/>
                </a:ext>
              </a:extLst>
            </p:cNvPr>
            <p:cNvSpPr txBox="1"/>
            <p:nvPr/>
          </p:nvSpPr>
          <p:spPr>
            <a:xfrm>
              <a:off x="3821537" y="3991070"/>
              <a:ext cx="1369512" cy="575542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VN" dirty="0"/>
                <a:t>Từ ngữ chỉ </a:t>
              </a:r>
            </a:p>
            <a:p>
              <a:pPr algn="ctr"/>
              <a:r>
                <a:rPr lang="en-US" dirty="0" err="1"/>
                <a:t>đ</a:t>
              </a:r>
              <a:r>
                <a:rPr lang="en-VN" dirty="0"/>
                <a:t>ặc điểm</a:t>
              </a:r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449A9B0D-98F4-3C43-AE74-C17B747657D8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61" b="98842" l="9667" r="90000">
                        <a14:foregroundMark x1="10556" y1="36209" x2="9667" y2="54054"/>
                        <a14:foregroundMark x1="30000" y1="90734" x2="46667" y2="91506"/>
                        <a14:foregroundMark x1="46667" y1="91506" x2="56333" y2="90734"/>
                        <a14:foregroundMark x1="56333" y1="90347" x2="60333" y2="98842"/>
                        <a14:foregroundMark x1="67667" y1="92278" x2="87000" y2="66023"/>
                        <a14:foregroundMark x1="87000" y1="66023" x2="89000" y2="67181"/>
                        <a14:foregroundMark x1="37333" y1="6178" x2="51000" y2="3861"/>
                        <a14:foregroundMark x1="51000" y1="3861" x2="51667" y2="3861"/>
                        <a14:foregroundMark x1="24333" y1="39382" x2="24333" y2="39382"/>
                        <a14:foregroundMark x1="11667" y1="36293" x2="36000" y2="45946"/>
                        <a14:foregroundMark x1="35333" y1="42471" x2="35333" y2="33977"/>
                        <a14:foregroundMark x1="42667" y1="41699" x2="42667" y2="41699"/>
                        <a14:foregroundMark x1="42667" y1="41699" x2="43667" y2="44015"/>
                        <a14:foregroundMark x1="43667" y1="43629" x2="43667" y2="44788"/>
                        <a14:foregroundMark x1="43667" y1="44402" x2="43667" y2="45946"/>
                        <a14:foregroundMark x1="43333" y1="42857" x2="43333" y2="41313"/>
                        <a14:backgroundMark x1="42667" y1="33977" x2="45333" y2="32432"/>
                        <a14:backgroundMark x1="45333" y1="31660" x2="44437" y2="40748"/>
                        <a14:backgroundMark x1="44000" y1="35521" x2="44000" y2="24710"/>
                        <a14:backgroundMark x1="16072" y1="31516" x2="23667" y2="30888"/>
                        <a14:backgroundMark x1="14333" y1="31660" x2="14924" y2="31611"/>
                        <a14:backgroundMark x1="23667" y1="30116" x2="2333" y2="30888"/>
                        <a14:backgroundMark x1="28000" y1="28185" x2="28333" y2="31660"/>
                        <a14:backgroundMark x1="46000" y1="26255" x2="48667" y2="31274"/>
                        <a14:backgroundMark x1="48667" y1="38610" x2="48667" y2="38610"/>
                      </a14:backgroundRemoval>
                    </a14:imgEffect>
                  </a14:imgLayer>
                </a14:imgProps>
              </a:ext>
            </a:extLst>
          </a:blip>
          <a:srcRect r="50276" b="54456"/>
          <a:stretch/>
        </p:blipFill>
        <p:spPr>
          <a:xfrm>
            <a:off x="6514002" y="3446195"/>
            <a:ext cx="1041961" cy="82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77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7 -3.7037E-7 L 0.01088 -0.515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2" y="-2577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9259E-6 1.23457E-6 L 0.08542 -0.3564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9" y="-1784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500000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00278 L 0.10602 -0.2320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01" y="-1175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600000">
                                      <p:cBhvr>
                                        <p:cTn id="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6 -3.7037E-7 L 0.27338 -0.5151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57" y="-2577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900000">
                                      <p:cBhvr>
                                        <p:cTn id="2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7 -3.82716E-6 L 0.20949 -0.4012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63" y="-20062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00000">
                                      <p:cBhvr>
                                        <p:cTn id="3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9259E-6 2.46914E-6 L -0.19398 -0.5185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99" y="-2592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7200000">
                                      <p:cBhvr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5185E-6 2.22222E-6 L -0.24097 -0.3564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60" y="-1784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0"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40741E-7 3.7037E-7 L -0.0787 -0.5311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35" y="-26574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800000">
                                      <p:cBhvr>
                                        <p:cTn id="5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9259E-6 2.46914E-6 L -0.1125 -0.39692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25" y="-19846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5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7DF12E19-F8D1-BC4B-9729-8436484D5307}"/>
              </a:ext>
            </a:extLst>
          </p:cNvPr>
          <p:cNvSpPr/>
          <p:nvPr/>
        </p:nvSpPr>
        <p:spPr>
          <a:xfrm>
            <a:off x="2743129" y="3508033"/>
            <a:ext cx="3722362" cy="1167612"/>
          </a:xfrm>
          <a:prstGeom prst="roundRect">
            <a:avLst/>
          </a:prstGeom>
          <a:solidFill>
            <a:schemeClr val="accent2"/>
          </a:solidFill>
          <a:ln>
            <a:solidFill>
              <a:srgbClr val="92D050"/>
            </a:solidFill>
          </a:ln>
          <a:effectLst>
            <a:glow rad="101600">
              <a:srgbClr val="92D05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0D314AE-E9DB-EC47-8B86-3FD1B6D58CA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16" b="90722" l="6250" r="92188">
                        <a14:foregroundMark x1="6250" y1="52577" x2="6250" y2="52577"/>
                        <a14:foregroundMark x1="92188" y1="60825" x2="92188" y2="60825"/>
                        <a14:foregroundMark x1="66016" y1="90722" x2="66016" y2="90722"/>
                        <a14:foregroundMark x1="50781" y1="23711" x2="50781" y2="23711"/>
                      </a14:backgroundRemoval>
                    </a14:imgEffect>
                    <a14:imgEffect>
                      <a14:sharpenSoften amount="6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382748">
            <a:off x="1090890" y="2404130"/>
            <a:ext cx="1540795" cy="5987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02E3FFA-32E7-A545-A515-5E7B571CFDC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74" b="89474" l="7393" r="94163">
                        <a14:foregroundMark x1="68482" y1="88421" x2="68482" y2="88421"/>
                        <a14:foregroundMark x1="7393" y1="49474" x2="7393" y2="49474"/>
                        <a14:foregroundMark x1="91051" y1="60000" x2="91051" y2="60000"/>
                        <a14:foregroundMark x1="94163" y1="61053" x2="94163" y2="61053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391588">
            <a:off x="1096118" y="894511"/>
            <a:ext cx="1665675" cy="5924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C5A2B65-60AB-0F4D-AF91-80D8960F1AB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677" b="89247" l="9854" r="91606">
                        <a14:foregroundMark x1="60584" y1="88172" x2="60584" y2="88172"/>
                        <a14:foregroundMark x1="91606" y1="59140" x2="91606" y2="59140"/>
                        <a14:foregroundMark x1="9854" y1="46237" x2="9854" y2="46237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4631" y="1650914"/>
            <a:ext cx="1743034" cy="5916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9E28B7C-128D-854E-B57F-2B211B91E5FA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3333" l="9524" r="92308">
                        <a14:foregroundMark x1="10256" y1="47778" x2="64103" y2="70000"/>
                        <a14:foregroundMark x1="64103" y1="70000" x2="88278" y2="62222"/>
                        <a14:foregroundMark x1="88278" y1="62222" x2="90476" y2="57778"/>
                        <a14:foregroundMark x1="67033" y1="94444" x2="62271" y2="92222"/>
                        <a14:foregroundMark x1="86081" y1="56667" x2="52747" y2="40000"/>
                        <a14:foregroundMark x1="90110" y1="54444" x2="92308" y2="5666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57435" y="1679309"/>
            <a:ext cx="1817145" cy="60455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83F3116-5547-9245-A8E0-4530858478BC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524" b="90476" l="5926" r="90000">
                        <a14:foregroundMark x1="13333" y1="47619" x2="5926" y2="48810"/>
                        <a14:foregroundMark x1="48889" y1="30952" x2="62222" y2="11905"/>
                        <a14:foregroundMark x1="61852" y1="90476" x2="61852" y2="90476"/>
                        <a14:foregroundMark x1="79630" y1="57143" x2="89630" y2="58333"/>
                      </a14:backgroundRemoval>
                    </a14:imgEffect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416892">
            <a:off x="2696542" y="914251"/>
            <a:ext cx="1719402" cy="5349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510ABBC-1A7F-EB44-9F65-3A9FC146A919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783" b="91304" l="9653" r="93050">
                        <a14:foregroundMark x1="9653" y1="55435" x2="9653" y2="55435"/>
                        <a14:foregroundMark x1="89189" y1="55435" x2="89189" y2="55435"/>
                        <a14:foregroundMark x1="91120" y1="55435" x2="93436" y2="56522"/>
                        <a14:foregroundMark x1="57529" y1="90217" x2="65637" y2="91304"/>
                      </a14:backgroundRemoval>
                    </a14:imgEffect>
                    <a14:imgEffect>
                      <a14:sharpenSoften amount="5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304636">
            <a:off x="6268139" y="947533"/>
            <a:ext cx="1835757" cy="6520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F688A34-ED0A-8344-AFEF-6326B7651158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434" b="89623" l="5578" r="92430">
                        <a14:foregroundMark x1="10359" y1="61321" x2="5578" y2="53774"/>
                        <a14:foregroundMark x1="92430" y1="56604" x2="92430" y2="56604"/>
                        <a14:foregroundMark x1="41833" y1="81132" x2="41833" y2="81132"/>
                        <a14:foregroundMark x1="41833" y1="81132" x2="61355" y2="83019"/>
                      </a14:backgroundRemoval>
                    </a14:imgEffect>
                    <a14:imgEffect>
                      <a14:sharpenSoften amount="5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73331" y="1662199"/>
            <a:ext cx="1702564" cy="719011"/>
          </a:xfrm>
          <a:prstGeom prst="rect">
            <a:avLst/>
          </a:prstGeom>
          <a:scene3d>
            <a:camera prst="orthographicFront">
              <a:rot lat="0" lon="0" rev="60000"/>
            </a:camera>
            <a:lightRig rig="threePt" dir="t"/>
          </a:scene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F8F013C-F06C-B740-858A-0D745D18A09D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8814" b="90678" l="5159" r="93651">
                        <a14:foregroundMark x1="5159" y1="58475" x2="5159" y2="58475"/>
                        <a14:foregroundMark x1="91667" y1="61864" x2="91667" y2="61864"/>
                        <a14:foregroundMark x1="93651" y1="62712" x2="93651" y2="62712"/>
                        <a14:foregroundMark x1="65079" y1="88983" x2="65079" y2="88983"/>
                        <a14:foregroundMark x1="50397" y1="34746" x2="50397" y2="34746"/>
                      </a14:backgroundRemoval>
                    </a14:imgEffect>
                    <a14:imgEffect>
                      <a14:sharpenSoften amount="41000"/>
                    </a14:imgEffect>
                  </a14:imgLayer>
                </a14:imgProps>
              </a:ext>
            </a:extLst>
          </a:blip>
          <a:srcRect t="22138"/>
          <a:stretch/>
        </p:blipFill>
        <p:spPr>
          <a:xfrm rot="21434387">
            <a:off x="4809525" y="955740"/>
            <a:ext cx="1639586" cy="59778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6775083-2837-1D48-96E7-D1658ACBA711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8046" b="89655" l="9091" r="95455">
                        <a14:foregroundMark x1="9091" y1="51724" x2="9091" y2="51724"/>
                        <a14:foregroundMark x1="10606" y1="43678" x2="9091" y2="44828"/>
                        <a14:foregroundMark x1="75758" y1="49425" x2="90909" y2="51724"/>
                        <a14:foregroundMark x1="90909" y1="50575" x2="95833" y2="50575"/>
                        <a14:foregroundMark x1="73485" y1="88506" x2="68939" y2="89655"/>
                      </a14:backgroundRemoval>
                    </a14:imgEffect>
                    <a14:imgEffect>
                      <a14:sharpenSoften amoun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374351">
            <a:off x="4722631" y="1747146"/>
            <a:ext cx="1778871" cy="58621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64AE32F-6354-924A-9765-C89EF4998DB0}"/>
              </a:ext>
            </a:extLst>
          </p:cNvPr>
          <p:cNvSpPr txBox="1"/>
          <p:nvPr/>
        </p:nvSpPr>
        <p:spPr>
          <a:xfrm>
            <a:off x="1482579" y="99322"/>
            <a:ext cx="6178841" cy="694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vi-VN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Ghép từ ngữ chỉ sự vật với từ ngữ chỉ đặc điểm ở bài 1 để tạo 3 câu.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041D4FB-03B3-4F41-B4D4-9E8AC5A6DD6D}"/>
              </a:ext>
            </a:extLst>
          </p:cNvPr>
          <p:cNvGrpSpPr/>
          <p:nvPr/>
        </p:nvGrpSpPr>
        <p:grpSpPr>
          <a:xfrm>
            <a:off x="552849" y="3501371"/>
            <a:ext cx="2145856" cy="1766641"/>
            <a:chOff x="-590151" y="3501370"/>
            <a:chExt cx="2145856" cy="176664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5D6C80C-1F2B-2A45-BB7A-6960CBB771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9623" b="96653" l="9748" r="89937">
                          <a14:foregroundMark x1="25472" y1="52720" x2="66038" y2="71130"/>
                          <a14:foregroundMark x1="66038" y1="70711" x2="29560" y2="68201"/>
                          <a14:foregroundMark x1="29560" y1="68201" x2="27358" y2="80753"/>
                          <a14:foregroundMark x1="26730" y1="69456" x2="30818" y2="79916"/>
                          <a14:foregroundMark x1="30818" y1="96234" x2="49371" y2="96653"/>
                          <a14:foregroundMark x1="49371" y1="96653" x2="53774" y2="96234"/>
                        </a14:backgroundRemoval>
                      </a14:imgEffect>
                      <a14:imgEffect>
                        <a14:sharpenSoften amount="35000"/>
                      </a14:imgEffect>
                    </a14:imgLayer>
                  </a14:imgProps>
                </a:ext>
              </a:extLst>
            </a:blip>
            <a:srcRect b="63133"/>
            <a:stretch/>
          </p:blipFill>
          <p:spPr>
            <a:xfrm>
              <a:off x="-590151" y="3501370"/>
              <a:ext cx="2143551" cy="637085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5F17809-F589-CF4C-86EA-8D090DF38FFE}"/>
                </a:ext>
              </a:extLst>
            </p:cNvPr>
            <p:cNvGrpSpPr/>
            <p:nvPr/>
          </p:nvGrpSpPr>
          <p:grpSpPr>
            <a:xfrm>
              <a:off x="-587846" y="3972157"/>
              <a:ext cx="2143551" cy="1295854"/>
              <a:chOff x="975360" y="3420883"/>
              <a:chExt cx="2794914" cy="1575179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8E753B49-CDBA-294D-A00D-6F3FF7EB72B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24">
                        <a14:imgEffect>
                          <a14:backgroundRemoval t="9623" b="96653" l="9748" r="89937">
                            <a14:foregroundMark x1="25472" y1="52720" x2="66038" y2="71130"/>
                            <a14:foregroundMark x1="66038" y1="70711" x2="29560" y2="68201"/>
                            <a14:foregroundMark x1="29560" y1="68201" x2="27358" y2="80753"/>
                            <a14:foregroundMark x1="26730" y1="69456" x2="30818" y2="79916"/>
                            <a14:foregroundMark x1="30818" y1="96234" x2="49371" y2="96653"/>
                            <a14:foregroundMark x1="49371" y1="96653" x2="53774" y2="96234"/>
                            <a14:backgroundMark x1="23899" y1="30962" x2="50629" y2="30544"/>
                            <a14:backgroundMark x1="50629" y1="30126" x2="73899" y2="29707"/>
                            <a14:backgroundMark x1="73899" y1="29707" x2="74214" y2="29707"/>
                            <a14:backgroundMark x1="75157" y1="29289" x2="80503" y2="28452"/>
                            <a14:backgroundMark x1="80503" y1="28033" x2="19182" y2="28033"/>
                            <a14:backgroundMark x1="18239" y1="28870" x2="19182" y2="30962"/>
                            <a14:backgroundMark x1="21069" y1="31381" x2="17925" y2="25523"/>
                            <a14:backgroundMark x1="82390" y1="25941" x2="85535" y2="26360"/>
                          </a14:backgroundRemoval>
                        </a14:imgEffect>
                        <a14:imgEffect>
                          <a14:sharpenSoften amount="35000"/>
                        </a14:imgEffect>
                      </a14:imgLayer>
                    </a14:imgProps>
                  </a:ext>
                </a:extLst>
              </a:blip>
              <a:srcRect t="25012"/>
              <a:stretch/>
            </p:blipFill>
            <p:spPr>
              <a:xfrm>
                <a:off x="975360" y="3420883"/>
                <a:ext cx="2794914" cy="1575179"/>
              </a:xfrm>
              <a:prstGeom prst="rect">
                <a:avLst/>
              </a:prstGeom>
            </p:spPr>
          </p:pic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A95777B-AF8D-824A-A579-60C8AEA96D74}"/>
                  </a:ext>
                </a:extLst>
              </p:cNvPr>
              <p:cNvSpPr txBox="1"/>
              <p:nvPr/>
            </p:nvSpPr>
            <p:spPr>
              <a:xfrm>
                <a:off x="1529044" y="3897600"/>
                <a:ext cx="1681537" cy="634259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dirty="0"/>
                  <a:t>Từ ngữ chỉ </a:t>
                </a:r>
              </a:p>
              <a:p>
                <a:pPr algn="ctr"/>
                <a:r>
                  <a:rPr lang="en-VN" dirty="0"/>
                  <a:t>sự vật</a:t>
                </a:r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2BB2A2F-3807-B04B-BAC5-39368BD3979D}"/>
              </a:ext>
            </a:extLst>
          </p:cNvPr>
          <p:cNvGrpSpPr/>
          <p:nvPr/>
        </p:nvGrpSpPr>
        <p:grpSpPr>
          <a:xfrm>
            <a:off x="6509362" y="3446195"/>
            <a:ext cx="2095501" cy="1821816"/>
            <a:chOff x="5366361" y="3446195"/>
            <a:chExt cx="2095501" cy="1821816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7D90F15-2F2E-BF40-85D0-C1A59DE615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3861" b="98842" l="9667" r="90000">
                          <a14:foregroundMark x1="10667" y1="33977" x2="9667" y2="54054"/>
                          <a14:foregroundMark x1="30000" y1="90734" x2="46667" y2="91506"/>
                          <a14:foregroundMark x1="46667" y1="91506" x2="56333" y2="90734"/>
                          <a14:foregroundMark x1="56333" y1="90347" x2="60333" y2="98842"/>
                          <a14:foregroundMark x1="67667" y1="92278" x2="87000" y2="66023"/>
                          <a14:foregroundMark x1="87000" y1="66023" x2="89000" y2="67181"/>
                          <a14:foregroundMark x1="37333" y1="6178" x2="51000" y2="3861"/>
                          <a14:foregroundMark x1="51000" y1="3861" x2="51667" y2="3861"/>
                        </a14:backgroundRemoval>
                      </a14:imgEffect>
                    </a14:imgLayer>
                  </a14:imgProps>
                </a:ext>
              </a:extLst>
            </a:blip>
            <a:srcRect l="4786" r="1" b="54456"/>
            <a:stretch/>
          </p:blipFill>
          <p:spPr>
            <a:xfrm>
              <a:off x="5455540" y="3446195"/>
              <a:ext cx="1995215" cy="823964"/>
            </a:xfrm>
            <a:prstGeom prst="rect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B64737D-8EC5-DB40-92CF-0EC024E7F5E9}"/>
                </a:ext>
              </a:extLst>
            </p:cNvPr>
            <p:cNvGrpSpPr/>
            <p:nvPr/>
          </p:nvGrpSpPr>
          <p:grpSpPr>
            <a:xfrm>
              <a:off x="5366361" y="4083280"/>
              <a:ext cx="2095501" cy="1184731"/>
              <a:chOff x="3428999" y="3586501"/>
              <a:chExt cx="2311384" cy="1306785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55553129-9D88-FB4B-9AF7-F1069862C35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7">
                <a:extLst>
                  <a:ext uri="{BEBA8EAE-BF5A-486C-A8C5-ECC9F3942E4B}">
                    <a14:imgProps xmlns:a14="http://schemas.microsoft.com/office/drawing/2010/main">
                      <a14:imgLayer r:embed="rId28">
                        <a14:imgEffect>
                          <a14:backgroundRemoval t="3475" b="98842" l="9667" r="92000">
                            <a14:foregroundMark x1="10667" y1="33977" x2="9667" y2="54054"/>
                            <a14:foregroundMark x1="30000" y1="90734" x2="46667" y2="91506"/>
                            <a14:foregroundMark x1="46667" y1="91506" x2="56333" y2="90734"/>
                            <a14:foregroundMark x1="56333" y1="90347" x2="60333" y2="98842"/>
                            <a14:foregroundMark x1="67667" y1="92278" x2="87000" y2="66023"/>
                            <a14:foregroundMark x1="87000" y1="66023" x2="89000" y2="67181"/>
                            <a14:foregroundMark x1="37333" y1="6178" x2="51000" y2="3861"/>
                            <a14:foregroundMark x1="51000" y1="3861" x2="51667" y2="3861"/>
                            <a14:foregroundMark x1="87333" y1="40541" x2="92000" y2="37838"/>
                            <a14:backgroundMark x1="42667" y1="38610" x2="80333" y2="39768"/>
                            <a14:backgroundMark x1="80333" y1="39382" x2="88606" y2="37540"/>
                            <a14:backgroundMark x1="28000" y1="36293" x2="28000" y2="36293"/>
                            <a14:backgroundMark x1="28000" y1="36293" x2="25667" y2="35521"/>
                            <a14:backgroundMark x1="26667" y1="35135" x2="30333" y2="36293"/>
                            <a14:backgroundMark x1="28333" y1="35521" x2="18667" y2="34749"/>
                            <a14:backgroundMark x1="29667" y1="37452" x2="29667" y2="37452"/>
                            <a14:backgroundMark x1="76667" y1="11197" x2="76667" y2="11197"/>
                          </a14:backgroundRemoval>
                        </a14:imgEffect>
                      </a14:imgLayer>
                    </a14:imgProps>
                  </a:ext>
                </a:extLst>
              </a:blip>
              <a:srcRect t="34513"/>
              <a:stretch/>
            </p:blipFill>
            <p:spPr>
              <a:xfrm>
                <a:off x="3428999" y="3586501"/>
                <a:ext cx="2311384" cy="1306785"/>
              </a:xfrm>
              <a:prstGeom prst="rect">
                <a:avLst/>
              </a:prstGeom>
            </p:spPr>
          </p:pic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51D4301-A846-CF4A-BAC8-213752FCF8CF}"/>
                  </a:ext>
                </a:extLst>
              </p:cNvPr>
              <p:cNvSpPr txBox="1"/>
              <p:nvPr/>
            </p:nvSpPr>
            <p:spPr>
              <a:xfrm>
                <a:off x="3821537" y="3991070"/>
                <a:ext cx="1369512" cy="575542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dirty="0"/>
                  <a:t>Từ ngữ chỉ </a:t>
                </a:r>
              </a:p>
              <a:p>
                <a:pPr algn="ctr"/>
                <a:r>
                  <a:rPr lang="en-US" dirty="0" err="1"/>
                  <a:t>đ</a:t>
                </a:r>
                <a:r>
                  <a:rPr lang="en-VN" dirty="0"/>
                  <a:t>ặc điểm</a:t>
                </a:r>
              </a:p>
            </p:txBody>
          </p:sp>
        </p:grp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00E22102-3546-704C-8453-6BB4D5504E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9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3861" b="98842" l="9667" r="90000">
                          <a14:foregroundMark x1="10556" y1="36209" x2="9667" y2="54054"/>
                          <a14:foregroundMark x1="30000" y1="90734" x2="46667" y2="91506"/>
                          <a14:foregroundMark x1="46667" y1="91506" x2="56333" y2="90734"/>
                          <a14:foregroundMark x1="56333" y1="90347" x2="60333" y2="98842"/>
                          <a14:foregroundMark x1="67667" y1="92278" x2="87000" y2="66023"/>
                          <a14:foregroundMark x1="87000" y1="66023" x2="89000" y2="67181"/>
                          <a14:foregroundMark x1="37333" y1="6178" x2="51000" y2="3861"/>
                          <a14:foregroundMark x1="51000" y1="3861" x2="51667" y2="3861"/>
                          <a14:foregroundMark x1="24333" y1="39382" x2="24333" y2="39382"/>
                          <a14:foregroundMark x1="11667" y1="36293" x2="36000" y2="45946"/>
                          <a14:foregroundMark x1="35333" y1="42471" x2="35333" y2="33977"/>
                          <a14:foregroundMark x1="42667" y1="41699" x2="42667" y2="41699"/>
                          <a14:foregroundMark x1="42667" y1="41699" x2="43667" y2="44015"/>
                          <a14:foregroundMark x1="43667" y1="43629" x2="43667" y2="44788"/>
                          <a14:foregroundMark x1="43667" y1="44402" x2="43667" y2="45946"/>
                          <a14:foregroundMark x1="43333" y1="42857" x2="43333" y2="41313"/>
                          <a14:backgroundMark x1="42667" y1="33977" x2="45333" y2="32432"/>
                          <a14:backgroundMark x1="45333" y1="31660" x2="44437" y2="40748"/>
                          <a14:backgroundMark x1="44000" y1="35521" x2="44000" y2="24710"/>
                          <a14:backgroundMark x1="16072" y1="31516" x2="23667" y2="30888"/>
                          <a14:backgroundMark x1="14333" y1="31660" x2="14924" y2="31611"/>
                          <a14:backgroundMark x1="23667" y1="30116" x2="2333" y2="30888"/>
                          <a14:backgroundMark x1="28000" y1="28185" x2="28333" y2="31660"/>
                          <a14:backgroundMark x1="46000" y1="26255" x2="48667" y2="31274"/>
                          <a14:backgroundMark x1="48667" y1="38610" x2="48667" y2="38610"/>
                        </a14:backgroundRemoval>
                      </a14:imgEffect>
                    </a14:imgLayer>
                  </a14:imgProps>
                </a:ext>
              </a:extLst>
            </a:blip>
            <a:srcRect r="50276" b="54456"/>
            <a:stretch/>
          </p:blipFill>
          <p:spPr>
            <a:xfrm>
              <a:off x="5371001" y="3446195"/>
              <a:ext cx="1041961" cy="8239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561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0.2544 0.562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28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44 0.56235 L -3.33333E-6 4.69136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31" y="-2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23457E-6 L -0.24375 0.4009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99" y="200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375 0.40093 L -3.7037E-6 -3.95062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07" y="-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repeatCount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5185E-6 3.7037E-7 L 0.01621 0.564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0" y="28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13 0.5642 L -3.33333E-6 -9.87654E-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6" y="-2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repeatCount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037E-7 4.93827E-6 L 0.25394 0.4154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85" y="207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486 0.41543 L -4.81481E-6 1.23457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08" y="-205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repeatCount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9259E-6 4.81481E-6 L 0.0294 0.4086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204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32 0.40864 L 3.7037E-6 -3.95062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" y="-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repeatCount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7 2.71605E-6 L 0.26505 0.2682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41" y="133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435 0.26821 L 4.81481E-6 3.20988E-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64" y="-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-8.64198E-7 L -0.23681 0.546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52" y="2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796 0.5463 L -1.11111E-6 2.71605E-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53" y="-27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83951E-6 L -0.00973 0.5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6" y="2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1 0.55 L 3.7037E-7 -9.87654E-7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9" y="-269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037E-7 -4.93827E-6 L -0.00787 0.3972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" y="198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56 0.39723 L -4.44444E-6 -3.95062E-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" y="-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0152" y="255995"/>
            <a:ext cx="6310873" cy="815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3. </a:t>
            </a:r>
            <a:r>
              <a:rPr lang="vi-VN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Hỏi – đáp về đặc điểm của các sư vật ngôi sao, dòng sông, nương lúa, bầu trời.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BB56005-E777-F64F-A7A1-CEA72BBDA1F4}"/>
              </a:ext>
            </a:extLst>
          </p:cNvPr>
          <p:cNvGrpSpPr/>
          <p:nvPr/>
        </p:nvGrpSpPr>
        <p:grpSpPr>
          <a:xfrm>
            <a:off x="1851287" y="1386031"/>
            <a:ext cx="5621393" cy="3530069"/>
            <a:chOff x="708286" y="1386030"/>
            <a:chExt cx="5621393" cy="353006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7C1736A-BFBA-E042-BB3D-3ED9B92EAE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441" b="96503" l="9977" r="94664">
                          <a14:foregroundMark x1="25754" y1="17483" x2="34339" y2="89161"/>
                          <a14:foregroundMark x1="34339" y1="88811" x2="36891" y2="55944"/>
                          <a14:foregroundMark x1="36891" y1="55594" x2="14849" y2="69580"/>
                          <a14:foregroundMark x1="14849" y1="69231" x2="22970" y2="54895"/>
                          <a14:foregroundMark x1="22970" y1="54545" x2="36891" y2="55944"/>
                          <a14:foregroundMark x1="36891" y1="55944" x2="45708" y2="70979"/>
                          <a14:foregroundMark x1="45708" y1="70979" x2="52668" y2="51049"/>
                          <a14:foregroundMark x1="52668" y1="51049" x2="52668" y2="51049"/>
                          <a14:foregroundMark x1="33411" y1="72378" x2="28538" y2="80769"/>
                          <a14:foregroundMark x1="28538" y1="80070" x2="28538" y2="65035"/>
                          <a14:foregroundMark x1="63341" y1="76923" x2="73086" y2="58392"/>
                          <a14:foregroundMark x1="73086" y1="58042" x2="73086" y2="80070"/>
                          <a14:foregroundMark x1="73086" y1="79720" x2="81206" y2="62587"/>
                          <a14:foregroundMark x1="81206" y1="61888" x2="80278" y2="54196"/>
                          <a14:foregroundMark x1="81671" y1="60490" x2="84223" y2="65734"/>
                          <a14:foregroundMark x1="84223" y1="65385" x2="78886" y2="75524"/>
                          <a14:foregroundMark x1="94664" y1="88112" x2="94664" y2="86014"/>
                          <a14:foregroundMark x1="75870" y1="80769" x2="75870" y2="96503"/>
                          <a14:foregroundMark x1="67053" y1="65385" x2="72390" y2="76224"/>
                          <a14:foregroundMark x1="33875" y1="45105" x2="33875" y2="42308"/>
                          <a14:foregroundMark x1="69838" y1="75175" x2="69838" y2="82168"/>
                          <a14:foregroundMark x1="61485" y1="21329" x2="61717" y2="24126"/>
                          <a14:foregroundMark x1="70998" y1="9441" x2="70998" y2="9441"/>
                          <a14:foregroundMark x1="68213" y1="10839" x2="75638" y2="1049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1412240" y="2456147"/>
              <a:ext cx="3707130" cy="2459952"/>
            </a:xfrm>
            <a:prstGeom prst="rect">
              <a:avLst/>
            </a:prstGeom>
          </p:spPr>
        </p:pic>
        <p:sp>
          <p:nvSpPr>
            <p:cNvPr id="6" name="Rounded Rectangular Callout 5">
              <a:extLst>
                <a:ext uri="{FF2B5EF4-FFF2-40B4-BE49-F238E27FC236}">
                  <a16:creationId xmlns:a16="http://schemas.microsoft.com/office/drawing/2014/main" id="{598EC7C8-A8AE-D442-A924-11DE5B70D2B4}"/>
                </a:ext>
              </a:extLst>
            </p:cNvPr>
            <p:cNvSpPr/>
            <p:nvPr/>
          </p:nvSpPr>
          <p:spPr>
            <a:xfrm>
              <a:off x="4053839" y="1386030"/>
              <a:ext cx="2275840" cy="999970"/>
            </a:xfrm>
            <a:prstGeom prst="wedgeRoundRectCallout">
              <a:avLst>
                <a:gd name="adj1" fmla="val -31547"/>
                <a:gd name="adj2" fmla="val 80541"/>
                <a:gd name="adj3" fmla="val 16667"/>
              </a:avLst>
            </a:prstGeom>
            <a:solidFill>
              <a:schemeClr val="accent2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4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5FFF8D2-37AF-8042-8546-E3AB46225467}"/>
                </a:ext>
              </a:extLst>
            </p:cNvPr>
            <p:cNvSpPr txBox="1"/>
            <p:nvPr/>
          </p:nvSpPr>
          <p:spPr>
            <a:xfrm>
              <a:off x="4233805" y="1470517"/>
              <a:ext cx="191590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VN" sz="2400" dirty="0">
                  <a:latin typeface="UTM Avo" panose="02040603050506020204" pitchFamily="18" charset="0"/>
                </a:rPr>
                <a:t>Bầu trời </a:t>
              </a:r>
            </a:p>
            <a:p>
              <a:pPr algn="ctr"/>
              <a:r>
                <a:rPr lang="en-VN" sz="2400" dirty="0">
                  <a:latin typeface="UTM Avo" panose="02040603050506020204" pitchFamily="18" charset="0"/>
                </a:rPr>
                <a:t>cao vời vợi.</a:t>
              </a:r>
            </a:p>
          </p:txBody>
        </p:sp>
        <p:sp>
          <p:nvSpPr>
            <p:cNvPr id="31" name="Rounded Rectangular Callout 30">
              <a:extLst>
                <a:ext uri="{FF2B5EF4-FFF2-40B4-BE49-F238E27FC236}">
                  <a16:creationId xmlns:a16="http://schemas.microsoft.com/office/drawing/2014/main" id="{FBB44938-6173-0544-8906-AD86A45CD187}"/>
                </a:ext>
              </a:extLst>
            </p:cNvPr>
            <p:cNvSpPr/>
            <p:nvPr/>
          </p:nvSpPr>
          <p:spPr>
            <a:xfrm>
              <a:off x="708286" y="1421104"/>
              <a:ext cx="2275840" cy="999970"/>
            </a:xfrm>
            <a:prstGeom prst="wedgeRoundRectCallout">
              <a:avLst>
                <a:gd name="adj1" fmla="val 24703"/>
                <a:gd name="adj2" fmla="val 71397"/>
                <a:gd name="adj3" fmla="val 16667"/>
              </a:avLst>
            </a:prstGeom>
            <a:solidFill>
              <a:schemeClr val="accent2"/>
            </a:solidFill>
            <a:ln>
              <a:solidFill>
                <a:srgbClr val="DF3C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40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C6465D3-7A4F-AD41-9EBF-16D3EE808A14}"/>
                </a:ext>
              </a:extLst>
            </p:cNvPr>
            <p:cNvSpPr txBox="1"/>
            <p:nvPr/>
          </p:nvSpPr>
          <p:spPr>
            <a:xfrm>
              <a:off x="1075001" y="1505590"/>
              <a:ext cx="154241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VN" sz="2400" dirty="0">
                  <a:latin typeface="UTM Avo" panose="02040603050506020204" pitchFamily="18" charset="0"/>
                </a:rPr>
                <a:t>Bầu trời </a:t>
              </a:r>
            </a:p>
            <a:p>
              <a:pPr algn="ctr"/>
              <a:r>
                <a:rPr lang="en-US" sz="2400" dirty="0">
                  <a:latin typeface="UTM Avo" panose="02040603050506020204" pitchFamily="18" charset="0"/>
                </a:rPr>
                <a:t>t</a:t>
              </a:r>
              <a:r>
                <a:rPr lang="en-VN" sz="2400" dirty="0">
                  <a:latin typeface="UTM Avo" panose="02040603050506020204" pitchFamily="18" charset="0"/>
                </a:rPr>
                <a:t>hế nào?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671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305156-7455-8F4C-AA31-731375F4FEB5}"/>
              </a:ext>
            </a:extLst>
          </p:cNvPr>
          <p:cNvSpPr txBox="1"/>
          <p:nvPr/>
        </p:nvSpPr>
        <p:spPr>
          <a:xfrm>
            <a:off x="2586072" y="545948"/>
            <a:ext cx="4520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chemeClr val="accent2"/>
                </a:solidFill>
                <a:latin typeface="UTM Cookies" panose="02040603050506020204" pitchFamily="18" charset="0"/>
              </a:rPr>
              <a:t>NGHE- VIẾT</a:t>
            </a:r>
            <a:endParaRPr lang="en-US" sz="40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BA6EFB-CB7A-094B-AC9D-B222BDD328B2}"/>
              </a:ext>
            </a:extLst>
          </p:cNvPr>
          <p:cNvSpPr txBox="1"/>
          <p:nvPr/>
        </p:nvSpPr>
        <p:spPr>
          <a:xfrm>
            <a:off x="3948879" y="1808285"/>
            <a:ext cx="1555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b="1" dirty="0">
                <a:solidFill>
                  <a:srgbClr val="17479D"/>
                </a:solidFill>
                <a:latin typeface="UTM Avo" panose="02040603050506020204" pitchFamily="18" charset="0"/>
              </a:rPr>
              <a:t>LUỸ TRE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A24853-01FC-A946-88A2-4E5CEA158308}"/>
              </a:ext>
            </a:extLst>
          </p:cNvPr>
          <p:cNvSpPr txBox="1"/>
          <p:nvPr/>
        </p:nvSpPr>
        <p:spPr>
          <a:xfrm>
            <a:off x="2360494" y="2418037"/>
            <a:ext cx="632798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Nghe - viết.</a:t>
            </a:r>
            <a:endParaRPr lang="vi-VN" sz="2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A59E4D-45DE-054A-857C-47437CB55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992" y="2572603"/>
            <a:ext cx="304770" cy="28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AA5F57-8D3B-5343-A7FB-8D8509DE1F1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762" y="3243456"/>
            <a:ext cx="288000" cy="28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743BCB4-7CDF-1743-B06E-85D66E7CF6B8}"/>
              </a:ext>
            </a:extLst>
          </p:cNvPr>
          <p:cNvSpPr txBox="1"/>
          <p:nvPr/>
        </p:nvSpPr>
        <p:spPr>
          <a:xfrm>
            <a:off x="2360494" y="3084249"/>
            <a:ext cx="632798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Bài tập chính tả: uynh/ uych.</a:t>
            </a:r>
            <a:endParaRPr lang="vi-VN" sz="2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4A1E3D-E4D2-8C42-B66F-F1851A550471}"/>
              </a:ext>
            </a:extLst>
          </p:cNvPr>
          <p:cNvSpPr txBox="1"/>
          <p:nvPr/>
        </p:nvSpPr>
        <p:spPr>
          <a:xfrm>
            <a:off x="2360494" y="3750461"/>
            <a:ext cx="632798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Bài tập lựa chọn.</a:t>
            </a:r>
            <a:endParaRPr lang="vi-VN" sz="2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4D9C22-4E90-3C46-94B3-C5F4245B40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464" y="3905039"/>
            <a:ext cx="288000" cy="288000"/>
          </a:xfrm>
          <a:prstGeom prst="rect">
            <a:avLst/>
          </a:prstGeom>
        </p:spPr>
      </p:pic>
      <p:pic>
        <p:nvPicPr>
          <p:cNvPr id="12" name="Picture 11" descr="Transparent Bamboo Stick Png - Cartoon Bamboo, Png Download - kindpng">
            <a:extLst>
              <a:ext uri="{FF2B5EF4-FFF2-40B4-BE49-F238E27FC236}">
                <a16:creationId xmlns:a16="http://schemas.microsoft.com/office/drawing/2014/main" id="{9762E75B-5CD4-4746-B5AD-CC73169DF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031" y="235864"/>
            <a:ext cx="1761380" cy="139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83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9508E3A-EC7A-D745-A4D1-01DED357C6A3}"/>
              </a:ext>
            </a:extLst>
          </p:cNvPr>
          <p:cNvGrpSpPr/>
          <p:nvPr/>
        </p:nvGrpSpPr>
        <p:grpSpPr>
          <a:xfrm>
            <a:off x="1556290" y="472879"/>
            <a:ext cx="6009410" cy="3862698"/>
            <a:chOff x="413290" y="472879"/>
            <a:chExt cx="6009410" cy="386269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5395E7E-5241-C34F-908D-9AAF0FD6AF90}"/>
                </a:ext>
              </a:extLst>
            </p:cNvPr>
            <p:cNvSpPr txBox="1"/>
            <p:nvPr/>
          </p:nvSpPr>
          <p:spPr>
            <a:xfrm>
              <a:off x="2394621" y="472879"/>
              <a:ext cx="2068758" cy="494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vi-VN" sz="2000" b="1" dirty="0">
                  <a:solidFill>
                    <a:srgbClr val="FFAB40">
                      <a:lumMod val="50000"/>
                    </a:srgbClr>
                  </a:solidFill>
                  <a:latin typeface="UTM Avo" panose="02040603050506020204" pitchFamily="18" charset="0"/>
                </a:rPr>
                <a:t>Luỹ tre</a:t>
              </a:r>
              <a:endParaRPr lang="en-US" sz="2000" b="1" dirty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1AFECD2-73B7-DD4A-8374-071BA3F4E498}"/>
                </a:ext>
              </a:extLst>
            </p:cNvPr>
            <p:cNvSpPr txBox="1"/>
            <p:nvPr/>
          </p:nvSpPr>
          <p:spPr>
            <a:xfrm>
              <a:off x="697837" y="1054412"/>
              <a:ext cx="3087540" cy="1517338"/>
            </a:xfrm>
            <a:prstGeom prst="rect">
              <a:avLst/>
            </a:prstGeom>
            <a:solidFill>
              <a:schemeClr val="accent2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marL="44450" algn="just">
                <a:lnSpc>
                  <a:spcPct val="150000"/>
                </a:lnSpc>
                <a:defRPr/>
              </a:pPr>
              <a:r>
                <a:rPr lang="vi-VN" sz="1600" dirty="0">
                  <a:latin typeface="UTM Avo" panose="02040603050506020204" pitchFamily="18" charset="0"/>
                </a:rPr>
                <a:t>Mỗi sớm mai thức dậy</a:t>
              </a:r>
            </a:p>
            <a:p>
              <a:pPr marL="44450" algn="just">
                <a:lnSpc>
                  <a:spcPct val="150000"/>
                </a:lnSpc>
                <a:defRPr/>
              </a:pPr>
              <a:r>
                <a:rPr lang="vi-VN" sz="1600" dirty="0">
                  <a:latin typeface="UTM Avo" panose="02040603050506020204" pitchFamily="18" charset="0"/>
                </a:rPr>
                <a:t>Lũy tre xanh rì rào</a:t>
              </a:r>
            </a:p>
            <a:p>
              <a:pPr marL="44450" algn="just">
                <a:lnSpc>
                  <a:spcPct val="150000"/>
                </a:lnSpc>
                <a:defRPr/>
              </a:pPr>
              <a:r>
                <a:rPr lang="vi-VN" sz="1600" dirty="0">
                  <a:latin typeface="UTM Avo" panose="02040603050506020204" pitchFamily="18" charset="0"/>
                </a:rPr>
                <a:t>Ngọn tre cong gọng vó</a:t>
              </a:r>
            </a:p>
            <a:p>
              <a:pPr marL="44450" algn="just">
                <a:lnSpc>
                  <a:spcPct val="150000"/>
                </a:lnSpc>
                <a:defRPr/>
              </a:pPr>
              <a:r>
                <a:rPr lang="vi-VN" sz="1600" dirty="0">
                  <a:latin typeface="UTM Avo" panose="02040603050506020204" pitchFamily="18" charset="0"/>
                </a:rPr>
                <a:t>Kéo mặt trời lên cao.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0703EF6-FCCB-2247-9793-0A01F5E1075D}"/>
                </a:ext>
              </a:extLst>
            </p:cNvPr>
            <p:cNvSpPr txBox="1"/>
            <p:nvPr/>
          </p:nvSpPr>
          <p:spPr>
            <a:xfrm>
              <a:off x="692269" y="2818239"/>
              <a:ext cx="3087540" cy="1517338"/>
            </a:xfrm>
            <a:prstGeom prst="rect">
              <a:avLst/>
            </a:prstGeom>
            <a:solidFill>
              <a:schemeClr val="accent2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marL="44450" algn="just">
                <a:lnSpc>
                  <a:spcPct val="150000"/>
                </a:lnSpc>
                <a:defRPr/>
              </a:pPr>
              <a:r>
                <a:rPr lang="vi-VN" sz="1600" dirty="0">
                  <a:latin typeface="UTM Avo" panose="02040603050506020204" pitchFamily="18" charset="0"/>
                </a:rPr>
                <a:t>Những trưa đồng đầy nắng</a:t>
              </a:r>
            </a:p>
            <a:p>
              <a:pPr marL="44450" algn="just">
                <a:lnSpc>
                  <a:spcPct val="150000"/>
                </a:lnSpc>
                <a:defRPr/>
              </a:pPr>
              <a:r>
                <a:rPr lang="vi-VN" sz="1600" dirty="0">
                  <a:latin typeface="UTM Avo" panose="02040603050506020204" pitchFamily="18" charset="0"/>
                </a:rPr>
                <a:t>Trâu nằm nhai bóng râm</a:t>
              </a:r>
            </a:p>
            <a:p>
              <a:pPr marL="44450" algn="just">
                <a:lnSpc>
                  <a:spcPct val="150000"/>
                </a:lnSpc>
                <a:defRPr/>
              </a:pPr>
              <a:r>
                <a:rPr lang="vi-VN" sz="1600" dirty="0">
                  <a:latin typeface="UTM Avo" panose="02040603050506020204" pitchFamily="18" charset="0"/>
                </a:rPr>
                <a:t>Tre bần thần nhớ gió</a:t>
              </a:r>
            </a:p>
            <a:p>
              <a:pPr marL="44450" algn="just">
                <a:lnSpc>
                  <a:spcPct val="150000"/>
                </a:lnSpc>
                <a:defRPr/>
              </a:pPr>
              <a:r>
                <a:rPr lang="vi-VN" sz="1600" dirty="0">
                  <a:latin typeface="UTM Avo" panose="02040603050506020204" pitchFamily="18" charset="0"/>
                </a:rPr>
                <a:t>Chợt về đầy tiếng chim.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6E2136F-CD81-C24B-8360-19330DA40E41}"/>
                </a:ext>
              </a:extLst>
            </p:cNvPr>
            <p:cNvSpPr txBox="1"/>
            <p:nvPr/>
          </p:nvSpPr>
          <p:spPr>
            <a:xfrm>
              <a:off x="3661823" y="1054412"/>
              <a:ext cx="2760877" cy="1517338"/>
            </a:xfrm>
            <a:prstGeom prst="rect">
              <a:avLst/>
            </a:prstGeom>
            <a:solidFill>
              <a:schemeClr val="accent2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marL="44450" algn="just">
                <a:lnSpc>
                  <a:spcPct val="150000"/>
                </a:lnSpc>
                <a:defRPr/>
              </a:pPr>
              <a:r>
                <a:rPr lang="vi-VN" sz="1600" dirty="0">
                  <a:latin typeface="UTM Avo" panose="02040603050506020204" pitchFamily="18" charset="0"/>
                </a:rPr>
                <a:t>Mặt trời xuống núi ngủ</a:t>
              </a:r>
            </a:p>
            <a:p>
              <a:pPr marL="44450" algn="just">
                <a:lnSpc>
                  <a:spcPct val="150000"/>
                </a:lnSpc>
                <a:defRPr/>
              </a:pPr>
              <a:r>
                <a:rPr lang="vi-VN" sz="1600" dirty="0">
                  <a:latin typeface="UTM Avo" panose="02040603050506020204" pitchFamily="18" charset="0"/>
                </a:rPr>
                <a:t>Tre nâng vầng trăng lên</a:t>
              </a:r>
            </a:p>
            <a:p>
              <a:pPr marL="44450" algn="just">
                <a:lnSpc>
                  <a:spcPct val="150000"/>
                </a:lnSpc>
                <a:defRPr/>
              </a:pPr>
              <a:r>
                <a:rPr lang="vi-VN" sz="1600" dirty="0">
                  <a:latin typeface="UTM Avo" panose="02040603050506020204" pitchFamily="18" charset="0"/>
                </a:rPr>
                <a:t>Sao, sao treo đầy cánh</a:t>
              </a:r>
            </a:p>
            <a:p>
              <a:pPr marL="44450" algn="just">
                <a:lnSpc>
                  <a:spcPct val="150000"/>
                </a:lnSpc>
                <a:defRPr/>
              </a:pPr>
              <a:r>
                <a:rPr lang="vi-VN" sz="1600" dirty="0">
                  <a:latin typeface="UTM Avo" panose="02040603050506020204" pitchFamily="18" charset="0"/>
                </a:rPr>
                <a:t>Suốt đêm dài thắp sáng.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33E115A-6EB8-6642-BF72-72816AA6E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290" y="1164314"/>
              <a:ext cx="304770" cy="2880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ECF3018-FC8E-FB44-AB2A-DC4C51868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072" y="2908491"/>
              <a:ext cx="288000" cy="2880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9A0045A-654E-0E40-9C04-8F8F82D96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6032" y="1155054"/>
              <a:ext cx="257529" cy="288000"/>
            </a:xfrm>
            <a:prstGeom prst="rect">
              <a:avLst/>
            </a:prstGeom>
          </p:spPr>
        </p:pic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4C6444-6C93-BF45-B1C3-D4A014078C78}"/>
              </a:ext>
            </a:extLst>
          </p:cNvPr>
          <p:cNvCxnSpPr>
            <a:cxnSpLocks/>
          </p:cNvCxnSpPr>
          <p:nvPr/>
        </p:nvCxnSpPr>
        <p:spPr>
          <a:xfrm>
            <a:off x="4100547" y="966989"/>
            <a:ext cx="5204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202C3C9-A326-274C-8CA8-74D8353AD7BB}"/>
              </a:ext>
            </a:extLst>
          </p:cNvPr>
          <p:cNvCxnSpPr>
            <a:cxnSpLocks/>
          </p:cNvCxnSpPr>
          <p:nvPr/>
        </p:nvCxnSpPr>
        <p:spPr>
          <a:xfrm>
            <a:off x="1945369" y="1452314"/>
            <a:ext cx="4731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E2AD7F17-2368-2F46-9C9C-28D81A6AF5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531" y="439175"/>
            <a:ext cx="346873" cy="327786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778746E-20C0-B74C-8556-5A9A1ECA4885}"/>
              </a:ext>
            </a:extLst>
          </p:cNvPr>
          <p:cNvCxnSpPr>
            <a:cxnSpLocks/>
          </p:cNvCxnSpPr>
          <p:nvPr/>
        </p:nvCxnSpPr>
        <p:spPr>
          <a:xfrm>
            <a:off x="1966403" y="1839863"/>
            <a:ext cx="3554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0F3943F-2941-5E4E-B96B-8055ECAD4CA0}"/>
              </a:ext>
            </a:extLst>
          </p:cNvPr>
          <p:cNvCxnSpPr>
            <a:cxnSpLocks/>
          </p:cNvCxnSpPr>
          <p:nvPr/>
        </p:nvCxnSpPr>
        <p:spPr>
          <a:xfrm>
            <a:off x="1966403" y="2197554"/>
            <a:ext cx="5725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69C6208-5EF8-074D-9B12-1F4EAC437D4F}"/>
              </a:ext>
            </a:extLst>
          </p:cNvPr>
          <p:cNvCxnSpPr>
            <a:cxnSpLocks/>
          </p:cNvCxnSpPr>
          <p:nvPr/>
        </p:nvCxnSpPr>
        <p:spPr>
          <a:xfrm>
            <a:off x="1990068" y="2555894"/>
            <a:ext cx="3910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E80F239-AA34-DA4D-B682-AFD06FC6E159}"/>
              </a:ext>
            </a:extLst>
          </p:cNvPr>
          <p:cNvCxnSpPr>
            <a:cxnSpLocks/>
          </p:cNvCxnSpPr>
          <p:nvPr/>
        </p:nvCxnSpPr>
        <p:spPr>
          <a:xfrm>
            <a:off x="1953856" y="3196491"/>
            <a:ext cx="5935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C5D3347-9CF7-2F4B-AB5A-5960B490760C}"/>
              </a:ext>
            </a:extLst>
          </p:cNvPr>
          <p:cNvCxnSpPr>
            <a:cxnSpLocks/>
          </p:cNvCxnSpPr>
          <p:nvPr/>
        </p:nvCxnSpPr>
        <p:spPr>
          <a:xfrm>
            <a:off x="1974890" y="3584040"/>
            <a:ext cx="3554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E334DCF-022E-E944-96B6-14F565C85A7B}"/>
              </a:ext>
            </a:extLst>
          </p:cNvPr>
          <p:cNvCxnSpPr>
            <a:cxnSpLocks/>
          </p:cNvCxnSpPr>
          <p:nvPr/>
        </p:nvCxnSpPr>
        <p:spPr>
          <a:xfrm>
            <a:off x="1974890" y="3941731"/>
            <a:ext cx="2816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DA09F64-4259-AC42-B4D8-28C864D43663}"/>
              </a:ext>
            </a:extLst>
          </p:cNvPr>
          <p:cNvCxnSpPr>
            <a:cxnSpLocks/>
          </p:cNvCxnSpPr>
          <p:nvPr/>
        </p:nvCxnSpPr>
        <p:spPr>
          <a:xfrm>
            <a:off x="1980449" y="4300071"/>
            <a:ext cx="5403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ADA0EB8-90FE-C745-ACE5-FEDDCD30798A}"/>
              </a:ext>
            </a:extLst>
          </p:cNvPr>
          <p:cNvCxnSpPr>
            <a:cxnSpLocks/>
          </p:cNvCxnSpPr>
          <p:nvPr/>
        </p:nvCxnSpPr>
        <p:spPr>
          <a:xfrm>
            <a:off x="4949968" y="1436251"/>
            <a:ext cx="4085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9C866CB-A034-584E-8487-BF429A7CFB3D}"/>
              </a:ext>
            </a:extLst>
          </p:cNvPr>
          <p:cNvCxnSpPr>
            <a:cxnSpLocks/>
          </p:cNvCxnSpPr>
          <p:nvPr/>
        </p:nvCxnSpPr>
        <p:spPr>
          <a:xfrm>
            <a:off x="4943843" y="1823800"/>
            <a:ext cx="3554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B1FA57F-CAF3-3C40-8F26-8B4BC2CB0E97}"/>
              </a:ext>
            </a:extLst>
          </p:cNvPr>
          <p:cNvCxnSpPr>
            <a:cxnSpLocks/>
          </p:cNvCxnSpPr>
          <p:nvPr/>
        </p:nvCxnSpPr>
        <p:spPr>
          <a:xfrm>
            <a:off x="4943844" y="2181491"/>
            <a:ext cx="4146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3DBEF3A-12B5-8D4A-9950-68DD5E1E811A}"/>
              </a:ext>
            </a:extLst>
          </p:cNvPr>
          <p:cNvCxnSpPr>
            <a:cxnSpLocks/>
          </p:cNvCxnSpPr>
          <p:nvPr/>
        </p:nvCxnSpPr>
        <p:spPr>
          <a:xfrm>
            <a:off x="4967508" y="2539831"/>
            <a:ext cx="3910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01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1876429" y="644185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dễ viết sai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1932990" y="1314054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rì rào</a:t>
            </a:r>
            <a:endParaRPr lang="vi-VN" sz="24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1DFA7C5-42F0-644F-A449-37BAD5B856D4}"/>
              </a:ext>
            </a:extLst>
          </p:cNvPr>
          <p:cNvSpPr/>
          <p:nvPr/>
        </p:nvSpPr>
        <p:spPr>
          <a:xfrm>
            <a:off x="2046104" y="1557746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984686-D9C8-1541-B1BE-DF75E6CE61B6}"/>
              </a:ext>
            </a:extLst>
          </p:cNvPr>
          <p:cNvSpPr/>
          <p:nvPr/>
        </p:nvSpPr>
        <p:spPr>
          <a:xfrm>
            <a:off x="1932990" y="1902498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gọng vó</a:t>
            </a:r>
            <a:endParaRPr lang="vi-VN" sz="24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72DEC70-6CE3-A84E-B133-9B8831666FB9}"/>
              </a:ext>
            </a:extLst>
          </p:cNvPr>
          <p:cNvSpPr/>
          <p:nvPr/>
        </p:nvSpPr>
        <p:spPr>
          <a:xfrm>
            <a:off x="2046104" y="2146190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1932990" y="3115890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nhai</a:t>
            </a:r>
            <a:endParaRPr lang="vi-VN" sz="24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8FA0106-3394-A74C-9895-B3A17E410635}"/>
              </a:ext>
            </a:extLst>
          </p:cNvPr>
          <p:cNvSpPr/>
          <p:nvPr/>
        </p:nvSpPr>
        <p:spPr>
          <a:xfrm>
            <a:off x="2046104" y="3359582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207175-DBBC-5B47-9626-791F4B16E07A}"/>
              </a:ext>
            </a:extLst>
          </p:cNvPr>
          <p:cNvSpPr/>
          <p:nvPr/>
        </p:nvSpPr>
        <p:spPr>
          <a:xfrm>
            <a:off x="1932990" y="2509194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thắp sáng</a:t>
            </a:r>
            <a:endParaRPr lang="vi-VN" sz="24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A6FFE91-FD4E-EE41-A780-5D30A5D67AE4}"/>
              </a:ext>
            </a:extLst>
          </p:cNvPr>
          <p:cNvSpPr/>
          <p:nvPr/>
        </p:nvSpPr>
        <p:spPr>
          <a:xfrm>
            <a:off x="2046104" y="2752886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5992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 animBg="1"/>
      <p:bldP spid="7" grpId="0"/>
      <p:bldP spid="8" grpId="0" animBg="1"/>
      <p:bldP spid="13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udent Writing (#4) | Free SVG">
            <a:extLst>
              <a:ext uri="{FF2B5EF4-FFF2-40B4-BE49-F238E27FC236}">
                <a16:creationId xmlns:a16="http://schemas.microsoft.com/office/drawing/2014/main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266" y="1900847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17C045-E5BF-4237-86E5-69A18ABEAC01}"/>
              </a:ext>
            </a:extLst>
          </p:cNvPr>
          <p:cNvSpPr txBox="1"/>
          <p:nvPr/>
        </p:nvSpPr>
        <p:spPr>
          <a:xfrm>
            <a:off x="1889084" y="1385222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600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bài vào vở ô li</a:t>
            </a:r>
            <a:endParaRPr lang="en-US" sz="1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7112F9-C830-489D-A196-7AF9B49F281A}"/>
              </a:ext>
            </a:extLst>
          </p:cNvPr>
          <p:cNvSpPr txBox="1"/>
          <p:nvPr/>
        </p:nvSpPr>
        <p:spPr>
          <a:xfrm>
            <a:off x="1889082" y="548161"/>
            <a:ext cx="5365827" cy="73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 BÀI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135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40E177-70F0-4448-85FE-DA7F0F776AC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771" y="575499"/>
            <a:ext cx="352093" cy="3520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D29BEC-04F4-6A40-90D7-EEE793C9FEE0}"/>
              </a:ext>
            </a:extLst>
          </p:cNvPr>
          <p:cNvSpPr txBox="1"/>
          <p:nvPr/>
        </p:nvSpPr>
        <p:spPr>
          <a:xfrm>
            <a:off x="1888282" y="512266"/>
            <a:ext cx="5791332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vi-VN" sz="2000" b="1" dirty="0">
                <a:solidFill>
                  <a:srgbClr val="17479D"/>
                </a:solidFill>
                <a:latin typeface="UTM Avo" panose="02040603050506020204" pitchFamily="18" charset="0"/>
              </a:rPr>
              <a:t>Chọn </a:t>
            </a:r>
            <a:r>
              <a:rPr lang="vi-VN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uynh </a:t>
            </a:r>
            <a:r>
              <a:rPr lang="vi-VN" sz="2000" b="1" dirty="0">
                <a:solidFill>
                  <a:srgbClr val="17479D"/>
                </a:solidFill>
                <a:latin typeface="UTM Avo" panose="02040603050506020204" pitchFamily="18" charset="0"/>
              </a:rPr>
              <a:t>hoặc </a:t>
            </a:r>
            <a:r>
              <a:rPr lang="vi-VN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uych</a:t>
            </a:r>
            <a:r>
              <a:rPr lang="vi-VN" sz="2000" b="1" dirty="0">
                <a:solidFill>
                  <a:srgbClr val="17479D"/>
                </a:solidFill>
                <a:latin typeface="UTM Avo" panose="02040603050506020204" pitchFamily="18" charset="0"/>
              </a:rPr>
              <a:t> thay cho ô vuông.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75EFEA-A3F3-C84B-B2F5-8FEE838EED2B}"/>
              </a:ext>
            </a:extLst>
          </p:cNvPr>
          <p:cNvSpPr/>
          <p:nvPr/>
        </p:nvSpPr>
        <p:spPr>
          <a:xfrm>
            <a:off x="3826489" y="1517160"/>
            <a:ext cx="12758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2400" dirty="0">
                <a:solidFill>
                  <a:srgbClr val="FF0000"/>
                </a:solidFill>
                <a:latin typeface="UTM Avo" panose="02040603050506020204" pitchFamily="18" charset="0"/>
              </a:rPr>
              <a:t>uynh</a:t>
            </a:r>
            <a:endParaRPr lang="en-VN" sz="2400" dirty="0">
              <a:latin typeface="UTM Avo" panose="020406030505060202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0764737-0A8E-7740-B92E-A5CA1D85AC22}"/>
              </a:ext>
            </a:extLst>
          </p:cNvPr>
          <p:cNvSpPr/>
          <p:nvPr/>
        </p:nvSpPr>
        <p:spPr>
          <a:xfrm>
            <a:off x="5364659" y="1517160"/>
            <a:ext cx="9236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VN" sz="2400" dirty="0">
                <a:solidFill>
                  <a:srgbClr val="FF0000"/>
                </a:solidFill>
                <a:latin typeface="UTM Avo" panose="02040603050506020204" pitchFamily="18" charset="0"/>
              </a:rPr>
              <a:t>uych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877D1ED-200D-2F49-B435-1CBA2F408414}"/>
              </a:ext>
            </a:extLst>
          </p:cNvPr>
          <p:cNvGrpSpPr/>
          <p:nvPr/>
        </p:nvGrpSpPr>
        <p:grpSpPr>
          <a:xfrm>
            <a:off x="1683842" y="1313810"/>
            <a:ext cx="5791332" cy="3066224"/>
            <a:chOff x="540842" y="1313810"/>
            <a:chExt cx="5791332" cy="306622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5A67977-2A2B-2349-B4A4-A0CDC6EDA37C}"/>
                </a:ext>
              </a:extLst>
            </p:cNvPr>
            <p:cNvGrpSpPr/>
            <p:nvPr/>
          </p:nvGrpSpPr>
          <p:grpSpPr>
            <a:xfrm>
              <a:off x="540842" y="1313810"/>
              <a:ext cx="5791332" cy="3066224"/>
              <a:chOff x="540842" y="1313810"/>
              <a:chExt cx="5791332" cy="3066224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D0F5C1CE-5D69-A34F-A998-7A729CD09BF1}"/>
                  </a:ext>
                </a:extLst>
              </p:cNvPr>
              <p:cNvGrpSpPr/>
              <p:nvPr/>
            </p:nvGrpSpPr>
            <p:grpSpPr>
              <a:xfrm>
                <a:off x="540842" y="1313810"/>
                <a:ext cx="5791332" cy="3066224"/>
                <a:chOff x="-612210" y="1737369"/>
                <a:chExt cx="5791332" cy="3066224"/>
              </a:xfrm>
              <a:noFill/>
            </p:grpSpPr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3A00893-BE8B-5B41-BEEC-11F2E7ED6F7E}"/>
                    </a:ext>
                  </a:extLst>
                </p:cNvPr>
                <p:cNvSpPr/>
                <p:nvPr/>
              </p:nvSpPr>
              <p:spPr>
                <a:xfrm>
                  <a:off x="-612210" y="1737369"/>
                  <a:ext cx="5791332" cy="3066224"/>
                </a:xfrm>
                <a:prstGeom prst="rect">
                  <a:avLst/>
                </a:prstGeom>
                <a:grpFill/>
                <a:ln w="19050">
                  <a:noFill/>
                  <a:extLst>
                    <a:ext uri="{C807C97D-BFC1-408E-A445-0C87EB9F89A2}">
                      <ask:lineSketchStyleProps xmlns:ask="http://schemas.microsoft.com/office/drawing/2018/sketchyshapes" sd="86837363">
                        <a:custGeom>
                          <a:avLst/>
                          <a:gdLst>
                            <a:gd name="connsiteX0" fmla="*/ 0 w 5791332"/>
                            <a:gd name="connsiteY0" fmla="*/ 0 h 3066224"/>
                            <a:gd name="connsiteX1" fmla="*/ 5791332 w 5791332"/>
                            <a:gd name="connsiteY1" fmla="*/ 0 h 3066224"/>
                            <a:gd name="connsiteX2" fmla="*/ 5791332 w 5791332"/>
                            <a:gd name="connsiteY2" fmla="*/ 3066224 h 3066224"/>
                            <a:gd name="connsiteX3" fmla="*/ 0 w 5791332"/>
                            <a:gd name="connsiteY3" fmla="*/ 3066224 h 3066224"/>
                            <a:gd name="connsiteX4" fmla="*/ 0 w 5791332"/>
                            <a:gd name="connsiteY4" fmla="*/ 0 h 306622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5791332" h="3066224" fill="none" extrusionOk="0">
                              <a:moveTo>
                                <a:pt x="0" y="0"/>
                              </a:moveTo>
                              <a:cubicBezTo>
                                <a:pt x="1443153" y="106216"/>
                                <a:pt x="3002411" y="-142119"/>
                                <a:pt x="5791332" y="0"/>
                              </a:cubicBezTo>
                              <a:cubicBezTo>
                                <a:pt x="5790821" y="1098859"/>
                                <a:pt x="5790562" y="1749720"/>
                                <a:pt x="5791332" y="3066224"/>
                              </a:cubicBezTo>
                              <a:cubicBezTo>
                                <a:pt x="3246532" y="3036996"/>
                                <a:pt x="653525" y="3050530"/>
                                <a:pt x="0" y="3066224"/>
                              </a:cubicBezTo>
                              <a:cubicBezTo>
                                <a:pt x="-56229" y="2395705"/>
                                <a:pt x="-65128" y="830806"/>
                                <a:pt x="0" y="0"/>
                              </a:cubicBezTo>
                              <a:close/>
                            </a:path>
                            <a:path w="5791332" h="3066224" stroke="0" extrusionOk="0">
                              <a:moveTo>
                                <a:pt x="0" y="0"/>
                              </a:moveTo>
                              <a:cubicBezTo>
                                <a:pt x="1722119" y="-71603"/>
                                <a:pt x="3698439" y="126493"/>
                                <a:pt x="5791332" y="0"/>
                              </a:cubicBezTo>
                              <a:cubicBezTo>
                                <a:pt x="5702142" y="854751"/>
                                <a:pt x="5947116" y="2644159"/>
                                <a:pt x="5791332" y="3066224"/>
                              </a:cubicBezTo>
                              <a:cubicBezTo>
                                <a:pt x="4169013" y="3111068"/>
                                <a:pt x="680256" y="2909337"/>
                                <a:pt x="0" y="3066224"/>
                              </a:cubicBezTo>
                              <a:cubicBezTo>
                                <a:pt x="-31925" y="2026275"/>
                                <a:pt x="67210" y="1035094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txBody>
                <a:bodyPr wrap="square" anchor="b">
                  <a:spAutoFit/>
                </a:bodyPr>
                <a:lstStyle/>
                <a:p>
                  <a:pPr lvl="0">
                    <a:lnSpc>
                      <a:spcPct val="200000"/>
                    </a:lnSpc>
                    <a:defRPr/>
                  </a:pPr>
                  <a:r>
                    <a:rPr lang="vi-VN" sz="2000" dirty="0">
                      <a:latin typeface="UTM Avo" panose="0204060305050602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- Các bạn chạy h                 h                 trên sân bóng.</a:t>
                  </a:r>
                </a:p>
                <a:p>
                  <a:pPr lvl="0">
                    <a:lnSpc>
                      <a:spcPct val="200000"/>
                    </a:lnSpc>
                    <a:defRPr/>
                  </a:pPr>
                  <a:r>
                    <a:rPr lang="vi-VN" sz="2000" dirty="0">
                      <a:latin typeface="UTM Avo" panose="0204060305050602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- Nhà trường tổ chức họp phụ h                vào chủ nhật.</a:t>
                  </a:r>
                </a:p>
                <a:p>
                  <a:pPr marL="342900" indent="-342900">
                    <a:lnSpc>
                      <a:spcPct val="200000"/>
                    </a:lnSpc>
                    <a:buFontTx/>
                    <a:buChar char="-"/>
                    <a:defRPr/>
                  </a:pPr>
                  <a:endParaRPr lang="vi-VN" sz="20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1FFB1E92-CFF9-E147-B911-E623B6E48522}"/>
                    </a:ext>
                  </a:extLst>
                </p:cNvPr>
                <p:cNvSpPr/>
                <p:nvPr/>
              </p:nvSpPr>
              <p:spPr>
                <a:xfrm>
                  <a:off x="1752784" y="2017031"/>
                  <a:ext cx="951860" cy="36389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pPr algn="ctr">
                    <a:lnSpc>
                      <a:spcPct val="150000"/>
                    </a:lnSpc>
                    <a:defRPr/>
                  </a:pPr>
                  <a:endParaRPr lang="en-VN">
                    <a:solidFill>
                      <a:srgbClr val="BAE5E4"/>
                    </a:solidFill>
                    <a:latin typeface="Arial"/>
                  </a:endParaRP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B8600C9E-429F-0547-A61E-1698C59A51EA}"/>
                    </a:ext>
                  </a:extLst>
                </p:cNvPr>
                <p:cNvSpPr/>
                <p:nvPr/>
              </p:nvSpPr>
              <p:spPr>
                <a:xfrm>
                  <a:off x="3092990" y="2017031"/>
                  <a:ext cx="1007959" cy="36389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pPr algn="ctr">
                    <a:lnSpc>
                      <a:spcPct val="150000"/>
                    </a:lnSpc>
                    <a:defRPr/>
                  </a:pPr>
                  <a:endParaRPr lang="en-VN">
                    <a:solidFill>
                      <a:srgbClr val="BAE5E4"/>
                    </a:solidFill>
                    <a:latin typeface="Arial"/>
                  </a:endParaRPr>
                </a:p>
              </p:txBody>
            </p:sp>
          </p:grp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16DF43C2-45A3-0D4C-8220-C3918D8D1FD9}"/>
                  </a:ext>
                </a:extLst>
              </p:cNvPr>
              <p:cNvCxnSpPr/>
              <p:nvPr/>
            </p:nvCxnSpPr>
            <p:spPr>
              <a:xfrm flipH="1" flipV="1">
                <a:off x="3145536" y="1414272"/>
                <a:ext cx="97536" cy="102887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8F638DA8-E8F2-9349-A8DF-AB826ABA1AA3}"/>
                  </a:ext>
                </a:extLst>
              </p:cNvPr>
              <p:cNvSpPr/>
              <p:nvPr/>
            </p:nvSpPr>
            <p:spPr>
              <a:xfrm>
                <a:off x="4547616" y="2069714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CF78107-D102-8040-B1AD-AF36BC32D894}"/>
                </a:ext>
              </a:extLst>
            </p:cNvPr>
            <p:cNvSpPr/>
            <p:nvPr/>
          </p:nvSpPr>
          <p:spPr>
            <a:xfrm>
              <a:off x="4588309" y="2815616"/>
              <a:ext cx="951860" cy="3638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>
                <a:lnSpc>
                  <a:spcPct val="150000"/>
                </a:lnSpc>
                <a:defRPr/>
              </a:pPr>
              <a:endParaRPr lang="en-VN">
                <a:solidFill>
                  <a:srgbClr val="BAE5E4"/>
                </a:solidFill>
                <a:latin typeface="Arial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A3E8B07D-6D2B-B54A-88B8-7949C2D655AC}"/>
              </a:ext>
            </a:extLst>
          </p:cNvPr>
          <p:cNvSpPr/>
          <p:nvPr/>
        </p:nvSpPr>
        <p:spPr>
          <a:xfrm>
            <a:off x="5520537" y="2736663"/>
            <a:ext cx="12758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2400" dirty="0">
                <a:solidFill>
                  <a:srgbClr val="FF0000"/>
                </a:solidFill>
                <a:latin typeface="UTM Avo" panose="02040603050506020204" pitchFamily="18" charset="0"/>
              </a:rPr>
              <a:t>uynh</a:t>
            </a:r>
            <a:endParaRPr lang="en-VN" sz="2400" dirty="0">
              <a:latin typeface="UTM Avo" panose="02040603050506020204" pitchFamily="18" charset="0"/>
            </a:endParaRPr>
          </a:p>
        </p:txBody>
      </p:sp>
      <p:pic>
        <p:nvPicPr>
          <p:cNvPr id="3076" name="Picture 4" descr="Premium Vector | Happy kid boy train run marathon jogging">
            <a:extLst>
              <a:ext uri="{FF2B5EF4-FFF2-40B4-BE49-F238E27FC236}">
                <a16:creationId xmlns:a16="http://schemas.microsoft.com/office/drawing/2014/main" id="{69D5E766-A17C-CF44-9DFF-8887FF102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451" y="3577426"/>
            <a:ext cx="1708152" cy="170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remium Vector | Happy kid girl train run marathon jogging">
            <a:extLst>
              <a:ext uri="{FF2B5EF4-FFF2-40B4-BE49-F238E27FC236}">
                <a16:creationId xmlns:a16="http://schemas.microsoft.com/office/drawing/2014/main" id="{D73324F7-7444-A549-9FF9-9F704FC0C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999" y="3577427"/>
            <a:ext cx="1605215" cy="160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61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26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7F940E-EC3B-C04B-BF84-A079CC797EAB}"/>
              </a:ext>
            </a:extLst>
          </p:cNvPr>
          <p:cNvSpPr txBox="1"/>
          <p:nvPr/>
        </p:nvSpPr>
        <p:spPr>
          <a:xfrm>
            <a:off x="2065978" y="445749"/>
            <a:ext cx="5311568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Chọn a hoặc b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6E4CC9-2E21-4D4E-BF68-176C6694A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321" y="507635"/>
            <a:ext cx="353714" cy="3537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A5991B2-32D7-2D4C-B927-082A670A87A4}"/>
              </a:ext>
            </a:extLst>
          </p:cNvPr>
          <p:cNvSpPr txBox="1"/>
          <p:nvPr/>
        </p:nvSpPr>
        <p:spPr>
          <a:xfrm>
            <a:off x="1908179" y="961542"/>
            <a:ext cx="4801663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a) </a:t>
            </a:r>
            <a:r>
              <a:rPr lang="vi-VN" sz="1800" dirty="0">
                <a:latin typeface="UTM Avo" panose="02040603050506020204" pitchFamily="18" charset="0"/>
              </a:rPr>
              <a:t>Chọn </a:t>
            </a:r>
            <a:r>
              <a:rPr lang="vi-VN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l </a:t>
            </a:r>
            <a:r>
              <a:rPr lang="vi-VN" sz="1800" dirty="0">
                <a:latin typeface="UTM Avo" panose="02040603050506020204" pitchFamily="18" charset="0"/>
              </a:rPr>
              <a:t>hoặc </a:t>
            </a:r>
            <a:r>
              <a:rPr lang="vi-VN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n</a:t>
            </a:r>
            <a:r>
              <a:rPr lang="vi-VN" sz="1800" dirty="0">
                <a:latin typeface="UTM Avo" panose="02040603050506020204" pitchFamily="18" charset="0"/>
              </a:rPr>
              <a:t> thay cho ô vuông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F3FAC21-B224-DC48-9C2F-3D971B7C3D60}"/>
              </a:ext>
            </a:extLst>
          </p:cNvPr>
          <p:cNvGrpSpPr/>
          <p:nvPr/>
        </p:nvGrpSpPr>
        <p:grpSpPr>
          <a:xfrm>
            <a:off x="2487110" y="1720042"/>
            <a:ext cx="4697874" cy="2343398"/>
            <a:chOff x="1344110" y="1720042"/>
            <a:chExt cx="4697874" cy="234339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95184D0-493B-9D40-A318-071FD9BE94D2}"/>
                </a:ext>
              </a:extLst>
            </p:cNvPr>
            <p:cNvSpPr/>
            <p:nvPr/>
          </p:nvSpPr>
          <p:spPr>
            <a:xfrm>
              <a:off x="1344110" y="1720042"/>
              <a:ext cx="4697874" cy="23433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000" dirty="0">
                  <a:latin typeface="UTM Avo" panose="02040603050506020204" pitchFamily="18" charset="0"/>
                  <a:ea typeface="Calibri" panose="020F0502020204030204" pitchFamily="34" charset="0"/>
                </a:rPr>
                <a:t>Những hạt mưa li ti</a:t>
              </a:r>
            </a:p>
            <a:p>
              <a:pPr>
                <a:lnSpc>
                  <a:spcPct val="150000"/>
                </a:lnSpc>
              </a:pPr>
              <a:r>
                <a:rPr lang="vi-VN" sz="2000" dirty="0">
                  <a:latin typeface="UTM Avo" panose="02040603050506020204" pitchFamily="18" charset="0"/>
                  <a:ea typeface="Calibri" panose="020F0502020204030204" pitchFamily="34" charset="0"/>
                </a:rPr>
                <a:t>Dịu dàng và mềm mại</a:t>
              </a:r>
            </a:p>
            <a:p>
              <a:pPr>
                <a:lnSpc>
                  <a:spcPct val="150000"/>
                </a:lnSpc>
              </a:pPr>
              <a:r>
                <a:rPr lang="vi-VN" sz="2000" dirty="0">
                  <a:latin typeface="UTM Avo" panose="02040603050506020204" pitchFamily="18" charset="0"/>
                  <a:ea typeface="Calibri" panose="020F0502020204030204" pitchFamily="34" charset="0"/>
                </a:rPr>
                <a:t>Gọi mùa xuân ở          ại</a:t>
              </a:r>
            </a:p>
            <a:p>
              <a:pPr>
                <a:lnSpc>
                  <a:spcPct val="150000"/>
                </a:lnSpc>
              </a:pPr>
              <a:r>
                <a:rPr lang="vi-VN" sz="2000" dirty="0">
                  <a:latin typeface="UTM Avo" panose="02040603050506020204" pitchFamily="18" charset="0"/>
                  <a:ea typeface="Calibri" panose="020F0502020204030204" pitchFamily="34" charset="0"/>
                </a:rPr>
                <a:t>Trên mắt chồi xanh          on</a:t>
              </a:r>
            </a:p>
            <a:p>
              <a:pPr algn="r">
                <a:lnSpc>
                  <a:spcPct val="150000"/>
                </a:lnSpc>
              </a:pPr>
              <a:r>
                <a:rPr lang="vi-VN" sz="2000" dirty="0">
                  <a:latin typeface="UTM Avo" panose="02040603050506020204" pitchFamily="18" charset="0"/>
                  <a:ea typeface="Calibri" panose="020F0502020204030204" pitchFamily="34" charset="0"/>
                </a:rPr>
                <a:t>	(Theo Nguyễn Lâm Thắng)</a:t>
              </a:r>
              <a:endParaRPr lang="en-VN" sz="2000" dirty="0"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035F31D-A660-EC4F-A857-E45C695F9CB5}"/>
                </a:ext>
              </a:extLst>
            </p:cNvPr>
            <p:cNvSpPr/>
            <p:nvPr/>
          </p:nvSpPr>
          <p:spPr>
            <a:xfrm>
              <a:off x="3586106" y="2671586"/>
              <a:ext cx="452415" cy="44031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>
                <a:lnSpc>
                  <a:spcPct val="150000"/>
                </a:lnSpc>
                <a:defRPr/>
              </a:pPr>
              <a:endParaRPr lang="en-VN">
                <a:solidFill>
                  <a:srgbClr val="BAE5E4"/>
                </a:solidFill>
                <a:latin typeface="Arial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30764F5-1AB2-3F4F-A869-7A3C3A574181}"/>
                </a:ext>
              </a:extLst>
            </p:cNvPr>
            <p:cNvSpPr/>
            <p:nvPr/>
          </p:nvSpPr>
          <p:spPr>
            <a:xfrm>
              <a:off x="3945138" y="3171654"/>
              <a:ext cx="497657" cy="48434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>
                <a:lnSpc>
                  <a:spcPct val="150000"/>
                </a:lnSpc>
                <a:defRPr/>
              </a:pPr>
              <a:endParaRPr lang="en-VN">
                <a:solidFill>
                  <a:srgbClr val="BAE5E4"/>
                </a:solidFill>
                <a:latin typeface="Arial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831D589B-090D-E04B-866B-25163C768CDC}"/>
              </a:ext>
            </a:extLst>
          </p:cNvPr>
          <p:cNvSpPr/>
          <p:nvPr/>
        </p:nvSpPr>
        <p:spPr>
          <a:xfrm>
            <a:off x="4687258" y="2652283"/>
            <a:ext cx="5436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2400" dirty="0">
                <a:solidFill>
                  <a:srgbClr val="FF0000"/>
                </a:solidFill>
                <a:latin typeface="UTM Avo" panose="02040603050506020204" pitchFamily="18" charset="0"/>
              </a:rPr>
              <a:t>l</a:t>
            </a:r>
            <a:endParaRPr lang="en-VN" sz="2400" dirty="0">
              <a:latin typeface="UTM Avo" panose="020406030505060202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B29845-35C7-EA4C-9266-3748D8196E9F}"/>
              </a:ext>
            </a:extLst>
          </p:cNvPr>
          <p:cNvSpPr/>
          <p:nvPr/>
        </p:nvSpPr>
        <p:spPr>
          <a:xfrm>
            <a:off x="5068588" y="3149970"/>
            <a:ext cx="5436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2400" dirty="0">
                <a:solidFill>
                  <a:srgbClr val="FF0000"/>
                </a:solidFill>
                <a:latin typeface="UTM Avo" panose="02040603050506020204" pitchFamily="18" charset="0"/>
              </a:rPr>
              <a:t>n</a:t>
            </a:r>
            <a:endParaRPr lang="en-VN" sz="2400" dirty="0">
              <a:latin typeface="UTM Avo" panose="02040603050506020204" pitchFamily="18" charset="0"/>
            </a:endParaRPr>
          </a:p>
        </p:txBody>
      </p:sp>
      <p:pic>
        <p:nvPicPr>
          <p:cNvPr id="4098" name="Picture 2" descr="Blue Cute Cartoon Clouds And Raindrops | Cartoon clouds, Rain cartoon,  Cloud drawing">
            <a:extLst>
              <a:ext uri="{FF2B5EF4-FFF2-40B4-BE49-F238E27FC236}">
                <a16:creationId xmlns:a16="http://schemas.microsoft.com/office/drawing/2014/main" id="{7F22436B-B4D3-974F-9171-3F816DA84B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24"/>
          <a:stretch/>
        </p:blipFill>
        <p:spPr bwMode="auto">
          <a:xfrm>
            <a:off x="5518913" y="1208117"/>
            <a:ext cx="2275954" cy="197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11 Cartoon clouds ideas in 2021 | فانوس ورقي, قماش اللباد, بطاقات تعليمية">
            <a:extLst>
              <a:ext uri="{FF2B5EF4-FFF2-40B4-BE49-F238E27FC236}">
                <a16:creationId xmlns:a16="http://schemas.microsoft.com/office/drawing/2014/main" id="{AE13EB36-27D8-6443-9027-677B3B148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040" y="3821501"/>
            <a:ext cx="1736091" cy="115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46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94E123E-802F-634C-BDB8-04C4E9E2376F}"/>
              </a:ext>
            </a:extLst>
          </p:cNvPr>
          <p:cNvSpPr txBox="1"/>
          <p:nvPr/>
        </p:nvSpPr>
        <p:spPr>
          <a:xfrm>
            <a:off x="1742064" y="518441"/>
            <a:ext cx="6010080" cy="495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b) </a:t>
            </a:r>
            <a:r>
              <a:rPr lang="vi-VN" sz="20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 </a:t>
            </a:r>
            <a:r>
              <a:rPr lang="vi-VN" sz="2000" b="1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iêt</a:t>
            </a:r>
            <a:r>
              <a:rPr lang="vi-VN" sz="20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hoặc </a:t>
            </a:r>
            <a:r>
              <a:rPr lang="vi-VN" sz="2000" b="1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iêc</a:t>
            </a:r>
            <a:r>
              <a:rPr lang="vi-VN" sz="20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thay cho ô vuông.</a:t>
            </a:r>
            <a:r>
              <a:rPr lang="en-VN" sz="2000" dirty="0"/>
              <a:t> </a:t>
            </a:r>
            <a:endParaRPr lang="vi-VN" sz="2000" dirty="0">
              <a:latin typeface="UTM Avo" panose="020406030505060202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DF6982D-336F-344B-A4F2-B2CC49871EC3}"/>
              </a:ext>
            </a:extLst>
          </p:cNvPr>
          <p:cNvGrpSpPr/>
          <p:nvPr/>
        </p:nvGrpSpPr>
        <p:grpSpPr>
          <a:xfrm>
            <a:off x="2796687" y="1228336"/>
            <a:ext cx="4697874" cy="2343398"/>
            <a:chOff x="1653687" y="1228336"/>
            <a:chExt cx="4697874" cy="2343398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FE01631-28FC-6D42-9979-5B4BD52327AB}"/>
                </a:ext>
              </a:extLst>
            </p:cNvPr>
            <p:cNvGrpSpPr/>
            <p:nvPr/>
          </p:nvGrpSpPr>
          <p:grpSpPr>
            <a:xfrm>
              <a:off x="1653687" y="1228336"/>
              <a:ext cx="4697874" cy="2343398"/>
              <a:chOff x="1255167" y="1305974"/>
              <a:chExt cx="4697874" cy="2343398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BE925AFF-CD9F-624B-BE96-FA6D1F1499ED}"/>
                  </a:ext>
                </a:extLst>
              </p:cNvPr>
              <p:cNvGrpSpPr/>
              <p:nvPr/>
            </p:nvGrpSpPr>
            <p:grpSpPr>
              <a:xfrm>
                <a:off x="1255167" y="1305974"/>
                <a:ext cx="4697874" cy="2343398"/>
                <a:chOff x="1344110" y="1720042"/>
                <a:chExt cx="4697874" cy="2343398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F744B1DA-7408-FC4F-89D9-A1B8C67E568E}"/>
                    </a:ext>
                  </a:extLst>
                </p:cNvPr>
                <p:cNvSpPr/>
                <p:nvPr/>
              </p:nvSpPr>
              <p:spPr>
                <a:xfrm>
                  <a:off x="1344110" y="1720042"/>
                  <a:ext cx="4697874" cy="234339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2000" dirty="0">
                      <a:latin typeface="UTM Avo" panose="02040603050506020204" pitchFamily="18" charset="0"/>
                      <a:ea typeface="Calibri" panose="020F0502020204030204" pitchFamily="34" charset="0"/>
                    </a:rPr>
                    <a:t>Bé đi dưới hàng cây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vi-VN" sz="2000" dirty="0">
                      <a:latin typeface="UTM Avo" panose="02040603050506020204" pitchFamily="18" charset="0"/>
                      <a:ea typeface="Calibri" panose="020F0502020204030204" pitchFamily="34" charset="0"/>
                    </a:rPr>
                    <a:t>Chỉ thấy vòm lá b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vi-VN" sz="2000" dirty="0">
                      <a:latin typeface="UTM Avo" panose="02040603050506020204" pitchFamily="18" charset="0"/>
                      <a:ea typeface="Calibri" panose="020F0502020204030204" pitchFamily="34" charset="0"/>
                    </a:rPr>
                    <a:t>Nhạc công vẫn mê say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vi-VN" sz="2000" dirty="0">
                      <a:latin typeface="UTM Avo" panose="02040603050506020204" pitchFamily="18" charset="0"/>
                      <a:ea typeface="Calibri" panose="020F0502020204030204" pitchFamily="34" charset="0"/>
                    </a:rPr>
                    <a:t>Điệu bổng trầm tha th</a:t>
                  </a:r>
                </a:p>
                <a:p>
                  <a:pPr algn="r">
                    <a:lnSpc>
                      <a:spcPct val="150000"/>
                    </a:lnSpc>
                  </a:pPr>
                  <a:r>
                    <a:rPr lang="vi-VN" sz="2000" dirty="0">
                      <a:latin typeface="UTM Avo" panose="02040603050506020204" pitchFamily="18" charset="0"/>
                      <a:ea typeface="Calibri" panose="020F0502020204030204" pitchFamily="34" charset="0"/>
                    </a:rPr>
                    <a:t>	(Theo Nguyễn Lâm Thắng)</a:t>
                  </a:r>
                  <a:endParaRPr lang="en-VN" sz="2000" dirty="0">
                    <a:latin typeface="Times New Roman" panose="02020603050405020304" pitchFamily="18" charset="0"/>
                    <a:ea typeface="Calibri" panose="020F0502020204030204" pitchFamily="34" charset="0"/>
                  </a:endParaRPr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62108762-A1AB-FD4F-90FB-4AEB814F7B0C}"/>
                    </a:ext>
                  </a:extLst>
                </p:cNvPr>
                <p:cNvSpPr/>
                <p:nvPr/>
              </p:nvSpPr>
              <p:spPr>
                <a:xfrm>
                  <a:off x="3675795" y="2263901"/>
                  <a:ext cx="767000" cy="36389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pPr algn="ctr">
                    <a:lnSpc>
                      <a:spcPct val="150000"/>
                    </a:lnSpc>
                    <a:defRPr/>
                  </a:pPr>
                  <a:endParaRPr lang="en-VN">
                    <a:solidFill>
                      <a:srgbClr val="BAE5E4"/>
                    </a:solidFill>
                    <a:latin typeface="Arial"/>
                  </a:endParaRPr>
                </a:p>
              </p:txBody>
            </p:sp>
          </p:grp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FF734DE-E0C7-AE46-90B2-2A6742A9257F}"/>
                  </a:ext>
                </a:extLst>
              </p:cNvPr>
              <p:cNvSpPr/>
              <p:nvPr/>
            </p:nvSpPr>
            <p:spPr>
              <a:xfrm>
                <a:off x="4110187" y="2792996"/>
                <a:ext cx="767000" cy="36389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>
                  <a:lnSpc>
                    <a:spcPct val="150000"/>
                  </a:lnSpc>
                  <a:defRPr/>
                </a:pPr>
                <a:endParaRPr lang="en-VN">
                  <a:solidFill>
                    <a:srgbClr val="BAE5E4"/>
                  </a:solidFill>
                  <a:latin typeface="Arial"/>
                </a:endParaRPr>
              </a:p>
            </p:txBody>
          </p:sp>
        </p:grp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4798785-6DCF-8541-B215-5F5FF4D0F2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85924" y="1612680"/>
              <a:ext cx="97536" cy="10288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5BDE02D-737B-D844-B3B0-0532467521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00629" y="2532826"/>
              <a:ext cx="97536" cy="10288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1B17E09E-C427-904F-A191-11ACBA9CEA1E}"/>
              </a:ext>
            </a:extLst>
          </p:cNvPr>
          <p:cNvSpPr/>
          <p:nvPr/>
        </p:nvSpPr>
        <p:spPr>
          <a:xfrm>
            <a:off x="5026812" y="1734196"/>
            <a:ext cx="766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2400" dirty="0">
                <a:solidFill>
                  <a:srgbClr val="FF0000"/>
                </a:solidFill>
                <a:latin typeface="UTM Avo" panose="02040603050506020204" pitchFamily="18" charset="0"/>
              </a:rPr>
              <a:t>iêc</a:t>
            </a:r>
            <a:endParaRPr lang="en-VN" sz="2400" dirty="0">
              <a:latin typeface="UTM Avo" panose="02040603050506020204" pitchFamily="18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035A793-4C80-C245-B849-55715585549E}"/>
              </a:ext>
            </a:extLst>
          </p:cNvPr>
          <p:cNvSpPr/>
          <p:nvPr/>
        </p:nvSpPr>
        <p:spPr>
          <a:xfrm>
            <a:off x="5621653" y="2645948"/>
            <a:ext cx="6147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2400" dirty="0">
                <a:solidFill>
                  <a:srgbClr val="FF0000"/>
                </a:solidFill>
                <a:latin typeface="UTM Avo" panose="02040603050506020204" pitchFamily="18" charset="0"/>
              </a:rPr>
              <a:t>iêt</a:t>
            </a:r>
            <a:endParaRPr lang="en-VN" sz="2400" dirty="0">
              <a:latin typeface="UTM Avo" panose="02040603050506020204" pitchFamily="18" charset="0"/>
            </a:endParaRPr>
          </a:p>
        </p:txBody>
      </p:sp>
      <p:pic>
        <p:nvPicPr>
          <p:cNvPr id="5122" name="Picture 2" descr="Vector Illustration Of Happy Child Girl Laughing And Swinging.. Royalty  Free Cliparts, Vectors, And Stock Illustration. Image 99637047.">
            <a:extLst>
              <a:ext uri="{FF2B5EF4-FFF2-40B4-BE49-F238E27FC236}">
                <a16:creationId xmlns:a16="http://schemas.microsoft.com/office/drawing/2014/main" id="{08B9BE91-CFD8-984F-843E-E5828276C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050" y="3156890"/>
            <a:ext cx="2682329" cy="189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51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7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2074612" y="1390820"/>
            <a:ext cx="4405927" cy="3318271"/>
            <a:chOff x="1417547" y="1264224"/>
            <a:chExt cx="4405927" cy="3318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654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>
                  <a:solidFill>
                    <a:srgbClr val="17479D"/>
                  </a:solidFill>
                  <a:latin typeface="UTM Avo" panose="02040603050506020204" pitchFamily="18" charset="0"/>
                </a:rPr>
                <a:t>LUYỆN TỪ VÀ CÂU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4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166231DB-40FF-4C3A-B8D2-2317012A9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695" y="3157026"/>
            <a:ext cx="1760560" cy="176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CA984BF-DA54-2643-8636-B7CB81D84C8D}"/>
              </a:ext>
            </a:extLst>
          </p:cNvPr>
          <p:cNvSpPr txBox="1"/>
          <p:nvPr/>
        </p:nvSpPr>
        <p:spPr>
          <a:xfrm>
            <a:off x="2677330" y="469344"/>
            <a:ext cx="46202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chemeClr val="accent2"/>
                </a:solidFill>
                <a:latin typeface="UTM Cookies" panose="02040603050506020204" pitchFamily="18" charset="0"/>
              </a:rPr>
              <a:t>LUỸ TRE</a:t>
            </a:r>
            <a:endParaRPr lang="en-US" sz="44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00B4FBB-0AD6-C54D-80ED-6F7FAAC39889}"/>
              </a:ext>
            </a:extLst>
          </p:cNvPr>
          <p:cNvGrpSpPr/>
          <p:nvPr/>
        </p:nvGrpSpPr>
        <p:grpSpPr>
          <a:xfrm>
            <a:off x="1529193" y="578415"/>
            <a:ext cx="1631953" cy="742615"/>
            <a:chOff x="360464" y="617893"/>
            <a:chExt cx="1631953" cy="74261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BD7B322-E687-FF4A-9C75-C621C931CF14}"/>
                </a:ext>
              </a:extLst>
            </p:cNvPr>
            <p:cNvSpPr txBox="1"/>
            <p:nvPr/>
          </p:nvSpPr>
          <p:spPr>
            <a:xfrm>
              <a:off x="378770" y="617893"/>
              <a:ext cx="1613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18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8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DE70C77-28D7-514D-BB22-D7E3EC927CC6}"/>
                </a:ext>
              </a:extLst>
            </p:cNvPr>
            <p:cNvSpPr txBox="1"/>
            <p:nvPr/>
          </p:nvSpPr>
          <p:spPr>
            <a:xfrm>
              <a:off x="360464" y="652622"/>
              <a:ext cx="1613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18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40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8333015"/>
      </p:ext>
    </p:extLst>
  </p:cSld>
  <p:clrMapOvr>
    <a:masterClrMapping/>
  </p:clrMapOvr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2718</TotalTime>
  <Words>430</Words>
  <Application>Microsoft Office PowerPoint</Application>
  <PresentationFormat>On-screen Show (16:9)</PresentationFormat>
  <Paragraphs>81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UTM Cookies</vt:lpstr>
      <vt:lpstr>Times New Roman</vt:lpstr>
      <vt:lpstr>UTM Avo</vt:lpstr>
      <vt:lpstr>Montserrat</vt:lpstr>
      <vt:lpstr>Arial</vt:lpstr>
      <vt:lpstr>Kalam</vt:lpstr>
      <vt:lpstr>Doodle Sketchbook by Slidesgo</vt:lpstr>
      <vt:lpstr>1_Doodle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Kim Quỳnh</cp:lastModifiedBy>
  <cp:revision>274</cp:revision>
  <dcterms:modified xsi:type="dcterms:W3CDTF">2022-02-12T09:35:32Z</dcterms:modified>
</cp:coreProperties>
</file>