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Default Extension="mp3" ContentType="audio/mpe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83" r:id="rId2"/>
    <p:sldId id="286" r:id="rId3"/>
    <p:sldId id="274" r:id="rId4"/>
    <p:sldId id="271" r:id="rId5"/>
    <p:sldId id="272" r:id="rId6"/>
    <p:sldId id="281" r:id="rId7"/>
    <p:sldId id="285" r:id="rId8"/>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ECFF"/>
    <a:srgbClr val="FFFF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282" y="-77"/>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fld id="{47BC804E-68E8-46C4-A989-4C45023DE0C5}" type="datetimeFigureOut">
              <a:rPr lang="en-US" smtClean="0"/>
              <a:pPr/>
              <a:t>10/16/2022</a:t>
            </a:fld>
            <a:endParaRPr lang="en-US"/>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100" y="4686300"/>
            <a:ext cx="5389563" cy="44402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a:defRPr sz="1200"/>
            </a:lvl1pPr>
          </a:lstStyle>
          <a:p>
            <a:fld id="{4F949DBD-5FD8-44FE-93D7-94BFD597FE00}" type="slidenum">
              <a:rPr lang="en-US" smtClean="0"/>
              <a:pPr/>
              <a:t>‹#›</a:t>
            </a:fld>
            <a:endParaRPr lang="en-US"/>
          </a:p>
        </p:txBody>
      </p:sp>
    </p:spTree>
    <p:extLst>
      <p:ext uri="{BB962C8B-B14F-4D97-AF65-F5344CB8AC3E}">
        <p14:creationId xmlns:p14="http://schemas.microsoft.com/office/powerpoint/2010/main" xmlns="" val="315862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831850" y="1544638"/>
            <a:ext cx="5562600" cy="4171950"/>
          </a:xfrm>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xmlns="" val="56340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831850" y="1544638"/>
            <a:ext cx="5562600" cy="4171950"/>
          </a:xfrm>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xmlns="" val="56340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696A8A7-A292-4D82-8F46-E2C8B8B32487}" type="datetimeFigureOut">
              <a:rPr lang="en-US" smtClean="0"/>
              <a:pPr/>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AA826F-74FD-4FFC-A397-5674A26DEE71}" type="slidenum">
              <a:rPr lang="en-US" smtClean="0"/>
              <a:pPr/>
              <a:t>‹#›</a:t>
            </a:fld>
            <a:endParaRPr lang="en-US"/>
          </a:p>
        </p:txBody>
      </p:sp>
    </p:spTree>
    <p:extLst>
      <p:ext uri="{BB962C8B-B14F-4D97-AF65-F5344CB8AC3E}">
        <p14:creationId xmlns:p14="http://schemas.microsoft.com/office/powerpoint/2010/main" xmlns="" val="1645445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96A8A7-A292-4D82-8F46-E2C8B8B32487}" type="datetimeFigureOut">
              <a:rPr lang="en-US" smtClean="0"/>
              <a:pPr/>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AA826F-74FD-4FFC-A397-5674A26DEE71}" type="slidenum">
              <a:rPr lang="en-US" smtClean="0"/>
              <a:pPr/>
              <a:t>‹#›</a:t>
            </a:fld>
            <a:endParaRPr lang="en-US"/>
          </a:p>
        </p:txBody>
      </p:sp>
    </p:spTree>
    <p:extLst>
      <p:ext uri="{BB962C8B-B14F-4D97-AF65-F5344CB8AC3E}">
        <p14:creationId xmlns:p14="http://schemas.microsoft.com/office/powerpoint/2010/main" xmlns="" val="3580147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96A8A7-A292-4D82-8F46-E2C8B8B32487}" type="datetimeFigureOut">
              <a:rPr lang="en-US" smtClean="0"/>
              <a:pPr/>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AA826F-74FD-4FFC-A397-5674A26DEE71}" type="slidenum">
              <a:rPr lang="en-US" smtClean="0"/>
              <a:pPr/>
              <a:t>‹#›</a:t>
            </a:fld>
            <a:endParaRPr lang="en-US"/>
          </a:p>
        </p:txBody>
      </p:sp>
    </p:spTree>
    <p:extLst>
      <p:ext uri="{BB962C8B-B14F-4D97-AF65-F5344CB8AC3E}">
        <p14:creationId xmlns:p14="http://schemas.microsoft.com/office/powerpoint/2010/main" xmlns="" val="1252356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96A8A7-A292-4D82-8F46-E2C8B8B32487}" type="datetimeFigureOut">
              <a:rPr lang="en-US" smtClean="0"/>
              <a:pPr/>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AA826F-74FD-4FFC-A397-5674A26DEE71}" type="slidenum">
              <a:rPr lang="en-US" smtClean="0"/>
              <a:pPr/>
              <a:t>‹#›</a:t>
            </a:fld>
            <a:endParaRPr lang="en-US"/>
          </a:p>
        </p:txBody>
      </p:sp>
    </p:spTree>
    <p:extLst>
      <p:ext uri="{BB962C8B-B14F-4D97-AF65-F5344CB8AC3E}">
        <p14:creationId xmlns:p14="http://schemas.microsoft.com/office/powerpoint/2010/main" xmlns="" val="4187654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96A8A7-A292-4D82-8F46-E2C8B8B32487}" type="datetimeFigureOut">
              <a:rPr lang="en-US" smtClean="0"/>
              <a:pPr/>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AA826F-74FD-4FFC-A397-5674A26DEE71}" type="slidenum">
              <a:rPr lang="en-US" smtClean="0"/>
              <a:pPr/>
              <a:t>‹#›</a:t>
            </a:fld>
            <a:endParaRPr lang="en-US"/>
          </a:p>
        </p:txBody>
      </p:sp>
    </p:spTree>
    <p:extLst>
      <p:ext uri="{BB962C8B-B14F-4D97-AF65-F5344CB8AC3E}">
        <p14:creationId xmlns:p14="http://schemas.microsoft.com/office/powerpoint/2010/main" xmlns="" val="3218677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96A8A7-A292-4D82-8F46-E2C8B8B32487}" type="datetimeFigureOut">
              <a:rPr lang="en-US" smtClean="0"/>
              <a:pPr/>
              <a:t>10/16/2022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AA826F-74FD-4FFC-A397-5674A26DEE71}" type="slidenum">
              <a:rPr lang="en-US" smtClean="0"/>
              <a:pPr/>
              <a:t>‹#›</a:t>
            </a:fld>
            <a:endParaRPr lang="en-US"/>
          </a:p>
        </p:txBody>
      </p:sp>
    </p:spTree>
    <p:extLst>
      <p:ext uri="{BB962C8B-B14F-4D97-AF65-F5344CB8AC3E}">
        <p14:creationId xmlns:p14="http://schemas.microsoft.com/office/powerpoint/2010/main" xmlns="" val="2427823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96A8A7-A292-4D82-8F46-E2C8B8B32487}" type="datetimeFigureOut">
              <a:rPr lang="en-US" smtClean="0"/>
              <a:pPr/>
              <a:t>10/16/2022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AA826F-74FD-4FFC-A397-5674A26DEE71}" type="slidenum">
              <a:rPr lang="en-US" smtClean="0"/>
              <a:pPr/>
              <a:t>‹#›</a:t>
            </a:fld>
            <a:endParaRPr lang="en-US"/>
          </a:p>
        </p:txBody>
      </p:sp>
    </p:spTree>
    <p:extLst>
      <p:ext uri="{BB962C8B-B14F-4D97-AF65-F5344CB8AC3E}">
        <p14:creationId xmlns:p14="http://schemas.microsoft.com/office/powerpoint/2010/main" xmlns="" val="3014486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96A8A7-A292-4D82-8F46-E2C8B8B32487}" type="datetimeFigureOut">
              <a:rPr lang="en-US" smtClean="0"/>
              <a:pPr/>
              <a:t>10/16/2022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AA826F-74FD-4FFC-A397-5674A26DEE71}" type="slidenum">
              <a:rPr lang="en-US" smtClean="0"/>
              <a:pPr/>
              <a:t>‹#›</a:t>
            </a:fld>
            <a:endParaRPr lang="en-US"/>
          </a:p>
        </p:txBody>
      </p:sp>
    </p:spTree>
    <p:extLst>
      <p:ext uri="{BB962C8B-B14F-4D97-AF65-F5344CB8AC3E}">
        <p14:creationId xmlns:p14="http://schemas.microsoft.com/office/powerpoint/2010/main" xmlns="" val="199526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96A8A7-A292-4D82-8F46-E2C8B8B32487}" type="datetimeFigureOut">
              <a:rPr lang="en-US" smtClean="0"/>
              <a:pPr/>
              <a:t>10/16/2022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AA826F-74FD-4FFC-A397-5674A26DEE71}" type="slidenum">
              <a:rPr lang="en-US" smtClean="0"/>
              <a:pPr/>
              <a:t>‹#›</a:t>
            </a:fld>
            <a:endParaRPr lang="en-US"/>
          </a:p>
        </p:txBody>
      </p:sp>
    </p:spTree>
    <p:extLst>
      <p:ext uri="{BB962C8B-B14F-4D97-AF65-F5344CB8AC3E}">
        <p14:creationId xmlns:p14="http://schemas.microsoft.com/office/powerpoint/2010/main" xmlns="" val="1889779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96A8A7-A292-4D82-8F46-E2C8B8B32487}" type="datetimeFigureOut">
              <a:rPr lang="en-US" smtClean="0"/>
              <a:pPr/>
              <a:t>10/16/2022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AA826F-74FD-4FFC-A397-5674A26DEE71}" type="slidenum">
              <a:rPr lang="en-US" smtClean="0"/>
              <a:pPr/>
              <a:t>‹#›</a:t>
            </a:fld>
            <a:endParaRPr lang="en-US"/>
          </a:p>
        </p:txBody>
      </p:sp>
    </p:spTree>
    <p:extLst>
      <p:ext uri="{BB962C8B-B14F-4D97-AF65-F5344CB8AC3E}">
        <p14:creationId xmlns:p14="http://schemas.microsoft.com/office/powerpoint/2010/main" xmlns="" val="946941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96A8A7-A292-4D82-8F46-E2C8B8B32487}" type="datetimeFigureOut">
              <a:rPr lang="en-US" smtClean="0"/>
              <a:pPr/>
              <a:t>10/16/2022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AA826F-74FD-4FFC-A397-5674A26DEE71}" type="slidenum">
              <a:rPr lang="en-US" smtClean="0"/>
              <a:pPr/>
              <a:t>‹#›</a:t>
            </a:fld>
            <a:endParaRPr lang="en-US"/>
          </a:p>
        </p:txBody>
      </p:sp>
    </p:spTree>
    <p:extLst>
      <p:ext uri="{BB962C8B-B14F-4D97-AF65-F5344CB8AC3E}">
        <p14:creationId xmlns:p14="http://schemas.microsoft.com/office/powerpoint/2010/main" xmlns="" val="2260519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96A8A7-A292-4D82-8F46-E2C8B8B32487}" type="datetimeFigureOut">
              <a:rPr lang="en-US" smtClean="0"/>
              <a:pPr/>
              <a:t>10/16/2022</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AA826F-74FD-4FFC-A397-5674A26DEE71}" type="slidenum">
              <a:rPr lang="en-US" smtClean="0"/>
              <a:pPr/>
              <a:t>‹#›</a:t>
            </a:fld>
            <a:endParaRPr lang="en-US"/>
          </a:p>
        </p:txBody>
      </p:sp>
    </p:spTree>
    <p:extLst>
      <p:ext uri="{BB962C8B-B14F-4D97-AF65-F5344CB8AC3E}">
        <p14:creationId xmlns:p14="http://schemas.microsoft.com/office/powerpoint/2010/main" xmlns="" val="35777563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png"/><Relationship Id="rId12"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audio" Target="../media/media1.mp3"/><Relationship Id="rId6" Type="http://schemas.openxmlformats.org/officeDocument/2006/relationships/image" Target="../media/image3.png"/><Relationship Id="rId11" Type="http://schemas.openxmlformats.org/officeDocument/2006/relationships/image" Target="../media/image7.png"/><Relationship Id="rId5" Type="http://schemas.openxmlformats.org/officeDocument/2006/relationships/image" Target="../media/image2.png"/><Relationship Id="rId10" Type="http://schemas.microsoft.com/office/2007/relationships/media" Target="../media/media1.mp3"/><Relationship Id="rId4" Type="http://schemas.openxmlformats.org/officeDocument/2006/relationships/image" Target="../media/image1.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12.png"/><Relationship Id="rId12" Type="http://schemas.openxmlformats.org/officeDocument/2006/relationships/image" Target="../media/image16.emf"/><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5.png"/><Relationship Id="rId5" Type="http://schemas.microsoft.com/office/2007/relationships/hdphoto" Target="../media/hdphoto2.wdp"/><Relationship Id="rId10" Type="http://schemas.openxmlformats.org/officeDocument/2006/relationships/image" Target="../media/image14.png"/><Relationship Id="rId4" Type="http://schemas.openxmlformats.org/officeDocument/2006/relationships/image" Target="../media/image10.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jpeg"/><Relationship Id="rId7"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23.png"/><Relationship Id="rId5" Type="http://schemas.openxmlformats.org/officeDocument/2006/relationships/image" Target="../media/image8.png"/><Relationship Id="rId4" Type="http://schemas.openxmlformats.org/officeDocument/2006/relationships/image" Target="../media/image22.png"/><Relationship Id="rId9"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20.png"/><Relationship Id="rId5" Type="http://schemas.openxmlformats.org/officeDocument/2006/relationships/image" Target="../media/image16.emf"/><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2.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audio" Target="../media/media1.mp3"/><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microsoft.com/office/2007/relationships/media" Target="../media/media1.mp3"/></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图片包含 植物&#10;&#10;已生成高可信度的说明">
            <a:extLst>
              <a:ext uri="{FF2B5EF4-FFF2-40B4-BE49-F238E27FC236}">
                <a16:creationId xmlns:a16="http://schemas.microsoft.com/office/drawing/2014/main" xmlns="" id="{FAE9000C-4A19-4D95-B64C-9AA1FA0FEAFC}"/>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990600" y="239864"/>
            <a:ext cx="3469026" cy="5717389"/>
          </a:xfrm>
          <a:prstGeom prst="rect">
            <a:avLst/>
          </a:prstGeom>
        </p:spPr>
      </p:pic>
      <p:pic>
        <p:nvPicPr>
          <p:cNvPr id="10" name="图片 9" descr="b4e2b2963786013a0e29a8e310116bbb"/>
          <p:cNvPicPr>
            <a:picLocks noChangeAspect="1"/>
          </p:cNvPicPr>
          <p:nvPr/>
        </p:nvPicPr>
        <p:blipFill>
          <a:blip r:embed="rId5" cstate="print"/>
          <a:stretch>
            <a:fillRect/>
          </a:stretch>
        </p:blipFill>
        <p:spPr>
          <a:xfrm>
            <a:off x="-14288" y="4384676"/>
            <a:ext cx="9172575" cy="2524125"/>
          </a:xfrm>
          <a:prstGeom prst="rect">
            <a:avLst/>
          </a:prstGeom>
        </p:spPr>
      </p:pic>
      <p:sp>
        <p:nvSpPr>
          <p:cNvPr id="6" name="矩形 259"/>
          <p:cNvSpPr>
            <a:spLocks noChangeArrowheads="1"/>
          </p:cNvSpPr>
          <p:nvPr/>
        </p:nvSpPr>
        <p:spPr bwMode="auto">
          <a:xfrm>
            <a:off x="2723518" y="2641937"/>
            <a:ext cx="6400800"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a:buNone/>
            </a:pPr>
            <a:r>
              <a:rPr lang="en-US" altLang="zh-CN" sz="3000" dirty="0">
                <a:solidFill>
                  <a:schemeClr val="accent2">
                    <a:lumMod val="75000"/>
                  </a:schemeClr>
                </a:solidFill>
                <a:effectLst>
                  <a:outerShdw blurRad="38100" dist="38100" dir="2700000" algn="tl">
                    <a:srgbClr val="000000">
                      <a:alpha val="43137"/>
                    </a:srgbClr>
                  </a:outerShdw>
                </a:effectLst>
                <a:latin typeface="Times New Roman" pitchFamily="18" charset="0"/>
                <a:ea typeface="印品黑体" panose="00000500000000000000" pitchFamily="2" charset="-122"/>
                <a:cs typeface="Times New Roman" pitchFamily="18" charset="0"/>
              </a:rPr>
              <a:t>Tiết 2: Giải bài toán về ít hơn một số đơn vị</a:t>
            </a:r>
            <a:endParaRPr lang="zh-CN" altLang="en-US" sz="3000" dirty="0">
              <a:solidFill>
                <a:schemeClr val="accent2">
                  <a:lumMod val="75000"/>
                </a:schemeClr>
              </a:solidFill>
              <a:effectLst>
                <a:outerShdw blurRad="38100" dist="38100" dir="2700000" algn="tl">
                  <a:srgbClr val="000000">
                    <a:alpha val="43137"/>
                  </a:srgbClr>
                </a:outerShdw>
              </a:effectLst>
              <a:latin typeface="Times New Roman" pitchFamily="18" charset="0"/>
              <a:ea typeface="印品黑体" panose="00000500000000000000" pitchFamily="2" charset="-122"/>
              <a:cs typeface="Times New Roman" pitchFamily="18" charset="0"/>
            </a:endParaRPr>
          </a:p>
        </p:txBody>
      </p:sp>
      <p:pic>
        <p:nvPicPr>
          <p:cNvPr id="45" name="图片 44"/>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rot="20322767">
            <a:off x="3541872" y="3349626"/>
            <a:ext cx="1072991" cy="1575435"/>
          </a:xfrm>
          <a:prstGeom prst="rect">
            <a:avLst/>
          </a:prstGeom>
        </p:spPr>
      </p:pic>
      <p:pic>
        <p:nvPicPr>
          <p:cNvPr id="3" name="图片 2" descr="36f9a2a7dc2088575b3175c2c9b24629"/>
          <p:cNvPicPr>
            <a:picLocks noChangeAspect="1"/>
          </p:cNvPicPr>
          <p:nvPr/>
        </p:nvPicPr>
        <p:blipFill>
          <a:blip r:embed="rId7" cstate="screen">
            <a:extLst>
              <a:ext uri="{28A0092B-C50C-407E-A947-70E740481C1C}">
                <a14:useLocalDpi xmlns:a14="http://schemas.microsoft.com/office/drawing/2010/main" xmlns=""/>
              </a:ext>
            </a:extLst>
          </a:blip>
          <a:stretch>
            <a:fillRect/>
          </a:stretch>
        </p:blipFill>
        <p:spPr>
          <a:xfrm>
            <a:off x="4847415" y="4972424"/>
            <a:ext cx="2155508" cy="1515745"/>
          </a:xfrm>
          <a:prstGeom prst="rect">
            <a:avLst/>
          </a:prstGeom>
        </p:spPr>
      </p:pic>
      <p:pic>
        <p:nvPicPr>
          <p:cNvPr id="14" name="图片 13">
            <a:extLst>
              <a:ext uri="{FF2B5EF4-FFF2-40B4-BE49-F238E27FC236}">
                <a16:creationId xmlns:a16="http://schemas.microsoft.com/office/drawing/2014/main" xmlns="" id="{7C285E46-E600-4763-959D-C682896B5D51}"/>
              </a:ext>
            </a:extLst>
          </p:cNvPr>
          <p:cNvPicPr>
            <a:picLocks noChangeAspect="1"/>
          </p:cNvPicPr>
          <p:nvPr/>
        </p:nvPicPr>
        <p:blipFill>
          <a:blip r:embed="rId8" cstate="screen">
            <a:extLst>
              <a:ext uri="{28A0092B-C50C-407E-A947-70E740481C1C}">
                <a14:useLocalDpi xmlns:a14="http://schemas.microsoft.com/office/drawing/2010/main" xmlns=""/>
              </a:ext>
            </a:extLst>
          </a:blip>
          <a:stretch>
            <a:fillRect/>
          </a:stretch>
        </p:blipFill>
        <p:spPr>
          <a:xfrm>
            <a:off x="7460810" y="3338490"/>
            <a:ext cx="1477886" cy="3247326"/>
          </a:xfrm>
          <a:prstGeom prst="rect">
            <a:avLst/>
          </a:prstGeom>
        </p:spPr>
      </p:pic>
      <p:pic>
        <p:nvPicPr>
          <p:cNvPr id="13" name="图片 12" descr="5"/>
          <p:cNvPicPr>
            <a:picLocks noChangeAspect="1"/>
          </p:cNvPicPr>
          <p:nvPr/>
        </p:nvPicPr>
        <p:blipFill>
          <a:blip r:embed="rId9" cstate="screen">
            <a:extLst>
              <a:ext uri="{28A0092B-C50C-407E-A947-70E740481C1C}">
                <a14:useLocalDpi xmlns:a14="http://schemas.microsoft.com/office/drawing/2010/main" xmlns=""/>
              </a:ext>
            </a:extLst>
          </a:blip>
          <a:stretch>
            <a:fillRect/>
          </a:stretch>
        </p:blipFill>
        <p:spPr>
          <a:xfrm>
            <a:off x="-14288" y="5066984"/>
            <a:ext cx="9175433" cy="1903095"/>
          </a:xfrm>
          <a:prstGeom prst="rect">
            <a:avLst/>
          </a:prstGeom>
        </p:spPr>
      </p:pic>
      <p:pic>
        <p:nvPicPr>
          <p:cNvPr id="5" name="轻松休闲乡村流行背景音乐">
            <a:hlinkClick r:id="" action="ppaction://media"/>
          </p:cNvPr>
          <p:cNvPicPr>
            <a:picLocks noChangeAspect="1"/>
          </p:cNvPicPr>
          <p:nvPr>
            <a:audioFile r:link="rId1"/>
            <p:extLst>
              <p:ext uri="{DAA4B4D4-6D71-4841-9C94-3DE7FCFB9230}">
                <p14:media xmlns:p14="http://schemas.microsoft.com/office/powerpoint/2010/main" xmlns="" r:embed="rId10"/>
              </p:ext>
            </p:extLst>
          </p:nvPr>
        </p:nvPicPr>
        <p:blipFill>
          <a:blip r:embed="rId11" cstate="print"/>
          <a:stretch>
            <a:fillRect/>
          </a:stretch>
        </p:blipFill>
        <p:spPr>
          <a:xfrm>
            <a:off x="9667373" y="1463842"/>
            <a:ext cx="457200" cy="609600"/>
          </a:xfrm>
          <a:prstGeom prst="rect">
            <a:avLst/>
          </a:prstGeom>
        </p:spPr>
      </p:pic>
      <p:sp>
        <p:nvSpPr>
          <p:cNvPr id="4" name="TextBox 3"/>
          <p:cNvSpPr txBox="1"/>
          <p:nvPr/>
        </p:nvSpPr>
        <p:spPr>
          <a:xfrm>
            <a:off x="2286000" y="1361182"/>
            <a:ext cx="7588774" cy="1077218"/>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BÀI 13: BÀI TOÁN VỀ NHIỀU HƠN, </a:t>
            </a:r>
          </a:p>
          <a:p>
            <a:pPr algn="ctr"/>
            <a:r>
              <a:rPr lang="en-US" sz="3200" b="1" dirty="0">
                <a:solidFill>
                  <a:srgbClr val="FF0000"/>
                </a:solidFill>
                <a:latin typeface="Times New Roman" pitchFamily="18" charset="0"/>
                <a:cs typeface="Times New Roman" pitchFamily="18" charset="0"/>
              </a:rPr>
              <a:t>   ÍT HƠN MỘT SỐ ĐƠN VỊ</a:t>
            </a:r>
          </a:p>
        </p:txBody>
      </p:sp>
      <p:pic>
        <p:nvPicPr>
          <p:cNvPr id="15" name="图片 9"/>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7871896" y="222375"/>
            <a:ext cx="1066800" cy="1066800"/>
          </a:xfrm>
          <a:prstGeom prst="rect">
            <a:avLst/>
          </a:prstGeom>
        </p:spPr>
      </p:pic>
      <p:sp>
        <p:nvSpPr>
          <p:cNvPr id="12" name="Text Box 1"/>
          <p:cNvSpPr txBox="1"/>
          <p:nvPr/>
        </p:nvSpPr>
        <p:spPr>
          <a:xfrm>
            <a:off x="1640930" y="6515100"/>
            <a:ext cx="8352928" cy="369332"/>
          </a:xfrm>
          <a:prstGeom prst="rect">
            <a:avLst/>
          </a:prstGeom>
          <a:noFill/>
        </p:spPr>
        <p:txBody>
          <a:bodyPr>
            <a:spAutoFit/>
          </a:bodyPr>
          <a:lstStyle/>
          <a:p>
            <a:pPr>
              <a:defRPr/>
            </a:pPr>
            <a:r>
              <a:rPr lang="en-US" dirty="0" err="1">
                <a:ln w="9525" cmpd="sng">
                  <a:noFill/>
                  <a:prstDash val="solid"/>
                </a:ln>
                <a:solidFill>
                  <a:schemeClr val="bg1"/>
                </a:solidFill>
                <a:effectLst>
                  <a:glow rad="38100">
                    <a:schemeClr val="accent1">
                      <a:alpha val="40000"/>
                    </a:schemeClr>
                  </a:glow>
                </a:effectLst>
              </a:rPr>
              <a:t>Bản</a:t>
            </a:r>
            <a:r>
              <a:rPr lang="en-US" dirty="0">
                <a:ln w="9525" cmpd="sng">
                  <a:noFill/>
                  <a:prstDash val="solid"/>
                </a:ln>
                <a:solidFill>
                  <a:schemeClr val="bg1"/>
                </a:solidFill>
                <a:effectLst>
                  <a:glow rad="38100">
                    <a:schemeClr val="accent1">
                      <a:alpha val="40000"/>
                    </a:schemeClr>
                  </a:glow>
                </a:effectLst>
              </a:rPr>
              <a:t> </a:t>
            </a:r>
            <a:r>
              <a:rPr lang="en-US" dirty="0" err="1">
                <a:ln w="9525" cmpd="sng">
                  <a:noFill/>
                  <a:prstDash val="solid"/>
                </a:ln>
                <a:solidFill>
                  <a:schemeClr val="bg1"/>
                </a:solidFill>
                <a:effectLst>
                  <a:glow rad="38100">
                    <a:schemeClr val="accent1">
                      <a:alpha val="40000"/>
                    </a:schemeClr>
                  </a:glow>
                </a:effectLst>
              </a:rPr>
              <a:t>quyền</a:t>
            </a:r>
            <a:r>
              <a:rPr lang="en-US" dirty="0">
                <a:ln w="9525" cmpd="sng">
                  <a:noFill/>
                  <a:prstDash val="solid"/>
                </a:ln>
                <a:solidFill>
                  <a:schemeClr val="bg1"/>
                </a:solidFill>
                <a:effectLst>
                  <a:glow rad="38100">
                    <a:schemeClr val="accent1">
                      <a:alpha val="40000"/>
                    </a:schemeClr>
                  </a:glow>
                </a:effectLst>
              </a:rPr>
              <a:t> : FB </a:t>
            </a:r>
            <a:r>
              <a:rPr lang="en-US" dirty="0" err="1">
                <a:ln w="9525" cmpd="sng">
                  <a:noFill/>
                  <a:prstDash val="solid"/>
                </a:ln>
                <a:solidFill>
                  <a:schemeClr val="bg1"/>
                </a:solidFill>
                <a:effectLst>
                  <a:glow rad="38100">
                    <a:schemeClr val="accent1">
                      <a:alpha val="40000"/>
                    </a:schemeClr>
                  </a:glow>
                </a:effectLst>
              </a:rPr>
              <a:t>Đặng</a:t>
            </a:r>
            <a:r>
              <a:rPr lang="en-US" dirty="0">
                <a:ln w="9525" cmpd="sng">
                  <a:noFill/>
                  <a:prstDash val="solid"/>
                </a:ln>
                <a:solidFill>
                  <a:schemeClr val="bg1"/>
                </a:solidFill>
                <a:effectLst>
                  <a:glow rad="38100">
                    <a:schemeClr val="accent1">
                      <a:alpha val="40000"/>
                    </a:schemeClr>
                  </a:glow>
                </a:effectLst>
              </a:rPr>
              <a:t> </a:t>
            </a:r>
            <a:r>
              <a:rPr lang="en-US" dirty="0" err="1">
                <a:ln w="9525" cmpd="sng">
                  <a:noFill/>
                  <a:prstDash val="solid"/>
                </a:ln>
                <a:solidFill>
                  <a:schemeClr val="bg1"/>
                </a:solidFill>
                <a:effectLst>
                  <a:glow rad="38100">
                    <a:schemeClr val="accent1">
                      <a:alpha val="40000"/>
                    </a:schemeClr>
                  </a:glow>
                </a:effectLst>
              </a:rPr>
              <a:t>Nhật</a:t>
            </a:r>
            <a:r>
              <a:rPr lang="en-US" dirty="0">
                <a:ln w="9525" cmpd="sng">
                  <a:noFill/>
                  <a:prstDash val="solid"/>
                </a:ln>
                <a:solidFill>
                  <a:schemeClr val="bg1"/>
                </a:solidFill>
                <a:effectLst>
                  <a:glow rad="38100">
                    <a:schemeClr val="accent1">
                      <a:alpha val="40000"/>
                    </a:schemeClr>
                  </a:glow>
                </a:effectLst>
              </a:rPr>
              <a:t> </a:t>
            </a:r>
            <a:r>
              <a:rPr lang="en-US" dirty="0" err="1">
                <a:ln w="9525" cmpd="sng">
                  <a:noFill/>
                  <a:prstDash val="solid"/>
                </a:ln>
                <a:solidFill>
                  <a:schemeClr val="bg1"/>
                </a:solidFill>
                <a:effectLst>
                  <a:glow rad="38100">
                    <a:schemeClr val="accent1">
                      <a:alpha val="40000"/>
                    </a:schemeClr>
                  </a:glow>
                </a:effectLst>
              </a:rPr>
              <a:t>Linh</a:t>
            </a:r>
            <a:r>
              <a:rPr lang="en-US" dirty="0">
                <a:ln w="9525" cmpd="sng">
                  <a:noFill/>
                  <a:prstDash val="solid"/>
                </a:ln>
                <a:solidFill>
                  <a:schemeClr val="bg1"/>
                </a:solidFill>
                <a:effectLst>
                  <a:glow rad="38100">
                    <a:schemeClr val="accent1">
                      <a:alpha val="40000"/>
                    </a:schemeClr>
                  </a:glow>
                </a:effectLst>
              </a:rPr>
              <a:t>- https://www.facebook.com/nhat.linh.3557440</a:t>
            </a:r>
          </a:p>
        </p:txBody>
      </p:sp>
    </p:spTree>
    <p:extLst>
      <p:ext uri="{BB962C8B-B14F-4D97-AF65-F5344CB8AC3E}">
        <p14:creationId xmlns:p14="http://schemas.microsoft.com/office/powerpoint/2010/main" xmlns="" val="3367935613"/>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anim calcmode="lin" valueType="num">
                                      <p:cBhvr>
                                        <p:cTn id="11" dur="1000" fill="hold"/>
                                        <p:tgtEl>
                                          <p:spTgt spid="13"/>
                                        </p:tgtEl>
                                        <p:attrNameLst>
                                          <p:attrName>ppt_x</p:attrName>
                                        </p:attrNameLst>
                                      </p:cBhvr>
                                      <p:tavLst>
                                        <p:tav tm="0">
                                          <p:val>
                                            <p:strVal val="#ppt_x"/>
                                          </p:val>
                                        </p:tav>
                                        <p:tav tm="100000">
                                          <p:val>
                                            <p:strVal val="#ppt_x"/>
                                          </p:val>
                                        </p:tav>
                                      </p:tavLst>
                                    </p:anim>
                                    <p:anim calcmode="lin" valueType="num">
                                      <p:cBhvr>
                                        <p:cTn id="12" dur="1000" fill="hold"/>
                                        <p:tgtEl>
                                          <p:spTgt spid="13"/>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600"/>
                                        <p:tgtEl>
                                          <p:spTgt spid="10"/>
                                        </p:tgtEl>
                                      </p:cBhvr>
                                    </p:animEffect>
                                    <p:anim calcmode="lin" valueType="num">
                                      <p:cBhvr>
                                        <p:cTn id="16" dur="600" fill="hold"/>
                                        <p:tgtEl>
                                          <p:spTgt spid="10"/>
                                        </p:tgtEl>
                                        <p:attrNameLst>
                                          <p:attrName>ppt_x</p:attrName>
                                        </p:attrNameLst>
                                      </p:cBhvr>
                                      <p:tavLst>
                                        <p:tav tm="0">
                                          <p:val>
                                            <p:strVal val="#ppt_x"/>
                                          </p:val>
                                        </p:tav>
                                        <p:tav tm="100000">
                                          <p:val>
                                            <p:strVal val="#ppt_x"/>
                                          </p:val>
                                        </p:tav>
                                      </p:tavLst>
                                    </p:anim>
                                    <p:anim calcmode="lin" valueType="num">
                                      <p:cBhvr>
                                        <p:cTn id="17" dur="600" fill="hold"/>
                                        <p:tgtEl>
                                          <p:spTgt spid="1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23" presetClass="entr" presetSubtype="32" fill="hold"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strVal val="4*#ppt_w"/>
                                          </p:val>
                                        </p:tav>
                                        <p:tav tm="100000">
                                          <p:val>
                                            <p:strVal val="#ppt_w"/>
                                          </p:val>
                                        </p:tav>
                                      </p:tavLst>
                                    </p:anim>
                                    <p:anim calcmode="lin" valueType="num">
                                      <p:cBhvr>
                                        <p:cTn id="22" dur="500" fill="hold"/>
                                        <p:tgtEl>
                                          <p:spTgt spid="45"/>
                                        </p:tgtEl>
                                        <p:attrNameLst>
                                          <p:attrName>ppt_h</p:attrName>
                                        </p:attrNameLst>
                                      </p:cBhvr>
                                      <p:tavLst>
                                        <p:tav tm="0">
                                          <p:val>
                                            <p:strVal val="4*#ppt_h"/>
                                          </p:val>
                                        </p:tav>
                                        <p:tav tm="100000">
                                          <p:val>
                                            <p:strVal val="#ppt_h"/>
                                          </p:val>
                                        </p:tav>
                                      </p:tavLst>
                                    </p:anim>
                                  </p:childTnLst>
                                </p:cTn>
                              </p:par>
                              <p:par>
                                <p:cTn id="23" presetID="3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par>
                                <p:cTn id="29" presetID="42"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1000"/>
                                        <p:tgtEl>
                                          <p:spTgt spid="15"/>
                                        </p:tgtEl>
                                      </p:cBhvr>
                                    </p:animEffect>
                                    <p:anim calcmode="lin" valueType="num">
                                      <p:cBhvr>
                                        <p:cTn id="42" dur="1000" fill="hold"/>
                                        <p:tgtEl>
                                          <p:spTgt spid="15"/>
                                        </p:tgtEl>
                                        <p:attrNameLst>
                                          <p:attrName>ppt_x</p:attrName>
                                        </p:attrNameLst>
                                      </p:cBhvr>
                                      <p:tavLst>
                                        <p:tav tm="0">
                                          <p:val>
                                            <p:strVal val="#ppt_x"/>
                                          </p:val>
                                        </p:tav>
                                        <p:tav tm="100000">
                                          <p:val>
                                            <p:strVal val="#ppt_x"/>
                                          </p:val>
                                        </p:tav>
                                      </p:tavLst>
                                    </p:anim>
                                    <p:anim calcmode="lin" valueType="num">
                                      <p:cBhvr>
                                        <p:cTn id="43" dur="1000" fill="hold"/>
                                        <p:tgtEl>
                                          <p:spTgt spid="15"/>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1000"/>
                                        <p:tgtEl>
                                          <p:spTgt spid="4"/>
                                        </p:tgtEl>
                                      </p:cBhvr>
                                    </p:animEffect>
                                    <p:anim calcmode="lin" valueType="num">
                                      <p:cBhvr>
                                        <p:cTn id="47" dur="1000" fill="hold"/>
                                        <p:tgtEl>
                                          <p:spTgt spid="4"/>
                                        </p:tgtEl>
                                        <p:attrNameLst>
                                          <p:attrName>ppt_x</p:attrName>
                                        </p:attrNameLst>
                                      </p:cBhvr>
                                      <p:tavLst>
                                        <p:tav tm="0">
                                          <p:val>
                                            <p:strVal val="#ppt_x"/>
                                          </p:val>
                                        </p:tav>
                                        <p:tav tm="100000">
                                          <p:val>
                                            <p:strVal val="#ppt_x"/>
                                          </p:val>
                                        </p:tav>
                                      </p:tavLst>
                                    </p:anim>
                                    <p:anim calcmode="lin" valueType="num">
                                      <p:cBhvr>
                                        <p:cTn id="48" dur="1000" fill="hold"/>
                                        <p:tgtEl>
                                          <p:spTgt spid="4"/>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1000"/>
                                        <p:tgtEl>
                                          <p:spTgt spid="6"/>
                                        </p:tgtEl>
                                      </p:cBhvr>
                                    </p:animEffect>
                                    <p:anim calcmode="lin" valueType="num">
                                      <p:cBhvr>
                                        <p:cTn id="52" dur="1000" fill="hold"/>
                                        <p:tgtEl>
                                          <p:spTgt spid="6"/>
                                        </p:tgtEl>
                                        <p:attrNameLst>
                                          <p:attrName>ppt_x</p:attrName>
                                        </p:attrNameLst>
                                      </p:cBhvr>
                                      <p:tavLst>
                                        <p:tav tm="0">
                                          <p:val>
                                            <p:strVal val="#ppt_x"/>
                                          </p:val>
                                        </p:tav>
                                        <p:tav tm="100000">
                                          <p:val>
                                            <p:strVal val="#ppt_x"/>
                                          </p:val>
                                        </p:tav>
                                      </p:tavLst>
                                    </p:anim>
                                    <p:anim calcmode="lin" valueType="num">
                                      <p:cBhvr>
                                        <p:cTn id="5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4" repeatCount="indefinite" fill="hold" display="0">
                  <p:stCondLst>
                    <p:cond delay="indefinite"/>
                  </p:stCondLst>
                  <p:endCondLst>
                    <p:cond evt="onStopAudio" delay="0">
                      <p:tgtEl>
                        <p:sldTgt/>
                      </p:tgtEl>
                    </p:cond>
                  </p:endCondLst>
                </p:cTn>
                <p:tgtEl>
                  <p:spTgt spid="5"/>
                </p:tgtEl>
              </p:cMediaNode>
            </p:audio>
          </p:childTnLst>
        </p:cTn>
      </p:par>
    </p:tnLst>
    <p:bldLst>
      <p:bldP spid="6" grpId="0"/>
      <p:bldP spid="4" grpId="0"/>
      <p:bldP spid="12" grpId="0"/>
    </p:bldLst>
  </p:timing>
  <p:extLst mod="1">
    <p:ext uri="{E180D4A7-C9FB-4DFB-919C-405C955672EB}">
      <p14:showEvtLst xmlns:p14="http://schemas.microsoft.com/office/powerpoint/2010/main" xmlns="">
        <p14:playEvt time="208" objId="4"/>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YÊU CẦU CẦN ĐẠT</a:t>
            </a:r>
            <a:endParaRPr lang="vi-VN" dirty="0"/>
          </a:p>
        </p:txBody>
      </p:sp>
      <p:sp>
        <p:nvSpPr>
          <p:cNvPr id="3" name="Content Placeholder 2"/>
          <p:cNvSpPr>
            <a:spLocks noGrp="1"/>
          </p:cNvSpPr>
          <p:nvPr>
            <p:ph idx="1"/>
          </p:nvPr>
        </p:nvSpPr>
        <p:spPr/>
        <p:txBody>
          <a:bodyPr>
            <a:normAutofit fontScale="70000" lnSpcReduction="20000"/>
          </a:bodyPr>
          <a:lstStyle/>
          <a:p>
            <a:pPr>
              <a:buNone/>
            </a:pPr>
            <a:r>
              <a:rPr lang="vi-VN" dirty="0" smtClean="0">
                <a:latin typeface="+mj-lt"/>
              </a:rPr>
              <a:t>- Nhận biết được bài toán về ít hơn một số đơn vị. </a:t>
            </a:r>
          </a:p>
          <a:p>
            <a:pPr>
              <a:buNone/>
            </a:pPr>
            <a:r>
              <a:rPr lang="vi-VN" dirty="0" smtClean="0">
                <a:latin typeface="+mj-lt"/>
              </a:rPr>
              <a:t>- Biết cách giải và trình bày bài giải bài toán về ít hơn một số đơn vị. </a:t>
            </a:r>
          </a:p>
          <a:p>
            <a:pPr>
              <a:buNone/>
            </a:pPr>
            <a:r>
              <a:rPr lang="vi-VN" dirty="0" smtClean="0">
                <a:latin typeface="+mj-lt"/>
              </a:rPr>
              <a:t>- Vận dụng giải các bài toán về ít hơn một số đơn vị liên quan đến ý nghĩa thực tiễn của phép tính. </a:t>
            </a:r>
          </a:p>
          <a:p>
            <a:pPr>
              <a:buNone/>
            </a:pPr>
            <a:r>
              <a:rPr lang="vi-VN" dirty="0" smtClean="0">
                <a:latin typeface="+mj-lt"/>
              </a:rPr>
              <a:t>- Giải quyết tình huống thực tế khi gặp dạng bài nhiều hơn, ít hơn phù hợp.</a:t>
            </a:r>
          </a:p>
          <a:p>
            <a:pPr>
              <a:buNone/>
            </a:pPr>
            <a:r>
              <a:rPr lang="vi-VN" dirty="0" smtClean="0">
                <a:latin typeface="+mj-lt"/>
              </a:rPr>
              <a:t>- Thông qua hoạt động giải bài toán thực tế về ít hơn một số đơn vị phân tích đề, trình bày cách giải, nói, viết, diễn đạt), HS được phát triển năng lực giao tiếp và năng lực giải quyết vấn đề toán học.</a:t>
            </a:r>
          </a:p>
          <a:p>
            <a:pPr>
              <a:buNone/>
            </a:pPr>
            <a:r>
              <a:rPr lang="vi-VN" dirty="0" smtClean="0">
                <a:latin typeface="+mj-lt"/>
              </a:rPr>
              <a:t>- Yêu thích môn học, có niềm hứng thú, say mê các con số để giải quyết bài toán</a:t>
            </a:r>
          </a:p>
          <a:p>
            <a:pPr>
              <a:buNone/>
            </a:pPr>
            <a:r>
              <a:rPr lang="vi-VN" dirty="0" smtClean="0">
                <a:latin typeface="+mj-lt"/>
              </a:rPr>
              <a:t>- Rèn phẩm chất chăm chỉ, trách nhiệm.</a:t>
            </a:r>
          </a:p>
          <a:p>
            <a:endParaRPr lang="vi-VN"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BEBA8EAE-BF5A-486C-A8C5-ECC9F3942E4B}">
                <a14:imgProps xmlns:a14="http://schemas.microsoft.com/office/drawing/2010/main" xmlns="">
                  <a14:imgLayer r:embed="rId3">
                    <a14:imgEffect>
                      <a14:brightnessContrast contrast="-40000"/>
                    </a14:imgEffect>
                  </a14:imgLayer>
                </a14:imgProps>
              </a:ext>
            </a:extLst>
          </a:blip>
          <a:stretch>
            <a:fillRect/>
          </a:stretch>
        </p:blipFill>
        <p:spPr>
          <a:xfrm>
            <a:off x="130381" y="152400"/>
            <a:ext cx="2612819" cy="1055918"/>
          </a:xfrm>
          <a:prstGeom prst="rect">
            <a:avLst/>
          </a:prstGeom>
        </p:spPr>
      </p:pic>
      <p:sp>
        <p:nvSpPr>
          <p:cNvPr id="10" name="Rounded Rectangle 9"/>
          <p:cNvSpPr/>
          <p:nvPr/>
        </p:nvSpPr>
        <p:spPr>
          <a:xfrm>
            <a:off x="228601" y="1125245"/>
            <a:ext cx="8839200" cy="1457069"/>
          </a:xfrm>
          <a:prstGeom prst="round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sz="2800" dirty="0">
                <a:solidFill>
                  <a:schemeClr val="tx1"/>
                </a:solidFill>
                <a:latin typeface="Arial" panose="020B0604020202020204" pitchFamily="34" charset="0"/>
                <a:cs typeface="Arial" panose="020B0604020202020204" pitchFamily="34" charset="0"/>
              </a:rPr>
              <a:t>Mai gấp </a:t>
            </a:r>
            <a:r>
              <a:rPr lang="vi-VN" sz="2800" dirty="0">
                <a:solidFill>
                  <a:schemeClr val="tx1"/>
                </a:solidFill>
                <a:latin typeface="Arial" panose="020B0604020202020204" pitchFamily="34" charset="0"/>
                <a:cs typeface="Arial" panose="020B0604020202020204" pitchFamily="34" charset="0"/>
              </a:rPr>
              <a:t>được</a:t>
            </a:r>
            <a:r>
              <a:rPr lang="en-US" sz="2800" dirty="0">
                <a:solidFill>
                  <a:schemeClr val="tx1"/>
                </a:solidFill>
                <a:latin typeface="Arial" panose="020B0604020202020204" pitchFamily="34" charset="0"/>
                <a:cs typeface="Arial" panose="020B0604020202020204" pitchFamily="34" charset="0"/>
              </a:rPr>
              <a:t> 8 cái thuyền, Nam gấp </a:t>
            </a:r>
            <a:r>
              <a:rPr lang="vi-VN" sz="2800" dirty="0">
                <a:solidFill>
                  <a:schemeClr val="tx1"/>
                </a:solidFill>
                <a:latin typeface="Arial" panose="020B0604020202020204" pitchFamily="34" charset="0"/>
                <a:cs typeface="Arial" panose="020B0604020202020204" pitchFamily="34" charset="0"/>
              </a:rPr>
              <a:t>được</a:t>
            </a:r>
            <a:r>
              <a:rPr lang="en-US" sz="2800" dirty="0">
                <a:solidFill>
                  <a:schemeClr val="tx1"/>
                </a:solidFill>
                <a:latin typeface="Arial" panose="020B0604020202020204" pitchFamily="34" charset="0"/>
                <a:cs typeface="Arial" panose="020B0604020202020204" pitchFamily="34" charset="0"/>
              </a:rPr>
              <a:t> ít h</a:t>
            </a:r>
            <a:r>
              <a:rPr lang="vi-VN" sz="2800" dirty="0">
                <a:solidFill>
                  <a:schemeClr val="tx1"/>
                </a:solidFill>
                <a:latin typeface="Arial" panose="020B0604020202020204" pitchFamily="34" charset="0"/>
                <a:cs typeface="Arial" panose="020B0604020202020204" pitchFamily="34" charset="0"/>
              </a:rPr>
              <a:t>ơ</a:t>
            </a:r>
            <a:r>
              <a:rPr lang="en-US" sz="2800" dirty="0">
                <a:solidFill>
                  <a:schemeClr val="tx1"/>
                </a:solidFill>
                <a:latin typeface="Arial" panose="020B0604020202020204" pitchFamily="34" charset="0"/>
                <a:cs typeface="Arial" panose="020B0604020202020204" pitchFamily="34" charset="0"/>
              </a:rPr>
              <a:t>n Mai 2 cái. Hỏi Nam gấp </a:t>
            </a:r>
            <a:r>
              <a:rPr lang="vi-VN" sz="2800" dirty="0">
                <a:solidFill>
                  <a:schemeClr val="tx1"/>
                </a:solidFill>
                <a:latin typeface="Arial" panose="020B0604020202020204" pitchFamily="34" charset="0"/>
                <a:cs typeface="Arial" panose="020B0604020202020204" pitchFamily="34" charset="0"/>
              </a:rPr>
              <a:t>được</a:t>
            </a:r>
            <a:r>
              <a:rPr lang="en-US" sz="2800" dirty="0">
                <a:solidFill>
                  <a:schemeClr val="tx1"/>
                </a:solidFill>
                <a:latin typeface="Arial" panose="020B0604020202020204" pitchFamily="34" charset="0"/>
                <a:cs typeface="Arial" panose="020B0604020202020204" pitchFamily="34" charset="0"/>
              </a:rPr>
              <a:t> mấy cái thuyền?</a:t>
            </a:r>
          </a:p>
        </p:txBody>
      </p:sp>
      <p:pic>
        <p:nvPicPr>
          <p:cNvPr id="17" name="Picture 5"/>
          <p:cNvPicPr>
            <a:picLocks noChangeAspect="1" noChangeArrowheads="1"/>
          </p:cNvPicPr>
          <p:nvPr/>
        </p:nvPicPr>
        <p:blipFill rotWithShape="1">
          <a:blip r:embed="rId4" cstate="print">
            <a:extLst>
              <a:ext uri="{BEBA8EAE-BF5A-486C-A8C5-ECC9F3942E4B}">
                <a14:imgProps xmlns:a14="http://schemas.microsoft.com/office/drawing/2010/main" xmlns="">
                  <a14:imgLayer r:embed="rId5">
                    <a14:imgEffect>
                      <a14:brightnessContrast bright="20000" contrast="40000"/>
                    </a14:imgEffect>
                  </a14:imgLayer>
                </a14:imgProps>
              </a:ext>
              <a:ext uri="{28A0092B-C50C-407E-A947-70E740481C1C}">
                <a14:useLocalDpi xmlns:a14="http://schemas.microsoft.com/office/drawing/2010/main" xmlns="" val="0"/>
              </a:ext>
            </a:extLst>
          </a:blip>
          <a:srcRect l="28916" t="53509" r="21643" b="38103"/>
          <a:stretch/>
        </p:blipFill>
        <p:spPr bwMode="auto">
          <a:xfrm>
            <a:off x="304801" y="3008519"/>
            <a:ext cx="5029200" cy="6136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 name="Picture 4"/>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l="74289" t="35362" r="14861" b="48410"/>
          <a:stretch/>
        </p:blipFill>
        <p:spPr bwMode="auto">
          <a:xfrm>
            <a:off x="596120" y="4573259"/>
            <a:ext cx="1681340" cy="14138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7" cstate="print">
            <a:extLst>
              <a:ext uri="{BEBA8EAE-BF5A-486C-A8C5-ECC9F3942E4B}">
                <a14:imgProps xmlns:a14="http://schemas.microsoft.com/office/drawing/2010/main" xmlns="">
                  <a14:imgLayer r:embed="rId8">
                    <a14:imgEffect>
                      <a14:brightnessContrast bright="20000"/>
                    </a14:imgEffect>
                  </a14:imgLayer>
                </a14:imgProps>
              </a:ext>
              <a:ext uri="{28A0092B-C50C-407E-A947-70E740481C1C}">
                <a14:useLocalDpi xmlns:a14="http://schemas.microsoft.com/office/drawing/2010/main" xmlns="" val="0"/>
              </a:ext>
            </a:extLst>
          </a:blip>
          <a:srcRect l="28227" t="47951" r="32863" b="40984"/>
          <a:stretch/>
        </p:blipFill>
        <p:spPr bwMode="auto">
          <a:xfrm>
            <a:off x="228600" y="3657600"/>
            <a:ext cx="3836540" cy="6805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ight Brace 5"/>
          <p:cNvSpPr/>
          <p:nvPr/>
        </p:nvSpPr>
        <p:spPr>
          <a:xfrm rot="16200000">
            <a:off x="2659509" y="510077"/>
            <a:ext cx="266700" cy="4929882"/>
          </a:xfrm>
          <a:prstGeom prst="rightBrace">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sp>
        <p:nvSpPr>
          <p:cNvPr id="22" name="Right Brace 21"/>
          <p:cNvSpPr/>
          <p:nvPr/>
        </p:nvSpPr>
        <p:spPr>
          <a:xfrm rot="5400000">
            <a:off x="1973705" y="2659510"/>
            <a:ext cx="266706" cy="3558283"/>
          </a:xfrm>
          <a:prstGeom prst="rightBrace">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sp>
        <p:nvSpPr>
          <p:cNvPr id="23" name="Right Brace 22"/>
          <p:cNvSpPr/>
          <p:nvPr/>
        </p:nvSpPr>
        <p:spPr>
          <a:xfrm rot="5400000">
            <a:off x="4581523" y="3133725"/>
            <a:ext cx="133354" cy="914399"/>
          </a:xfrm>
          <a:prstGeom prst="rightBrace">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sp>
        <p:nvSpPr>
          <p:cNvPr id="24" name="TextBox 23"/>
          <p:cNvSpPr txBox="1"/>
          <p:nvPr/>
        </p:nvSpPr>
        <p:spPr>
          <a:xfrm>
            <a:off x="4253939" y="3737849"/>
            <a:ext cx="1080061" cy="338554"/>
          </a:xfrm>
          <a:prstGeom prst="rect">
            <a:avLst/>
          </a:prstGeom>
          <a:noFill/>
        </p:spPr>
        <p:txBody>
          <a:bodyPr wrap="square" rtlCol="0">
            <a:spAutoFit/>
          </a:bodyPr>
          <a:lstStyle/>
          <a:p>
            <a:r>
              <a:rPr lang="en-US" sz="1600">
                <a:latin typeface="Arial" pitchFamily="34" charset="0"/>
                <a:cs typeface="Arial" pitchFamily="34" charset="0"/>
              </a:rPr>
              <a:t>Ít h</a:t>
            </a:r>
            <a:r>
              <a:rPr lang="vi-VN" sz="1600">
                <a:latin typeface="Arial" pitchFamily="34" charset="0"/>
                <a:cs typeface="Arial" pitchFamily="34" charset="0"/>
              </a:rPr>
              <a:t>ơ</a:t>
            </a:r>
            <a:r>
              <a:rPr lang="en-US" sz="1600">
                <a:latin typeface="Arial" pitchFamily="34" charset="0"/>
                <a:cs typeface="Arial" pitchFamily="34" charset="0"/>
              </a:rPr>
              <a:t>n 2</a:t>
            </a:r>
          </a:p>
        </p:txBody>
      </p:sp>
      <p:sp>
        <p:nvSpPr>
          <p:cNvPr id="25" name="TextBox 24"/>
          <p:cNvSpPr txBox="1"/>
          <p:nvPr/>
        </p:nvSpPr>
        <p:spPr>
          <a:xfrm>
            <a:off x="1911745" y="4572010"/>
            <a:ext cx="299872" cy="369332"/>
          </a:xfrm>
          <a:prstGeom prst="rect">
            <a:avLst/>
          </a:prstGeom>
          <a:noFill/>
        </p:spPr>
        <p:txBody>
          <a:bodyPr wrap="square" rtlCol="0">
            <a:spAutoFit/>
          </a:bodyPr>
          <a:lstStyle/>
          <a:p>
            <a:r>
              <a:rPr lang="en-US" dirty="0">
                <a:latin typeface="Arial" pitchFamily="34" charset="0"/>
                <a:cs typeface="Arial" pitchFamily="34" charset="0"/>
              </a:rPr>
              <a:t>?</a:t>
            </a:r>
          </a:p>
        </p:txBody>
      </p:sp>
      <p:sp>
        <p:nvSpPr>
          <p:cNvPr id="26" name="TextBox 25"/>
          <p:cNvSpPr txBox="1"/>
          <p:nvPr/>
        </p:nvSpPr>
        <p:spPr>
          <a:xfrm>
            <a:off x="2642922" y="2526268"/>
            <a:ext cx="299872" cy="369332"/>
          </a:xfrm>
          <a:prstGeom prst="rect">
            <a:avLst/>
          </a:prstGeom>
          <a:noFill/>
        </p:spPr>
        <p:txBody>
          <a:bodyPr wrap="square" rtlCol="0">
            <a:spAutoFit/>
          </a:bodyPr>
          <a:lstStyle/>
          <a:p>
            <a:r>
              <a:rPr lang="en-US" dirty="0">
                <a:latin typeface="Arial" pitchFamily="34" charset="0"/>
                <a:cs typeface="Arial" pitchFamily="34" charset="0"/>
              </a:rPr>
              <a:t>8</a:t>
            </a:r>
          </a:p>
        </p:txBody>
      </p:sp>
      <p:sp>
        <p:nvSpPr>
          <p:cNvPr id="27" name="TextBox 26">
            <a:extLst>
              <a:ext uri="{FF2B5EF4-FFF2-40B4-BE49-F238E27FC236}">
                <a16:creationId xmlns:a16="http://schemas.microsoft.com/office/drawing/2014/main" xmlns="" id="{E1A7785C-287C-45F5-99E8-08237005BCA5}"/>
              </a:ext>
            </a:extLst>
          </p:cNvPr>
          <p:cNvSpPr txBox="1"/>
          <p:nvPr/>
        </p:nvSpPr>
        <p:spPr>
          <a:xfrm>
            <a:off x="5257800" y="4018011"/>
            <a:ext cx="2443854" cy="553994"/>
          </a:xfrm>
          <a:prstGeom prst="rect">
            <a:avLst/>
          </a:prstGeom>
          <a:noFill/>
        </p:spPr>
        <p:txBody>
          <a:bodyPr wrap="square" lIns="121917" tIns="60958" rIns="121917" bIns="60958" rtlCol="0">
            <a:spAutoFit/>
          </a:bodyPr>
          <a:lstStyle/>
          <a:p>
            <a:r>
              <a:rPr lang="en-US" sz="2800" b="1" dirty="0">
                <a:solidFill>
                  <a:srgbClr val="006000"/>
                </a:solidFill>
                <a:latin typeface="Arial" pitchFamily="34" charset="0"/>
                <a:cs typeface="Arial" pitchFamily="34" charset="0"/>
              </a:rPr>
              <a:t>Bài giải</a:t>
            </a:r>
          </a:p>
        </p:txBody>
      </p:sp>
      <p:sp>
        <p:nvSpPr>
          <p:cNvPr id="28" name="Rounded Rectangle 27"/>
          <p:cNvSpPr/>
          <p:nvPr/>
        </p:nvSpPr>
        <p:spPr>
          <a:xfrm>
            <a:off x="3771334" y="4332923"/>
            <a:ext cx="5372665" cy="176307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b="1" dirty="0">
              <a:solidFill>
                <a:srgbClr val="006000"/>
              </a:solidFill>
              <a:latin typeface="Pony"/>
              <a:cs typeface="Arial" panose="020B0604020202020204" pitchFamily="34" charset="0"/>
            </a:endParaRPr>
          </a:p>
          <a:p>
            <a:r>
              <a:rPr lang="en-US" sz="2800" dirty="0">
                <a:solidFill>
                  <a:srgbClr val="006000"/>
                </a:solidFill>
                <a:latin typeface="Arial" pitchFamily="34" charset="0"/>
                <a:cs typeface="Arial" pitchFamily="34" charset="0"/>
              </a:rPr>
              <a:t>Số thuyền Nam gấp </a:t>
            </a:r>
            <a:r>
              <a:rPr lang="vi-VN" sz="2800" dirty="0">
                <a:solidFill>
                  <a:srgbClr val="006000"/>
                </a:solidFill>
                <a:latin typeface="Arial" pitchFamily="34" charset="0"/>
                <a:cs typeface="Arial" pitchFamily="34" charset="0"/>
              </a:rPr>
              <a:t>được</a:t>
            </a:r>
            <a:r>
              <a:rPr lang="en-US" sz="2800" dirty="0">
                <a:solidFill>
                  <a:srgbClr val="006000"/>
                </a:solidFill>
                <a:latin typeface="Arial" pitchFamily="34" charset="0"/>
                <a:cs typeface="Arial" pitchFamily="34" charset="0"/>
              </a:rPr>
              <a:t> là:</a:t>
            </a:r>
          </a:p>
          <a:p>
            <a:r>
              <a:rPr lang="en-US" sz="2800" dirty="0">
                <a:solidFill>
                  <a:srgbClr val="006000"/>
                </a:solidFill>
                <a:latin typeface="Arial" pitchFamily="34" charset="0"/>
                <a:cs typeface="Arial" pitchFamily="34" charset="0"/>
              </a:rPr>
              <a:t>         8 – 2 = 6 ( cái)</a:t>
            </a:r>
          </a:p>
          <a:p>
            <a:r>
              <a:rPr lang="en-US" sz="2800" dirty="0">
                <a:solidFill>
                  <a:srgbClr val="006000"/>
                </a:solidFill>
                <a:latin typeface="Pony"/>
                <a:cs typeface="Arial" panose="020B0604020202020204" pitchFamily="34" charset="0"/>
              </a:rPr>
              <a:t>                 </a:t>
            </a:r>
            <a:r>
              <a:rPr lang="en-US" sz="2800" dirty="0">
                <a:solidFill>
                  <a:srgbClr val="006000"/>
                </a:solidFill>
                <a:latin typeface="Arial" pitchFamily="34" charset="0"/>
                <a:cs typeface="Arial" pitchFamily="34" charset="0"/>
              </a:rPr>
              <a:t>Đáp số: 6 cái thuyền</a:t>
            </a:r>
          </a:p>
          <a:p>
            <a:endParaRPr lang="en-US" sz="3200" b="1" dirty="0">
              <a:solidFill>
                <a:srgbClr val="006000"/>
              </a:solidFill>
              <a:latin typeface="Pony"/>
              <a:cs typeface="Arial" panose="020B0604020202020204" pitchFamily="34" charset="0"/>
            </a:endParaRPr>
          </a:p>
        </p:txBody>
      </p:sp>
      <p:cxnSp>
        <p:nvCxnSpPr>
          <p:cNvPr id="19" name="Straight Connector 18"/>
          <p:cNvCxnSpPr/>
          <p:nvPr/>
        </p:nvCxnSpPr>
        <p:spPr>
          <a:xfrm>
            <a:off x="483278" y="1828800"/>
            <a:ext cx="35492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765333" y="1803400"/>
            <a:ext cx="181619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743200" y="2209800"/>
            <a:ext cx="533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181600" y="2209800"/>
            <a:ext cx="2209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465530" y="2209800"/>
            <a:ext cx="1287070" cy="2140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4868839" y="1799119"/>
            <a:ext cx="617561" cy="428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7162800" y="1295400"/>
            <a:ext cx="1219294" cy="55837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228600" y="1240319"/>
            <a:ext cx="8511283" cy="128691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图片 4"/>
          <p:cNvPicPr>
            <a:picLocks noChangeAspect="1"/>
          </p:cNvPicPr>
          <p:nvPr/>
        </p:nvPicPr>
        <p:blipFill rotWithShape="1">
          <a:blip r:embed="rId9" cstate="print">
            <a:extLst>
              <a:ext uri="{28A0092B-C50C-407E-A947-70E740481C1C}">
                <a14:useLocalDpi xmlns:a14="http://schemas.microsoft.com/office/drawing/2010/main" xmlns="" val="0"/>
              </a:ext>
            </a:extLst>
          </a:blip>
          <a:srcRect l="37200" t="4741"/>
          <a:stretch/>
        </p:blipFill>
        <p:spPr>
          <a:xfrm rot="344070">
            <a:off x="6195871" y="1762716"/>
            <a:ext cx="2862224" cy="2442158"/>
          </a:xfrm>
          <a:prstGeom prst="rect">
            <a:avLst/>
          </a:prstGeom>
        </p:spPr>
      </p:pic>
      <p:pic>
        <p:nvPicPr>
          <p:cNvPr id="37" name="图片 5"/>
          <p:cNvPicPr>
            <a:picLocks noChangeAspect="1"/>
          </p:cNvPicPr>
          <p:nvPr/>
        </p:nvPicPr>
        <p:blipFill rotWithShape="1">
          <a:blip r:embed="rId10" cstate="print">
            <a:extLst>
              <a:ext uri="{28A0092B-C50C-407E-A947-70E740481C1C}">
                <a14:useLocalDpi xmlns:a14="http://schemas.microsoft.com/office/drawing/2010/main" xmlns="" val="0"/>
              </a:ext>
            </a:extLst>
          </a:blip>
          <a:srcRect l="60800" t="2371" b="22251"/>
          <a:stretch/>
        </p:blipFill>
        <p:spPr>
          <a:xfrm rot="344070">
            <a:off x="6971364" y="2228907"/>
            <a:ext cx="1549730" cy="1676239"/>
          </a:xfrm>
          <a:prstGeom prst="rect">
            <a:avLst/>
          </a:prstGeom>
        </p:spPr>
      </p:pic>
      <p:pic>
        <p:nvPicPr>
          <p:cNvPr id="40" name="图片 9"/>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7997241" y="110466"/>
            <a:ext cx="990600" cy="990600"/>
          </a:xfrm>
          <a:prstGeom prst="rect">
            <a:avLst/>
          </a:prstGeom>
        </p:spPr>
      </p:pic>
      <p:grpSp>
        <p:nvGrpSpPr>
          <p:cNvPr id="32" name="组合 23"/>
          <p:cNvGrpSpPr/>
          <p:nvPr/>
        </p:nvGrpSpPr>
        <p:grpSpPr>
          <a:xfrm>
            <a:off x="-27227" y="6047282"/>
            <a:ext cx="9204822" cy="838200"/>
            <a:chOff x="-17585" y="5729324"/>
            <a:chExt cx="12203723" cy="1123362"/>
          </a:xfrm>
        </p:grpSpPr>
        <p:pic>
          <p:nvPicPr>
            <p:cNvPr id="35" name="图片 24"/>
            <p:cNvPicPr>
              <a:picLocks noChangeAspect="1"/>
            </p:cNvPicPr>
            <p:nvPr/>
          </p:nvPicPr>
          <p:blipFill rotWithShape="1">
            <a:blip r:embed="rId12" cstate="print"/>
            <a:srcRect l="1990"/>
            <a:stretch/>
          </p:blipFill>
          <p:spPr>
            <a:xfrm>
              <a:off x="-17585" y="5729324"/>
              <a:ext cx="8659753" cy="1123362"/>
            </a:xfrm>
            <a:prstGeom prst="rect">
              <a:avLst/>
            </a:prstGeom>
          </p:spPr>
        </p:pic>
        <p:pic>
          <p:nvPicPr>
            <p:cNvPr id="38" name="图片 25"/>
            <p:cNvPicPr>
              <a:picLocks noChangeAspect="1"/>
            </p:cNvPicPr>
            <p:nvPr/>
          </p:nvPicPr>
          <p:blipFill rotWithShape="1">
            <a:blip r:embed="rId12" cstate="print"/>
            <a:srcRect r="21459"/>
            <a:stretch/>
          </p:blipFill>
          <p:spPr>
            <a:xfrm>
              <a:off x="5398477" y="5729324"/>
              <a:ext cx="6787661" cy="1123362"/>
            </a:xfrm>
            <a:prstGeom prst="rect">
              <a:avLst/>
            </a:prstGeom>
          </p:spPr>
        </p:pic>
      </p:grpSp>
      <p:sp>
        <p:nvSpPr>
          <p:cNvPr id="29" name="Text Box 1"/>
          <p:cNvSpPr txBox="1"/>
          <p:nvPr/>
        </p:nvSpPr>
        <p:spPr>
          <a:xfrm>
            <a:off x="1640930" y="6515100"/>
            <a:ext cx="8352928" cy="369332"/>
          </a:xfrm>
          <a:prstGeom prst="rect">
            <a:avLst/>
          </a:prstGeom>
          <a:noFill/>
        </p:spPr>
        <p:txBody>
          <a:bodyPr>
            <a:spAutoFit/>
          </a:bodyPr>
          <a:lstStyle/>
          <a:p>
            <a:pPr>
              <a:defRPr/>
            </a:pPr>
            <a:r>
              <a:rPr lang="en-US" dirty="0" err="1">
                <a:ln w="9525" cmpd="sng">
                  <a:noFill/>
                  <a:prstDash val="solid"/>
                </a:ln>
                <a:solidFill>
                  <a:schemeClr val="bg1"/>
                </a:solidFill>
                <a:effectLst>
                  <a:glow rad="38100">
                    <a:schemeClr val="accent1">
                      <a:alpha val="40000"/>
                    </a:schemeClr>
                  </a:glow>
                </a:effectLst>
              </a:rPr>
              <a:t>Bản</a:t>
            </a:r>
            <a:r>
              <a:rPr lang="en-US" dirty="0">
                <a:ln w="9525" cmpd="sng">
                  <a:noFill/>
                  <a:prstDash val="solid"/>
                </a:ln>
                <a:solidFill>
                  <a:schemeClr val="bg1"/>
                </a:solidFill>
                <a:effectLst>
                  <a:glow rad="38100">
                    <a:schemeClr val="accent1">
                      <a:alpha val="40000"/>
                    </a:schemeClr>
                  </a:glow>
                </a:effectLst>
              </a:rPr>
              <a:t> </a:t>
            </a:r>
            <a:r>
              <a:rPr lang="en-US" dirty="0" err="1">
                <a:ln w="9525" cmpd="sng">
                  <a:noFill/>
                  <a:prstDash val="solid"/>
                </a:ln>
                <a:solidFill>
                  <a:schemeClr val="bg1"/>
                </a:solidFill>
                <a:effectLst>
                  <a:glow rad="38100">
                    <a:schemeClr val="accent1">
                      <a:alpha val="40000"/>
                    </a:schemeClr>
                  </a:glow>
                </a:effectLst>
              </a:rPr>
              <a:t>quyền</a:t>
            </a:r>
            <a:r>
              <a:rPr lang="en-US" dirty="0">
                <a:ln w="9525" cmpd="sng">
                  <a:noFill/>
                  <a:prstDash val="solid"/>
                </a:ln>
                <a:solidFill>
                  <a:schemeClr val="bg1"/>
                </a:solidFill>
                <a:effectLst>
                  <a:glow rad="38100">
                    <a:schemeClr val="accent1">
                      <a:alpha val="40000"/>
                    </a:schemeClr>
                  </a:glow>
                </a:effectLst>
              </a:rPr>
              <a:t> : FB </a:t>
            </a:r>
            <a:r>
              <a:rPr lang="en-US" dirty="0" err="1">
                <a:ln w="9525" cmpd="sng">
                  <a:noFill/>
                  <a:prstDash val="solid"/>
                </a:ln>
                <a:solidFill>
                  <a:schemeClr val="bg1"/>
                </a:solidFill>
                <a:effectLst>
                  <a:glow rad="38100">
                    <a:schemeClr val="accent1">
                      <a:alpha val="40000"/>
                    </a:schemeClr>
                  </a:glow>
                </a:effectLst>
              </a:rPr>
              <a:t>Đặng</a:t>
            </a:r>
            <a:r>
              <a:rPr lang="en-US" dirty="0">
                <a:ln w="9525" cmpd="sng">
                  <a:noFill/>
                  <a:prstDash val="solid"/>
                </a:ln>
                <a:solidFill>
                  <a:schemeClr val="bg1"/>
                </a:solidFill>
                <a:effectLst>
                  <a:glow rad="38100">
                    <a:schemeClr val="accent1">
                      <a:alpha val="40000"/>
                    </a:schemeClr>
                  </a:glow>
                </a:effectLst>
              </a:rPr>
              <a:t> </a:t>
            </a:r>
            <a:r>
              <a:rPr lang="en-US" dirty="0" err="1">
                <a:ln w="9525" cmpd="sng">
                  <a:noFill/>
                  <a:prstDash val="solid"/>
                </a:ln>
                <a:solidFill>
                  <a:schemeClr val="bg1"/>
                </a:solidFill>
                <a:effectLst>
                  <a:glow rad="38100">
                    <a:schemeClr val="accent1">
                      <a:alpha val="40000"/>
                    </a:schemeClr>
                  </a:glow>
                </a:effectLst>
              </a:rPr>
              <a:t>Nhật</a:t>
            </a:r>
            <a:r>
              <a:rPr lang="en-US" dirty="0">
                <a:ln w="9525" cmpd="sng">
                  <a:noFill/>
                  <a:prstDash val="solid"/>
                </a:ln>
                <a:solidFill>
                  <a:schemeClr val="bg1"/>
                </a:solidFill>
                <a:effectLst>
                  <a:glow rad="38100">
                    <a:schemeClr val="accent1">
                      <a:alpha val="40000"/>
                    </a:schemeClr>
                  </a:glow>
                </a:effectLst>
              </a:rPr>
              <a:t> </a:t>
            </a:r>
            <a:r>
              <a:rPr lang="en-US" dirty="0" err="1">
                <a:ln w="9525" cmpd="sng">
                  <a:noFill/>
                  <a:prstDash val="solid"/>
                </a:ln>
                <a:solidFill>
                  <a:schemeClr val="bg1"/>
                </a:solidFill>
                <a:effectLst>
                  <a:glow rad="38100">
                    <a:schemeClr val="accent1">
                      <a:alpha val="40000"/>
                    </a:schemeClr>
                  </a:glow>
                </a:effectLst>
              </a:rPr>
              <a:t>Linh</a:t>
            </a:r>
            <a:r>
              <a:rPr lang="en-US" dirty="0">
                <a:ln w="9525" cmpd="sng">
                  <a:noFill/>
                  <a:prstDash val="solid"/>
                </a:ln>
                <a:solidFill>
                  <a:schemeClr val="bg1"/>
                </a:solidFill>
                <a:effectLst>
                  <a:glow rad="38100">
                    <a:schemeClr val="accent1">
                      <a:alpha val="40000"/>
                    </a:schemeClr>
                  </a:glow>
                </a:effectLst>
              </a:rPr>
              <a:t>- https://www.facebook.com/nhat.linh.3557440</a:t>
            </a:r>
          </a:p>
        </p:txBody>
      </p:sp>
    </p:spTree>
    <p:extLst>
      <p:ext uri="{BB962C8B-B14F-4D97-AF65-F5344CB8AC3E}">
        <p14:creationId xmlns:p14="http://schemas.microsoft.com/office/powerpoint/2010/main" xmlns="" val="48007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42"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anim calcmode="lin" valueType="num">
                                      <p:cBhvr>
                                        <p:cTn id="11" dur="1000" fill="hold"/>
                                        <p:tgtEl>
                                          <p:spTgt spid="18"/>
                                        </p:tgtEl>
                                        <p:attrNameLst>
                                          <p:attrName>ppt_x</p:attrName>
                                        </p:attrNameLst>
                                      </p:cBhvr>
                                      <p:tavLst>
                                        <p:tav tm="0">
                                          <p:val>
                                            <p:strVal val="#ppt_x"/>
                                          </p:val>
                                        </p:tav>
                                        <p:tav tm="100000">
                                          <p:val>
                                            <p:strVal val="#ppt_x"/>
                                          </p:val>
                                        </p:tav>
                                      </p:tavLst>
                                    </p:anim>
                                    <p:anim calcmode="lin" valueType="num">
                                      <p:cBhvr>
                                        <p:cTn id="12" dur="1000" fill="hold"/>
                                        <p:tgtEl>
                                          <p:spTgt spid="18"/>
                                        </p:tgtEl>
                                        <p:attrNameLst>
                                          <p:attrName>ppt_y</p:attrName>
                                        </p:attrNameLst>
                                      </p:cBhvr>
                                      <p:tavLst>
                                        <p:tav tm="0">
                                          <p:val>
                                            <p:strVal val="#ppt_y+.1"/>
                                          </p:val>
                                        </p:tav>
                                        <p:tav tm="100000">
                                          <p:val>
                                            <p:strVal val="#ppt_y"/>
                                          </p:val>
                                        </p:tav>
                                      </p:tavLst>
                                    </p:anim>
                                  </p:childTnLst>
                                </p:cTn>
                              </p:par>
                              <p:par>
                                <p:cTn id="13" presetID="6" presetClass="entr" presetSubtype="16"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2000"/>
                                        <p:tgtEl>
                                          <p:spTgt spid="10"/>
                                        </p:tgtEl>
                                      </p:cBhvr>
                                    </p:animEffect>
                                  </p:childTnLst>
                                </p:cTn>
                              </p:par>
                              <p:par>
                                <p:cTn id="16" presetID="1" presetClass="entr" presetSubtype="0" fill="hold" grpId="0" nodeType="withEffect">
                                  <p:stCondLst>
                                    <p:cond delay="500"/>
                                  </p:stCondLst>
                                  <p:childTnLst>
                                    <p:set>
                                      <p:cBhvr>
                                        <p:cTn id="17" dur="1" fill="hold">
                                          <p:stCondLst>
                                            <p:cond delay="0"/>
                                          </p:stCondLst>
                                        </p:cTn>
                                        <p:tgtEl>
                                          <p:spTgt spid="1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6" presetClass="entr" presetSubtype="21"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arn(inVertical)">
                                      <p:cBhvr>
                                        <p:cTn id="25" dur="500"/>
                                        <p:tgtEl>
                                          <p:spTgt spid="19"/>
                                        </p:tgtEl>
                                      </p:cBhvr>
                                    </p:animEffect>
                                  </p:childTnLst>
                                </p:cTn>
                              </p:par>
                              <p:par>
                                <p:cTn id="26" presetID="16" presetClass="entr" presetSubtype="21"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barn(inVertical)">
                                      <p:cBhvr>
                                        <p:cTn id="28" dur="500"/>
                                        <p:tgtEl>
                                          <p:spTgt spid="20"/>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00"/>
                                        <p:tgtEl>
                                          <p:spTgt spid="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026"/>
                                        </p:tgtEl>
                                        <p:attrNameLst>
                                          <p:attrName>style.visibility</p:attrName>
                                        </p:attrNameLst>
                                      </p:cBhvr>
                                      <p:to>
                                        <p:strVal val="visible"/>
                                      </p:to>
                                    </p:set>
                                    <p:animEffect transition="in" filter="fade">
                                      <p:cBhvr>
                                        <p:cTn id="39" dur="500"/>
                                        <p:tgtEl>
                                          <p:spTgt spid="1026"/>
                                        </p:tgtEl>
                                      </p:cBhvr>
                                    </p:animEffect>
                                  </p:childTnLst>
                                </p:cTn>
                              </p:par>
                              <p:par>
                                <p:cTn id="40" presetID="16" presetClass="entr" presetSubtype="21" fill="hold"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barn(inVertical)">
                                      <p:cBhvr>
                                        <p:cTn id="42" dur="500"/>
                                        <p:tgtEl>
                                          <p:spTgt spid="33"/>
                                        </p:tgtEl>
                                      </p:cBhvr>
                                    </p:animEffect>
                                  </p:childTnLst>
                                </p:cTn>
                              </p:par>
                              <p:par>
                                <p:cTn id="43" presetID="16" presetClass="entr" presetSubtype="21" fill="hold" nodeType="with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barn(inVertical)">
                                      <p:cBhvr>
                                        <p:cTn id="45" dur="500"/>
                                        <p:tgtEl>
                                          <p:spTgt spid="31"/>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grpId="0" nodeType="click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heel(1)">
                                      <p:cBhvr>
                                        <p:cTn id="50" dur="2000"/>
                                        <p:tgtEl>
                                          <p:spTgt spid="34"/>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additive="base">
                                        <p:cTn id="58" dur="500" fill="hold"/>
                                        <p:tgtEl>
                                          <p:spTgt spid="24"/>
                                        </p:tgtEl>
                                        <p:attrNameLst>
                                          <p:attrName>ppt_x</p:attrName>
                                        </p:attrNameLst>
                                      </p:cBhvr>
                                      <p:tavLst>
                                        <p:tav tm="0">
                                          <p:val>
                                            <p:strVal val="#ppt_x"/>
                                          </p:val>
                                        </p:tav>
                                        <p:tav tm="100000">
                                          <p:val>
                                            <p:strVal val="#ppt_x"/>
                                          </p:val>
                                        </p:tav>
                                      </p:tavLst>
                                    </p:anim>
                                    <p:anim calcmode="lin" valueType="num">
                                      <p:cBhvr additive="base">
                                        <p:cTn id="5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barn(inVertical)">
                                      <p:cBhvr>
                                        <p:cTn id="64" dur="500"/>
                                        <p:tgtEl>
                                          <p:spTgt spid="21"/>
                                        </p:tgtEl>
                                      </p:cBhvr>
                                    </p:animEffect>
                                  </p:childTnLst>
                                </p:cTn>
                              </p:par>
                              <p:par>
                                <p:cTn id="65" presetID="16" presetClass="entr" presetSubtype="21" fill="hold" nodeType="with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barn(inVertical)">
                                      <p:cBhvr>
                                        <p:cTn id="67" dur="500"/>
                                        <p:tgtEl>
                                          <p:spTgt spid="30"/>
                                        </p:tgtEl>
                                      </p:cBhvr>
                                    </p:animEffect>
                                  </p:childTnLst>
                                </p:cTn>
                              </p:par>
                              <p:par>
                                <p:cTn id="68" presetID="1" presetClass="entr" presetSubtype="0" fill="hold" grpId="0" nodeType="withEffect">
                                  <p:stCondLst>
                                    <p:cond delay="0"/>
                                  </p:stCondLst>
                                  <p:childTnLst>
                                    <p:set>
                                      <p:cBhvr>
                                        <p:cTn id="69" dur="1" fill="hold">
                                          <p:stCondLst>
                                            <p:cond delay="0"/>
                                          </p:stCondLst>
                                        </p:cTn>
                                        <p:tgtEl>
                                          <p:spTgt spid="22"/>
                                        </p:tgtEl>
                                        <p:attrNameLst>
                                          <p:attrName>style.visibility</p:attrName>
                                        </p:attrNameLst>
                                      </p:cBhvr>
                                      <p:to>
                                        <p:strVal val="visible"/>
                                      </p:to>
                                    </p:set>
                                  </p:childTnLst>
                                </p:cTn>
                              </p:par>
                              <p:par>
                                <p:cTn id="70" presetID="10" presetClass="entr" presetSubtype="0" fill="hold" grpId="0" nodeType="with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fade">
                                      <p:cBhvr>
                                        <p:cTn id="72" dur="500"/>
                                        <p:tgtEl>
                                          <p:spTgt spid="25"/>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500"/>
                                        <p:tgtEl>
                                          <p:spTgt spid="27"/>
                                        </p:tgtEl>
                                      </p:cBhvr>
                                    </p:animEffect>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28">
                                            <p:txEl>
                                              <p:pRg st="1" end="1"/>
                                            </p:txEl>
                                          </p:spTgt>
                                        </p:tgtEl>
                                        <p:attrNameLst>
                                          <p:attrName>style.visibility</p:attrName>
                                        </p:attrNameLst>
                                      </p:cBhvr>
                                      <p:to>
                                        <p:strVal val="visible"/>
                                      </p:to>
                                    </p:set>
                                    <p:animEffect transition="in" filter="fade">
                                      <p:cBhvr>
                                        <p:cTn id="82" dur="1000"/>
                                        <p:tgtEl>
                                          <p:spTgt spid="28">
                                            <p:txEl>
                                              <p:pRg st="1" end="1"/>
                                            </p:txEl>
                                          </p:spTgt>
                                        </p:tgtEl>
                                      </p:cBhvr>
                                    </p:animEffect>
                                    <p:anim calcmode="lin" valueType="num">
                                      <p:cBhvr>
                                        <p:cTn id="83" dur="1000" fill="hold"/>
                                        <p:tgtEl>
                                          <p:spTgt spid="28">
                                            <p:txEl>
                                              <p:pRg st="1" end="1"/>
                                            </p:txEl>
                                          </p:spTgt>
                                        </p:tgtEl>
                                        <p:attrNameLst>
                                          <p:attrName>ppt_x</p:attrName>
                                        </p:attrNameLst>
                                      </p:cBhvr>
                                      <p:tavLst>
                                        <p:tav tm="0">
                                          <p:val>
                                            <p:strVal val="#ppt_x"/>
                                          </p:val>
                                        </p:tav>
                                        <p:tav tm="100000">
                                          <p:val>
                                            <p:strVal val="#ppt_x"/>
                                          </p:val>
                                        </p:tav>
                                      </p:tavLst>
                                    </p:anim>
                                    <p:anim calcmode="lin" valueType="num">
                                      <p:cBhvr>
                                        <p:cTn id="84" dur="1000" fill="hold"/>
                                        <p:tgtEl>
                                          <p:spTgt spid="2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nodeType="clickEffect">
                                  <p:stCondLst>
                                    <p:cond delay="0"/>
                                  </p:stCondLst>
                                  <p:childTnLst>
                                    <p:set>
                                      <p:cBhvr>
                                        <p:cTn id="88" dur="1" fill="hold">
                                          <p:stCondLst>
                                            <p:cond delay="0"/>
                                          </p:stCondLst>
                                        </p:cTn>
                                        <p:tgtEl>
                                          <p:spTgt spid="28">
                                            <p:txEl>
                                              <p:pRg st="2" end="2"/>
                                            </p:txEl>
                                          </p:spTgt>
                                        </p:tgtEl>
                                        <p:attrNameLst>
                                          <p:attrName>style.visibility</p:attrName>
                                        </p:attrNameLst>
                                      </p:cBhvr>
                                      <p:to>
                                        <p:strVal val="visible"/>
                                      </p:to>
                                    </p:set>
                                    <p:animEffect transition="in" filter="fade">
                                      <p:cBhvr>
                                        <p:cTn id="89" dur="1000"/>
                                        <p:tgtEl>
                                          <p:spTgt spid="28">
                                            <p:txEl>
                                              <p:pRg st="2" end="2"/>
                                            </p:txEl>
                                          </p:spTgt>
                                        </p:tgtEl>
                                      </p:cBhvr>
                                    </p:animEffect>
                                    <p:anim calcmode="lin" valueType="num">
                                      <p:cBhvr>
                                        <p:cTn id="90"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nodeType="clickEffect">
                                  <p:stCondLst>
                                    <p:cond delay="0"/>
                                  </p:stCondLst>
                                  <p:childTnLst>
                                    <p:set>
                                      <p:cBhvr>
                                        <p:cTn id="95" dur="1" fill="hold">
                                          <p:stCondLst>
                                            <p:cond delay="0"/>
                                          </p:stCondLst>
                                        </p:cTn>
                                        <p:tgtEl>
                                          <p:spTgt spid="28">
                                            <p:txEl>
                                              <p:pRg st="3" end="3"/>
                                            </p:txEl>
                                          </p:spTgt>
                                        </p:tgtEl>
                                        <p:attrNameLst>
                                          <p:attrName>style.visibility</p:attrName>
                                        </p:attrNameLst>
                                      </p:cBhvr>
                                      <p:to>
                                        <p:strVal val="visible"/>
                                      </p:to>
                                    </p:set>
                                    <p:animEffect transition="in" filter="fade">
                                      <p:cBhvr>
                                        <p:cTn id="96" dur="1000"/>
                                        <p:tgtEl>
                                          <p:spTgt spid="28">
                                            <p:txEl>
                                              <p:pRg st="3" end="3"/>
                                            </p:txEl>
                                          </p:spTgt>
                                        </p:tgtEl>
                                      </p:cBhvr>
                                    </p:animEffect>
                                    <p:anim calcmode="lin" valueType="num">
                                      <p:cBhvr>
                                        <p:cTn id="97"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98"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animBg="1"/>
      <p:bldP spid="22" grpId="0" animBg="1"/>
      <p:bldP spid="23" grpId="0" animBg="1"/>
      <p:bldP spid="24" grpId="0"/>
      <p:bldP spid="25" grpId="0"/>
      <p:bldP spid="26" grpId="0"/>
      <p:bldP spid="27" grpId="0"/>
      <p:bldP spid="34" grpId="0" animBg="1"/>
      <p:bldP spid="14" grpId="0" animBg="1"/>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59306" t="41010" r="16035" b="34648"/>
          <a:stretch/>
        </p:blipFill>
        <p:spPr bwMode="auto">
          <a:xfrm>
            <a:off x="5558589" y="1295400"/>
            <a:ext cx="3208421" cy="17806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xmlns="" id="{9386116E-C655-4397-81B3-C77AB8ADD2E1}"/>
              </a:ext>
            </a:extLst>
          </p:cNvPr>
          <p:cNvPicPr>
            <a:picLocks noChangeAspect="1"/>
          </p:cNvPicPr>
          <p:nvPr/>
        </p:nvPicPr>
        <p:blipFill>
          <a:blip r:embed="rId3" cstate="print">
            <a:clrChange>
              <a:clrFrom>
                <a:srgbClr val="000000">
                  <a:alpha val="0"/>
                </a:srgbClr>
              </a:clrFrom>
              <a:clrTo>
                <a:srgbClr val="000000">
                  <a:alpha val="0"/>
                </a:srgbClr>
              </a:clrTo>
            </a:clrChange>
          </a:blip>
          <a:stretch>
            <a:fillRect/>
          </a:stretch>
        </p:blipFill>
        <p:spPr>
          <a:xfrm>
            <a:off x="71565" y="76200"/>
            <a:ext cx="3122571" cy="1159114"/>
          </a:xfrm>
          <a:prstGeom prst="rect">
            <a:avLst/>
          </a:prstGeom>
        </p:spPr>
      </p:pic>
      <p:sp>
        <p:nvSpPr>
          <p:cNvPr id="7" name="Rounded Rectangle 6"/>
          <p:cNvSpPr/>
          <p:nvPr/>
        </p:nvSpPr>
        <p:spPr>
          <a:xfrm>
            <a:off x="152400" y="1260714"/>
            <a:ext cx="5643435" cy="2158428"/>
          </a:xfrm>
          <a:prstGeom prst="round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sz="2800" dirty="0">
                <a:solidFill>
                  <a:schemeClr val="tx1"/>
                </a:solidFill>
                <a:latin typeface="Arial" panose="020B0604020202020204" pitchFamily="34" charset="0"/>
                <a:cs typeface="Arial" panose="020B0604020202020204" pitchFamily="34" charset="0"/>
              </a:rPr>
              <a:t>Trong hội thi hát quan họ, thôn Th</a:t>
            </a:r>
            <a:r>
              <a:rPr lang="vi-VN" sz="2800" dirty="0">
                <a:solidFill>
                  <a:schemeClr val="tx1"/>
                </a:solidFill>
                <a:latin typeface="Arial" panose="020B0604020202020204" pitchFamily="34" charset="0"/>
                <a:cs typeface="Arial" panose="020B0604020202020204" pitchFamily="34" charset="0"/>
              </a:rPr>
              <a:t>ượng</a:t>
            </a:r>
            <a:r>
              <a:rPr lang="en-US" sz="2800" dirty="0">
                <a:solidFill>
                  <a:schemeClr val="tx1"/>
                </a:solidFill>
                <a:latin typeface="Arial" panose="020B0604020202020204" pitchFamily="34" charset="0"/>
                <a:cs typeface="Arial" panose="020B0604020202020204" pitchFamily="34" charset="0"/>
              </a:rPr>
              <a:t> tham gia 9 tiết mục, thôn Hạ tham gia ít h</a:t>
            </a:r>
            <a:r>
              <a:rPr lang="vi-VN" sz="2800" dirty="0">
                <a:solidFill>
                  <a:schemeClr val="tx1"/>
                </a:solidFill>
                <a:latin typeface="Arial" panose="020B0604020202020204" pitchFamily="34" charset="0"/>
                <a:cs typeface="Arial" panose="020B0604020202020204" pitchFamily="34" charset="0"/>
              </a:rPr>
              <a:t>ơ</a:t>
            </a:r>
            <a:r>
              <a:rPr lang="en-US" sz="2800" dirty="0">
                <a:solidFill>
                  <a:schemeClr val="tx1"/>
                </a:solidFill>
                <a:latin typeface="Arial" panose="020B0604020202020204" pitchFamily="34" charset="0"/>
                <a:cs typeface="Arial" panose="020B0604020202020204" pitchFamily="34" charset="0"/>
              </a:rPr>
              <a:t>n thôn Th</a:t>
            </a:r>
            <a:r>
              <a:rPr lang="vi-VN" sz="2800" dirty="0">
                <a:solidFill>
                  <a:schemeClr val="tx1"/>
                </a:solidFill>
                <a:latin typeface="Arial" panose="020B0604020202020204" pitchFamily="34" charset="0"/>
                <a:cs typeface="Arial" panose="020B0604020202020204" pitchFamily="34" charset="0"/>
              </a:rPr>
              <a:t>ượng</a:t>
            </a:r>
            <a:r>
              <a:rPr lang="en-US" sz="2800" dirty="0">
                <a:solidFill>
                  <a:schemeClr val="tx1"/>
                </a:solidFill>
                <a:latin typeface="Arial" panose="020B0604020202020204" pitchFamily="34" charset="0"/>
                <a:cs typeface="Arial" panose="020B0604020202020204" pitchFamily="34" charset="0"/>
              </a:rPr>
              <a:t> 3 tiết mục. Hỏi thôn Hạ tham gia bao nhiêu tiết mục?</a:t>
            </a:r>
          </a:p>
        </p:txBody>
      </p:sp>
      <p:sp>
        <p:nvSpPr>
          <p:cNvPr id="9" name="TextBox 8">
            <a:extLst>
              <a:ext uri="{FF2B5EF4-FFF2-40B4-BE49-F238E27FC236}">
                <a16:creationId xmlns:a16="http://schemas.microsoft.com/office/drawing/2014/main" xmlns="" id="{E1A7785C-287C-45F5-99E8-08237005BCA5}"/>
              </a:ext>
            </a:extLst>
          </p:cNvPr>
          <p:cNvSpPr txBox="1"/>
          <p:nvPr/>
        </p:nvSpPr>
        <p:spPr>
          <a:xfrm>
            <a:off x="950470" y="3423340"/>
            <a:ext cx="2417291" cy="492438"/>
          </a:xfrm>
          <a:prstGeom prst="rect">
            <a:avLst/>
          </a:prstGeom>
          <a:noFill/>
        </p:spPr>
        <p:txBody>
          <a:bodyPr wrap="square" lIns="121917" tIns="60958" rIns="121917" bIns="60958" rtlCol="0">
            <a:spAutoFit/>
          </a:bodyPr>
          <a:lstStyle/>
          <a:p>
            <a:r>
              <a:rPr lang="en-US" sz="2400" b="1" dirty="0">
                <a:solidFill>
                  <a:srgbClr val="006000"/>
                </a:solidFill>
                <a:latin typeface="Pony"/>
                <a:cs typeface="Arial" panose="020B0604020202020204" pitchFamily="34" charset="0"/>
              </a:rPr>
              <a:t>Tóm tắt: </a:t>
            </a:r>
          </a:p>
        </p:txBody>
      </p:sp>
      <p:sp>
        <p:nvSpPr>
          <p:cNvPr id="13" name="TextBox 12">
            <a:extLst>
              <a:ext uri="{FF2B5EF4-FFF2-40B4-BE49-F238E27FC236}">
                <a16:creationId xmlns:a16="http://schemas.microsoft.com/office/drawing/2014/main" xmlns="" id="{E1A7785C-287C-45F5-99E8-08237005BCA5}"/>
              </a:ext>
            </a:extLst>
          </p:cNvPr>
          <p:cNvSpPr txBox="1"/>
          <p:nvPr/>
        </p:nvSpPr>
        <p:spPr>
          <a:xfrm>
            <a:off x="76200" y="3839330"/>
            <a:ext cx="5757971" cy="492438"/>
          </a:xfrm>
          <a:prstGeom prst="rect">
            <a:avLst/>
          </a:prstGeom>
          <a:noFill/>
        </p:spPr>
        <p:txBody>
          <a:bodyPr wrap="square" lIns="121917" tIns="60958" rIns="121917" bIns="60958" rtlCol="0">
            <a:spAutoFit/>
          </a:bodyPr>
          <a:lstStyle/>
          <a:p>
            <a:r>
              <a:rPr lang="en-US" sz="2400" dirty="0">
                <a:solidFill>
                  <a:srgbClr val="006000"/>
                </a:solidFill>
                <a:latin typeface="Pony"/>
                <a:cs typeface="Arial" panose="020B0604020202020204" pitchFamily="34" charset="0"/>
              </a:rPr>
              <a:t>Thôn Th</a:t>
            </a:r>
            <a:r>
              <a:rPr lang="vi-VN" sz="2400" dirty="0">
                <a:solidFill>
                  <a:srgbClr val="006000"/>
                </a:solidFill>
                <a:latin typeface="Pony"/>
                <a:cs typeface="Arial" panose="020B0604020202020204" pitchFamily="34" charset="0"/>
              </a:rPr>
              <a:t>ượng</a:t>
            </a:r>
            <a:r>
              <a:rPr lang="en-US" sz="2400" dirty="0">
                <a:solidFill>
                  <a:srgbClr val="006000"/>
                </a:solidFill>
                <a:latin typeface="Pony"/>
                <a:cs typeface="Arial" panose="020B0604020202020204" pitchFamily="34" charset="0"/>
              </a:rPr>
              <a:t>: 9 tiết mục</a:t>
            </a:r>
          </a:p>
        </p:txBody>
      </p:sp>
      <p:sp>
        <p:nvSpPr>
          <p:cNvPr id="15" name="TextBox 14">
            <a:extLst>
              <a:ext uri="{FF2B5EF4-FFF2-40B4-BE49-F238E27FC236}">
                <a16:creationId xmlns:a16="http://schemas.microsoft.com/office/drawing/2014/main" xmlns="" id="{E1A7785C-287C-45F5-99E8-08237005BCA5}"/>
              </a:ext>
            </a:extLst>
          </p:cNvPr>
          <p:cNvSpPr txBox="1"/>
          <p:nvPr/>
        </p:nvSpPr>
        <p:spPr>
          <a:xfrm>
            <a:off x="106272" y="4296529"/>
            <a:ext cx="5095207" cy="861770"/>
          </a:xfrm>
          <a:prstGeom prst="rect">
            <a:avLst/>
          </a:prstGeom>
          <a:noFill/>
        </p:spPr>
        <p:txBody>
          <a:bodyPr wrap="square" lIns="121917" tIns="60958" rIns="121917" bIns="60958" rtlCol="0">
            <a:spAutoFit/>
          </a:bodyPr>
          <a:lstStyle/>
          <a:p>
            <a:r>
              <a:rPr lang="en-US" sz="2400" dirty="0">
                <a:solidFill>
                  <a:srgbClr val="006000"/>
                </a:solidFill>
                <a:latin typeface="Pony"/>
                <a:cs typeface="Arial" panose="020B0604020202020204" pitchFamily="34" charset="0"/>
              </a:rPr>
              <a:t>Thôn Hạ ít h</a:t>
            </a:r>
            <a:r>
              <a:rPr lang="vi-VN" sz="2400" dirty="0">
                <a:solidFill>
                  <a:srgbClr val="006000"/>
                </a:solidFill>
                <a:latin typeface="Pony"/>
                <a:cs typeface="Arial" panose="020B0604020202020204" pitchFamily="34" charset="0"/>
              </a:rPr>
              <a:t>ơ</a:t>
            </a:r>
            <a:r>
              <a:rPr lang="en-US" sz="2400" dirty="0">
                <a:solidFill>
                  <a:srgbClr val="006000"/>
                </a:solidFill>
                <a:latin typeface="Pony"/>
                <a:cs typeface="Arial" panose="020B0604020202020204" pitchFamily="34" charset="0"/>
              </a:rPr>
              <a:t>n thôn Th</a:t>
            </a:r>
            <a:r>
              <a:rPr lang="vi-VN" sz="2400" dirty="0">
                <a:solidFill>
                  <a:srgbClr val="006000"/>
                </a:solidFill>
                <a:latin typeface="Pony"/>
                <a:cs typeface="Arial" panose="020B0604020202020204" pitchFamily="34" charset="0"/>
              </a:rPr>
              <a:t>ượng</a:t>
            </a:r>
            <a:r>
              <a:rPr lang="en-US" sz="2400" dirty="0">
                <a:solidFill>
                  <a:srgbClr val="006000"/>
                </a:solidFill>
                <a:latin typeface="Pony"/>
                <a:cs typeface="Arial" panose="020B0604020202020204" pitchFamily="34" charset="0"/>
              </a:rPr>
              <a:t> : </a:t>
            </a:r>
          </a:p>
          <a:p>
            <a:r>
              <a:rPr lang="en-US" sz="2400" dirty="0">
                <a:solidFill>
                  <a:srgbClr val="006000"/>
                </a:solidFill>
                <a:latin typeface="Pony"/>
                <a:cs typeface="Arial" panose="020B0604020202020204" pitchFamily="34" charset="0"/>
              </a:rPr>
              <a:t> 3 tiết mục</a:t>
            </a:r>
          </a:p>
        </p:txBody>
      </p:sp>
      <p:sp>
        <p:nvSpPr>
          <p:cNvPr id="16" name="TextBox 15">
            <a:extLst>
              <a:ext uri="{FF2B5EF4-FFF2-40B4-BE49-F238E27FC236}">
                <a16:creationId xmlns:a16="http://schemas.microsoft.com/office/drawing/2014/main" xmlns="" id="{E1A7785C-287C-45F5-99E8-08237005BCA5}"/>
              </a:ext>
            </a:extLst>
          </p:cNvPr>
          <p:cNvSpPr txBox="1"/>
          <p:nvPr/>
        </p:nvSpPr>
        <p:spPr>
          <a:xfrm>
            <a:off x="100999" y="5058531"/>
            <a:ext cx="6909401" cy="492438"/>
          </a:xfrm>
          <a:prstGeom prst="rect">
            <a:avLst/>
          </a:prstGeom>
          <a:noFill/>
        </p:spPr>
        <p:txBody>
          <a:bodyPr wrap="square" lIns="121917" tIns="60958" rIns="121917" bIns="60958" rtlCol="0">
            <a:spAutoFit/>
          </a:bodyPr>
          <a:lstStyle/>
          <a:p>
            <a:r>
              <a:rPr lang="en-US" sz="2400" dirty="0">
                <a:solidFill>
                  <a:srgbClr val="006000"/>
                </a:solidFill>
                <a:latin typeface="Pony"/>
                <a:cs typeface="Arial" panose="020B0604020202020204" pitchFamily="34" charset="0"/>
              </a:rPr>
              <a:t>Thôn Hạ: … tiết mục?</a:t>
            </a:r>
          </a:p>
        </p:txBody>
      </p:sp>
      <p:sp>
        <p:nvSpPr>
          <p:cNvPr id="18" name="Rounded Rectangle 17"/>
          <p:cNvSpPr/>
          <p:nvPr/>
        </p:nvSpPr>
        <p:spPr>
          <a:xfrm>
            <a:off x="4354139" y="3592317"/>
            <a:ext cx="5372665" cy="176307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a:solidFill>
                <a:srgbClr val="006000"/>
              </a:solidFill>
              <a:latin typeface="Pony"/>
              <a:cs typeface="Arial" panose="020B0604020202020204" pitchFamily="34" charset="0"/>
            </a:endParaRPr>
          </a:p>
          <a:p>
            <a:r>
              <a:rPr lang="en-US" sz="2400" dirty="0">
                <a:solidFill>
                  <a:srgbClr val="006000"/>
                </a:solidFill>
                <a:latin typeface="Arial" pitchFamily="34" charset="0"/>
                <a:cs typeface="Arial" pitchFamily="34" charset="0"/>
              </a:rPr>
              <a:t>Số tiết mục thôn Hạ tham gia là:</a:t>
            </a:r>
          </a:p>
          <a:p>
            <a:r>
              <a:rPr lang="en-US" sz="2400" dirty="0">
                <a:solidFill>
                  <a:srgbClr val="006000"/>
                </a:solidFill>
                <a:latin typeface="Arial" pitchFamily="34" charset="0"/>
                <a:cs typeface="Arial" pitchFamily="34" charset="0"/>
              </a:rPr>
              <a:t>         9 – 3 = 6 (tiết mục)</a:t>
            </a:r>
          </a:p>
          <a:p>
            <a:r>
              <a:rPr lang="en-US" sz="2400" dirty="0">
                <a:solidFill>
                  <a:srgbClr val="006000"/>
                </a:solidFill>
                <a:latin typeface="Pony"/>
                <a:cs typeface="Arial" panose="020B0604020202020204" pitchFamily="34" charset="0"/>
              </a:rPr>
              <a:t>                   </a:t>
            </a:r>
            <a:r>
              <a:rPr lang="en-US" sz="2400" dirty="0">
                <a:solidFill>
                  <a:srgbClr val="006000"/>
                </a:solidFill>
                <a:latin typeface="Arial" pitchFamily="34" charset="0"/>
                <a:cs typeface="Arial" pitchFamily="34" charset="0"/>
              </a:rPr>
              <a:t>Đáp số: 6 tiết mục</a:t>
            </a:r>
          </a:p>
          <a:p>
            <a:endParaRPr lang="en-US" sz="2400" b="1" dirty="0">
              <a:solidFill>
                <a:srgbClr val="006000"/>
              </a:solidFill>
              <a:latin typeface="Pony"/>
              <a:cs typeface="Arial" panose="020B0604020202020204" pitchFamily="34" charset="0"/>
            </a:endParaRPr>
          </a:p>
        </p:txBody>
      </p:sp>
      <p:sp>
        <p:nvSpPr>
          <p:cNvPr id="19" name="TextBox 18">
            <a:extLst>
              <a:ext uri="{FF2B5EF4-FFF2-40B4-BE49-F238E27FC236}">
                <a16:creationId xmlns:a16="http://schemas.microsoft.com/office/drawing/2014/main" xmlns="" id="{E1A7785C-287C-45F5-99E8-08237005BCA5}"/>
              </a:ext>
            </a:extLst>
          </p:cNvPr>
          <p:cNvSpPr txBox="1"/>
          <p:nvPr/>
        </p:nvSpPr>
        <p:spPr>
          <a:xfrm>
            <a:off x="5884005" y="3400332"/>
            <a:ext cx="2443854" cy="492438"/>
          </a:xfrm>
          <a:prstGeom prst="rect">
            <a:avLst/>
          </a:prstGeom>
          <a:noFill/>
        </p:spPr>
        <p:txBody>
          <a:bodyPr wrap="square" lIns="121917" tIns="60958" rIns="121917" bIns="60958" rtlCol="0">
            <a:spAutoFit/>
          </a:bodyPr>
          <a:lstStyle/>
          <a:p>
            <a:r>
              <a:rPr lang="en-US" sz="2400" b="1" dirty="0">
                <a:solidFill>
                  <a:srgbClr val="006000"/>
                </a:solidFill>
                <a:latin typeface="Arial" pitchFamily="34" charset="0"/>
                <a:cs typeface="Arial" pitchFamily="34" charset="0"/>
              </a:rPr>
              <a:t>Bài giải</a:t>
            </a:r>
          </a:p>
        </p:txBody>
      </p:sp>
      <p:sp>
        <p:nvSpPr>
          <p:cNvPr id="21" name="Rounded Rectangle 20"/>
          <p:cNvSpPr/>
          <p:nvPr/>
        </p:nvSpPr>
        <p:spPr>
          <a:xfrm>
            <a:off x="228600" y="1143000"/>
            <a:ext cx="5269251" cy="2362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3276600" y="2057400"/>
            <a:ext cx="138738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49306" y="2057400"/>
            <a:ext cx="11835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504103" y="1600200"/>
            <a:ext cx="69737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49306" y="2514600"/>
            <a:ext cx="11835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81112" y="2895600"/>
            <a:ext cx="11835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828800" y="2895600"/>
            <a:ext cx="135541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236750" y="2502108"/>
            <a:ext cx="61604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2974117" y="2185735"/>
            <a:ext cx="1219294" cy="3288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p:nvPr/>
        </p:nvCxnSpPr>
        <p:spPr>
          <a:xfrm>
            <a:off x="1838726" y="3387840"/>
            <a:ext cx="2825262" cy="124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142441" y="2895600"/>
            <a:ext cx="105903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Rectangle: Rounded Corners 20"/>
          <p:cNvSpPr/>
          <p:nvPr/>
        </p:nvSpPr>
        <p:spPr>
          <a:xfrm>
            <a:off x="4922838" y="4316412"/>
            <a:ext cx="533400" cy="48418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200" b="1" dirty="0">
                <a:solidFill>
                  <a:srgbClr val="002060"/>
                </a:solidFill>
              </a:rPr>
              <a:t>?</a:t>
            </a:r>
          </a:p>
        </p:txBody>
      </p:sp>
      <p:sp>
        <p:nvSpPr>
          <p:cNvPr id="35" name="Rectangle: Rounded Corners 20"/>
          <p:cNvSpPr/>
          <p:nvPr/>
        </p:nvSpPr>
        <p:spPr>
          <a:xfrm>
            <a:off x="6172200" y="4316412"/>
            <a:ext cx="533400" cy="48418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200" b="1" dirty="0">
                <a:solidFill>
                  <a:srgbClr val="002060"/>
                </a:solidFill>
              </a:rPr>
              <a:t>?</a:t>
            </a:r>
          </a:p>
        </p:txBody>
      </p:sp>
      <p:sp>
        <p:nvSpPr>
          <p:cNvPr id="36" name="Rectangle: Rounded Corners 20"/>
          <p:cNvSpPr/>
          <p:nvPr/>
        </p:nvSpPr>
        <p:spPr>
          <a:xfrm>
            <a:off x="7524750" y="4335462"/>
            <a:ext cx="533400" cy="46196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200" b="1" dirty="0">
                <a:solidFill>
                  <a:srgbClr val="002060"/>
                </a:solidFill>
              </a:rPr>
              <a:t>?</a:t>
            </a:r>
          </a:p>
        </p:txBody>
      </p:sp>
      <p:sp>
        <p:nvSpPr>
          <p:cNvPr id="37" name="Rectangle: Rounded Corners 20"/>
          <p:cNvSpPr/>
          <p:nvPr/>
        </p:nvSpPr>
        <p:spPr>
          <a:xfrm>
            <a:off x="5549900" y="4316412"/>
            <a:ext cx="534988" cy="48418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200" b="1" dirty="0">
                <a:solidFill>
                  <a:srgbClr val="002060"/>
                </a:solidFill>
              </a:rPr>
              <a:t>+</a:t>
            </a:r>
          </a:p>
        </p:txBody>
      </p:sp>
      <p:sp>
        <p:nvSpPr>
          <p:cNvPr id="38" name="Rectangle: Rounded Corners 20"/>
          <p:cNvSpPr/>
          <p:nvPr/>
        </p:nvSpPr>
        <p:spPr>
          <a:xfrm>
            <a:off x="6838950" y="4313237"/>
            <a:ext cx="533400" cy="48418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200" b="1" dirty="0">
                <a:solidFill>
                  <a:srgbClr val="002060"/>
                </a:solidFill>
              </a:rPr>
              <a:t>=</a:t>
            </a:r>
          </a:p>
        </p:txBody>
      </p:sp>
      <p:pic>
        <p:nvPicPr>
          <p:cNvPr id="33" name="图片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830181" y="-17489"/>
            <a:ext cx="1211692" cy="1211692"/>
          </a:xfrm>
          <a:prstGeom prst="rect">
            <a:avLst/>
          </a:prstGeom>
        </p:spPr>
      </p:pic>
      <p:pic>
        <p:nvPicPr>
          <p:cNvPr id="39" name="图片 11"/>
          <p:cNvPicPr>
            <a:picLocks noChangeAspect="1"/>
          </p:cNvPicPr>
          <p:nvPr/>
        </p:nvPicPr>
        <p:blipFill rotWithShape="1">
          <a:blip r:embed="rId5" cstate="print">
            <a:extLst>
              <a:ext uri="{28A0092B-C50C-407E-A947-70E740481C1C}">
                <a14:useLocalDpi xmlns:a14="http://schemas.microsoft.com/office/drawing/2010/main" xmlns="" val="0"/>
              </a:ext>
            </a:extLst>
          </a:blip>
          <a:srcRect t="78907" b="1639"/>
          <a:stretch/>
        </p:blipFill>
        <p:spPr>
          <a:xfrm>
            <a:off x="4383328" y="5385216"/>
            <a:ext cx="4653860" cy="1357949"/>
          </a:xfrm>
          <a:prstGeom prst="rect">
            <a:avLst/>
          </a:prstGeom>
        </p:spPr>
      </p:pic>
      <p:grpSp>
        <p:nvGrpSpPr>
          <p:cNvPr id="31" name="组合 23"/>
          <p:cNvGrpSpPr/>
          <p:nvPr/>
        </p:nvGrpSpPr>
        <p:grpSpPr>
          <a:xfrm>
            <a:off x="-60822" y="6096000"/>
            <a:ext cx="9204822" cy="838200"/>
            <a:chOff x="-17585" y="5729324"/>
            <a:chExt cx="12203723" cy="1123362"/>
          </a:xfrm>
        </p:grpSpPr>
        <p:pic>
          <p:nvPicPr>
            <p:cNvPr id="40" name="图片 24"/>
            <p:cNvPicPr>
              <a:picLocks noChangeAspect="1"/>
            </p:cNvPicPr>
            <p:nvPr/>
          </p:nvPicPr>
          <p:blipFill rotWithShape="1">
            <a:blip r:embed="rId6" cstate="print"/>
            <a:srcRect l="1990"/>
            <a:stretch/>
          </p:blipFill>
          <p:spPr>
            <a:xfrm>
              <a:off x="-17585" y="5729324"/>
              <a:ext cx="8659753" cy="1123362"/>
            </a:xfrm>
            <a:prstGeom prst="rect">
              <a:avLst/>
            </a:prstGeom>
          </p:spPr>
        </p:pic>
        <p:pic>
          <p:nvPicPr>
            <p:cNvPr id="41" name="图片 25"/>
            <p:cNvPicPr>
              <a:picLocks noChangeAspect="1"/>
            </p:cNvPicPr>
            <p:nvPr/>
          </p:nvPicPr>
          <p:blipFill rotWithShape="1">
            <a:blip r:embed="rId6" cstate="print"/>
            <a:srcRect r="21459"/>
            <a:stretch/>
          </p:blipFill>
          <p:spPr>
            <a:xfrm>
              <a:off x="5398477" y="5729324"/>
              <a:ext cx="6787661" cy="1123362"/>
            </a:xfrm>
            <a:prstGeom prst="rect">
              <a:avLst/>
            </a:prstGeom>
          </p:spPr>
        </p:pic>
      </p:grpSp>
      <p:sp>
        <p:nvSpPr>
          <p:cNvPr id="42" name="Text Box 1"/>
          <p:cNvSpPr txBox="1"/>
          <p:nvPr/>
        </p:nvSpPr>
        <p:spPr>
          <a:xfrm>
            <a:off x="1640930" y="6515100"/>
            <a:ext cx="8352928" cy="369332"/>
          </a:xfrm>
          <a:prstGeom prst="rect">
            <a:avLst/>
          </a:prstGeom>
          <a:noFill/>
        </p:spPr>
        <p:txBody>
          <a:bodyPr>
            <a:spAutoFit/>
          </a:bodyPr>
          <a:lstStyle/>
          <a:p>
            <a:pPr>
              <a:defRPr/>
            </a:pPr>
            <a:r>
              <a:rPr lang="en-US" dirty="0" err="1">
                <a:ln w="9525" cmpd="sng">
                  <a:noFill/>
                  <a:prstDash val="solid"/>
                </a:ln>
                <a:solidFill>
                  <a:schemeClr val="bg1"/>
                </a:solidFill>
                <a:effectLst>
                  <a:glow rad="38100">
                    <a:schemeClr val="accent1">
                      <a:alpha val="40000"/>
                    </a:schemeClr>
                  </a:glow>
                </a:effectLst>
              </a:rPr>
              <a:t>Bản</a:t>
            </a:r>
            <a:r>
              <a:rPr lang="en-US" dirty="0">
                <a:ln w="9525" cmpd="sng">
                  <a:noFill/>
                  <a:prstDash val="solid"/>
                </a:ln>
                <a:solidFill>
                  <a:schemeClr val="bg1"/>
                </a:solidFill>
                <a:effectLst>
                  <a:glow rad="38100">
                    <a:schemeClr val="accent1">
                      <a:alpha val="40000"/>
                    </a:schemeClr>
                  </a:glow>
                </a:effectLst>
              </a:rPr>
              <a:t> </a:t>
            </a:r>
            <a:r>
              <a:rPr lang="en-US" dirty="0" err="1">
                <a:ln w="9525" cmpd="sng">
                  <a:noFill/>
                  <a:prstDash val="solid"/>
                </a:ln>
                <a:solidFill>
                  <a:schemeClr val="bg1"/>
                </a:solidFill>
                <a:effectLst>
                  <a:glow rad="38100">
                    <a:schemeClr val="accent1">
                      <a:alpha val="40000"/>
                    </a:schemeClr>
                  </a:glow>
                </a:effectLst>
              </a:rPr>
              <a:t>quyền</a:t>
            </a:r>
            <a:r>
              <a:rPr lang="en-US" dirty="0">
                <a:ln w="9525" cmpd="sng">
                  <a:noFill/>
                  <a:prstDash val="solid"/>
                </a:ln>
                <a:solidFill>
                  <a:schemeClr val="bg1"/>
                </a:solidFill>
                <a:effectLst>
                  <a:glow rad="38100">
                    <a:schemeClr val="accent1">
                      <a:alpha val="40000"/>
                    </a:schemeClr>
                  </a:glow>
                </a:effectLst>
              </a:rPr>
              <a:t> : FB </a:t>
            </a:r>
            <a:r>
              <a:rPr lang="en-US" dirty="0" err="1">
                <a:ln w="9525" cmpd="sng">
                  <a:noFill/>
                  <a:prstDash val="solid"/>
                </a:ln>
                <a:solidFill>
                  <a:schemeClr val="bg1"/>
                </a:solidFill>
                <a:effectLst>
                  <a:glow rad="38100">
                    <a:schemeClr val="accent1">
                      <a:alpha val="40000"/>
                    </a:schemeClr>
                  </a:glow>
                </a:effectLst>
              </a:rPr>
              <a:t>Đặng</a:t>
            </a:r>
            <a:r>
              <a:rPr lang="en-US" dirty="0">
                <a:ln w="9525" cmpd="sng">
                  <a:noFill/>
                  <a:prstDash val="solid"/>
                </a:ln>
                <a:solidFill>
                  <a:schemeClr val="bg1"/>
                </a:solidFill>
                <a:effectLst>
                  <a:glow rad="38100">
                    <a:schemeClr val="accent1">
                      <a:alpha val="40000"/>
                    </a:schemeClr>
                  </a:glow>
                </a:effectLst>
              </a:rPr>
              <a:t> </a:t>
            </a:r>
            <a:r>
              <a:rPr lang="en-US" dirty="0" err="1">
                <a:ln w="9525" cmpd="sng">
                  <a:noFill/>
                  <a:prstDash val="solid"/>
                </a:ln>
                <a:solidFill>
                  <a:schemeClr val="bg1"/>
                </a:solidFill>
                <a:effectLst>
                  <a:glow rad="38100">
                    <a:schemeClr val="accent1">
                      <a:alpha val="40000"/>
                    </a:schemeClr>
                  </a:glow>
                </a:effectLst>
              </a:rPr>
              <a:t>Nhật</a:t>
            </a:r>
            <a:r>
              <a:rPr lang="en-US" dirty="0">
                <a:ln w="9525" cmpd="sng">
                  <a:noFill/>
                  <a:prstDash val="solid"/>
                </a:ln>
                <a:solidFill>
                  <a:schemeClr val="bg1"/>
                </a:solidFill>
                <a:effectLst>
                  <a:glow rad="38100">
                    <a:schemeClr val="accent1">
                      <a:alpha val="40000"/>
                    </a:schemeClr>
                  </a:glow>
                </a:effectLst>
              </a:rPr>
              <a:t> </a:t>
            </a:r>
            <a:r>
              <a:rPr lang="en-US" dirty="0" err="1">
                <a:ln w="9525" cmpd="sng">
                  <a:noFill/>
                  <a:prstDash val="solid"/>
                </a:ln>
                <a:solidFill>
                  <a:schemeClr val="bg1"/>
                </a:solidFill>
                <a:effectLst>
                  <a:glow rad="38100">
                    <a:schemeClr val="accent1">
                      <a:alpha val="40000"/>
                    </a:schemeClr>
                  </a:glow>
                </a:effectLst>
              </a:rPr>
              <a:t>Linh</a:t>
            </a:r>
            <a:r>
              <a:rPr lang="en-US" dirty="0">
                <a:ln w="9525" cmpd="sng">
                  <a:noFill/>
                  <a:prstDash val="solid"/>
                </a:ln>
                <a:solidFill>
                  <a:schemeClr val="bg1"/>
                </a:solidFill>
                <a:effectLst>
                  <a:glow rad="38100">
                    <a:schemeClr val="accent1">
                      <a:alpha val="40000"/>
                    </a:schemeClr>
                  </a:glow>
                </a:effectLst>
              </a:rPr>
              <a:t>- https://www.facebook.com/nhat.linh.3557440</a:t>
            </a:r>
          </a:p>
        </p:txBody>
      </p:sp>
    </p:spTree>
    <p:extLst>
      <p:ext uri="{BB962C8B-B14F-4D97-AF65-F5344CB8AC3E}">
        <p14:creationId xmlns:p14="http://schemas.microsoft.com/office/powerpoint/2010/main" xmlns="" val="1650545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6" presetClass="entr" presetSubtype="16"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circle(in)">
                                      <p:cBhvr>
                                        <p:cTn id="9" dur="2000"/>
                                        <p:tgtEl>
                                          <p:spTgt spid="7"/>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childTnLst>
                                </p:cTn>
                              </p:par>
                              <p:par>
                                <p:cTn id="12" presetID="6" presetClass="entr" presetSubtype="16" fill="hold" nodeType="withEffect">
                                  <p:stCondLst>
                                    <p:cond delay="0"/>
                                  </p:stCondLst>
                                  <p:childTnLst>
                                    <p:set>
                                      <p:cBhvr>
                                        <p:cTn id="13" dur="1" fill="hold">
                                          <p:stCondLst>
                                            <p:cond delay="0"/>
                                          </p:stCondLst>
                                        </p:cTn>
                                        <p:tgtEl>
                                          <p:spTgt spid="4098"/>
                                        </p:tgtEl>
                                        <p:attrNameLst>
                                          <p:attrName>style.visibility</p:attrName>
                                        </p:attrNameLst>
                                      </p:cBhvr>
                                      <p:to>
                                        <p:strVal val="visible"/>
                                      </p:to>
                                    </p:set>
                                    <p:animEffect transition="in" filter="circle(in)">
                                      <p:cBhvr>
                                        <p:cTn id="14" dur="2000"/>
                                        <p:tgtEl>
                                          <p:spTgt spid="4098"/>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6" presetClass="entr" presetSubtype="21"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par>
                                <p:cTn id="26" presetID="16" presetClass="entr" presetSubtype="21"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barn(inVertical)">
                                      <p:cBhvr>
                                        <p:cTn id="28" dur="500"/>
                                        <p:tgtEl>
                                          <p:spTgt spid="22"/>
                                        </p:tgtEl>
                                      </p:cBhvr>
                                    </p:animEffect>
                                  </p:childTnLst>
                                </p:cTn>
                              </p:par>
                              <p:par>
                                <p:cTn id="29" presetID="16" presetClass="entr" presetSubtype="21"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barn(inVertical)">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5">
                                            <p:txEl>
                                              <p:pRg st="0" end="0"/>
                                            </p:txEl>
                                          </p:spTgt>
                                        </p:tgtEl>
                                        <p:attrNameLst>
                                          <p:attrName>style.visibility</p:attrName>
                                        </p:attrNameLst>
                                      </p:cBhvr>
                                      <p:to>
                                        <p:strVal val="visible"/>
                                      </p:to>
                                    </p:set>
                                    <p:animEffect transition="in" filter="fade">
                                      <p:cBhvr>
                                        <p:cTn id="36" dur="500"/>
                                        <p:tgtEl>
                                          <p:spTgt spid="15">
                                            <p:txEl>
                                              <p:pRg st="0" end="0"/>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15">
                                            <p:txEl>
                                              <p:pRg st="1" end="1"/>
                                            </p:txEl>
                                          </p:spTgt>
                                        </p:tgtEl>
                                        <p:attrNameLst>
                                          <p:attrName>style.visibility</p:attrName>
                                        </p:attrNameLst>
                                      </p:cBhvr>
                                      <p:to>
                                        <p:strVal val="visible"/>
                                      </p:to>
                                    </p:set>
                                    <p:animEffect transition="in" filter="fade">
                                      <p:cBhvr>
                                        <p:cTn id="39" dur="500"/>
                                        <p:tgtEl>
                                          <p:spTgt spid="15">
                                            <p:txEl>
                                              <p:pRg st="1" end="1"/>
                                            </p:txEl>
                                          </p:spTgt>
                                        </p:tgtEl>
                                      </p:cBhvr>
                                    </p:animEffect>
                                  </p:childTnLst>
                                </p:cTn>
                              </p:par>
                              <p:par>
                                <p:cTn id="40" presetID="16" presetClass="entr" presetSubtype="21"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barn(inVertical)">
                                      <p:cBhvr>
                                        <p:cTn id="42" dur="500"/>
                                        <p:tgtEl>
                                          <p:spTgt spid="24"/>
                                        </p:tgtEl>
                                      </p:cBhvr>
                                    </p:animEffect>
                                  </p:childTnLst>
                                </p:cTn>
                              </p:par>
                              <p:par>
                                <p:cTn id="43" presetID="16" presetClass="entr" presetSubtype="21"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barn(inVertical)">
                                      <p:cBhvr>
                                        <p:cTn id="45" dur="500"/>
                                        <p:tgtEl>
                                          <p:spTgt spid="25"/>
                                        </p:tgtEl>
                                      </p:cBhvr>
                                    </p:animEffect>
                                  </p:childTnLst>
                                </p:cTn>
                              </p:par>
                              <p:par>
                                <p:cTn id="46" presetID="16" presetClass="entr" presetSubtype="21" fill="hold"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barn(inVertical)">
                                      <p:cBhvr>
                                        <p:cTn id="48" dur="500"/>
                                        <p:tgtEl>
                                          <p:spTgt spid="26"/>
                                        </p:tgtEl>
                                      </p:cBhvr>
                                    </p:animEffect>
                                  </p:childTnLst>
                                </p:cTn>
                              </p:par>
                              <p:par>
                                <p:cTn id="49" presetID="16" presetClass="entr" presetSubtype="21"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barn(inVertical)">
                                      <p:cBhvr>
                                        <p:cTn id="51" dur="500"/>
                                        <p:tgtEl>
                                          <p:spTgt spid="27"/>
                                        </p:tgtEl>
                                      </p:cBhvr>
                                    </p:animEffect>
                                  </p:childTnLst>
                                </p:cTn>
                              </p:par>
                              <p:par>
                                <p:cTn id="52" presetID="21" presetClass="entr" presetSubtype="1"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wheel(1)">
                                      <p:cBhvr>
                                        <p:cTn id="54" dur="2000"/>
                                        <p:tgtEl>
                                          <p:spTgt spid="29"/>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par>
                                <p:cTn id="59" presetID="16" presetClass="entr" presetSubtype="21" fill="hold" nodeType="with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barn(inVertical)">
                                      <p:cBhvr>
                                        <p:cTn id="61" dur="500"/>
                                        <p:tgtEl>
                                          <p:spTgt spid="30"/>
                                        </p:tgtEl>
                                      </p:cBhvr>
                                    </p:animEffect>
                                  </p:childTnLst>
                                </p:cTn>
                              </p:par>
                              <p:par>
                                <p:cTn id="62" presetID="16" presetClass="entr" presetSubtype="21" fill="hold" nodeType="with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barn(inVertical)">
                                      <p:cBhvr>
                                        <p:cTn id="64" dur="500"/>
                                        <p:tgtEl>
                                          <p:spTgt spid="32"/>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19">
                                            <p:txEl>
                                              <p:pRg st="0" end="0"/>
                                            </p:txEl>
                                          </p:spTgt>
                                        </p:tgtEl>
                                        <p:attrNameLst>
                                          <p:attrName>style.visibility</p:attrName>
                                        </p:attrNameLst>
                                      </p:cBhvr>
                                      <p:to>
                                        <p:strVal val="visible"/>
                                      </p:to>
                                    </p:set>
                                    <p:animEffect transition="in" filter="fade">
                                      <p:cBhvr>
                                        <p:cTn id="69" dur="500"/>
                                        <p:tgtEl>
                                          <p:spTgt spid="19">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8">
                                            <p:txEl>
                                              <p:pRg st="1" end="1"/>
                                            </p:txEl>
                                          </p:spTgt>
                                        </p:tgtEl>
                                        <p:attrNameLst>
                                          <p:attrName>style.visibility</p:attrName>
                                        </p:attrNameLst>
                                      </p:cBhvr>
                                      <p:to>
                                        <p:strVal val="visible"/>
                                      </p:to>
                                    </p:set>
                                    <p:animEffect transition="in" filter="fade">
                                      <p:cBhvr>
                                        <p:cTn id="74" dur="500"/>
                                        <p:tgtEl>
                                          <p:spTgt spid="18">
                                            <p:txEl>
                                              <p:pRg st="1" end="1"/>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7"/>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0" presetClass="exit" presetSubtype="0" fill="hold" grpId="1" nodeType="clickEffect">
                                  <p:stCondLst>
                                    <p:cond delay="0"/>
                                  </p:stCondLst>
                                  <p:childTnLst>
                                    <p:animEffect transition="out" filter="fade">
                                      <p:cBhvr>
                                        <p:cTn id="90" dur="500"/>
                                        <p:tgtEl>
                                          <p:spTgt spid="34"/>
                                        </p:tgtEl>
                                      </p:cBhvr>
                                    </p:animEffect>
                                    <p:set>
                                      <p:cBhvr>
                                        <p:cTn id="91" dur="1" fill="hold">
                                          <p:stCondLst>
                                            <p:cond delay="499"/>
                                          </p:stCondLst>
                                        </p:cTn>
                                        <p:tgtEl>
                                          <p:spTgt spid="34"/>
                                        </p:tgtEl>
                                        <p:attrNameLst>
                                          <p:attrName>style.visibility</p:attrName>
                                        </p:attrNameLst>
                                      </p:cBhvr>
                                      <p:to>
                                        <p:strVal val="hidden"/>
                                      </p:to>
                                    </p:set>
                                  </p:childTnLst>
                                </p:cTn>
                              </p:par>
                              <p:par>
                                <p:cTn id="92" presetID="10" presetClass="exit" presetSubtype="0" fill="hold" grpId="1" nodeType="withEffect">
                                  <p:stCondLst>
                                    <p:cond delay="0"/>
                                  </p:stCondLst>
                                  <p:childTnLst>
                                    <p:animEffect transition="out" filter="fade">
                                      <p:cBhvr>
                                        <p:cTn id="93" dur="500"/>
                                        <p:tgtEl>
                                          <p:spTgt spid="37"/>
                                        </p:tgtEl>
                                      </p:cBhvr>
                                    </p:animEffect>
                                    <p:set>
                                      <p:cBhvr>
                                        <p:cTn id="94" dur="1" fill="hold">
                                          <p:stCondLst>
                                            <p:cond delay="499"/>
                                          </p:stCondLst>
                                        </p:cTn>
                                        <p:tgtEl>
                                          <p:spTgt spid="37"/>
                                        </p:tgtEl>
                                        <p:attrNameLst>
                                          <p:attrName>style.visibility</p:attrName>
                                        </p:attrNameLst>
                                      </p:cBhvr>
                                      <p:to>
                                        <p:strVal val="hidden"/>
                                      </p:to>
                                    </p:set>
                                  </p:childTnLst>
                                </p:cTn>
                              </p:par>
                              <p:par>
                                <p:cTn id="95" presetID="10" presetClass="exit" presetSubtype="0" fill="hold" grpId="1" nodeType="withEffect">
                                  <p:stCondLst>
                                    <p:cond delay="0"/>
                                  </p:stCondLst>
                                  <p:childTnLst>
                                    <p:animEffect transition="out" filter="fade">
                                      <p:cBhvr>
                                        <p:cTn id="96" dur="500"/>
                                        <p:tgtEl>
                                          <p:spTgt spid="35"/>
                                        </p:tgtEl>
                                      </p:cBhvr>
                                    </p:animEffect>
                                    <p:set>
                                      <p:cBhvr>
                                        <p:cTn id="97" dur="1" fill="hold">
                                          <p:stCondLst>
                                            <p:cond delay="499"/>
                                          </p:stCondLst>
                                        </p:cTn>
                                        <p:tgtEl>
                                          <p:spTgt spid="35"/>
                                        </p:tgtEl>
                                        <p:attrNameLst>
                                          <p:attrName>style.visibility</p:attrName>
                                        </p:attrNameLst>
                                      </p:cBhvr>
                                      <p:to>
                                        <p:strVal val="hidden"/>
                                      </p:to>
                                    </p:set>
                                  </p:childTnLst>
                                </p:cTn>
                              </p:par>
                              <p:par>
                                <p:cTn id="98" presetID="10" presetClass="exit" presetSubtype="0" fill="hold" grpId="1" nodeType="withEffect">
                                  <p:stCondLst>
                                    <p:cond delay="0"/>
                                  </p:stCondLst>
                                  <p:childTnLst>
                                    <p:animEffect transition="out" filter="fade">
                                      <p:cBhvr>
                                        <p:cTn id="99" dur="500"/>
                                        <p:tgtEl>
                                          <p:spTgt spid="38"/>
                                        </p:tgtEl>
                                      </p:cBhvr>
                                    </p:animEffect>
                                    <p:set>
                                      <p:cBhvr>
                                        <p:cTn id="100" dur="1" fill="hold">
                                          <p:stCondLst>
                                            <p:cond delay="499"/>
                                          </p:stCondLst>
                                        </p:cTn>
                                        <p:tgtEl>
                                          <p:spTgt spid="38"/>
                                        </p:tgtEl>
                                        <p:attrNameLst>
                                          <p:attrName>style.visibility</p:attrName>
                                        </p:attrNameLst>
                                      </p:cBhvr>
                                      <p:to>
                                        <p:strVal val="hidden"/>
                                      </p:to>
                                    </p:set>
                                  </p:childTnLst>
                                </p:cTn>
                              </p:par>
                              <p:par>
                                <p:cTn id="101" presetID="10" presetClass="exit" presetSubtype="0" fill="hold" grpId="1" nodeType="withEffect">
                                  <p:stCondLst>
                                    <p:cond delay="0"/>
                                  </p:stCondLst>
                                  <p:childTnLst>
                                    <p:animEffect transition="out" filter="fade">
                                      <p:cBhvr>
                                        <p:cTn id="102" dur="500"/>
                                        <p:tgtEl>
                                          <p:spTgt spid="36"/>
                                        </p:tgtEl>
                                      </p:cBhvr>
                                    </p:animEffect>
                                    <p:set>
                                      <p:cBhvr>
                                        <p:cTn id="103" dur="1" fill="hold">
                                          <p:stCondLst>
                                            <p:cond delay="499"/>
                                          </p:stCondLst>
                                        </p:cTn>
                                        <p:tgtEl>
                                          <p:spTgt spid="36"/>
                                        </p:tgtEl>
                                        <p:attrNameLst>
                                          <p:attrName>style.visibility</p:attrName>
                                        </p:attrNameLst>
                                      </p:cBhvr>
                                      <p:to>
                                        <p:strVal val="hidden"/>
                                      </p:to>
                                    </p:set>
                                  </p:childTnLst>
                                </p:cTn>
                              </p:par>
                              <p:par>
                                <p:cTn id="104" presetID="10" presetClass="entr" presetSubtype="0" fill="hold" nodeType="withEffect">
                                  <p:stCondLst>
                                    <p:cond delay="0"/>
                                  </p:stCondLst>
                                  <p:childTnLst>
                                    <p:set>
                                      <p:cBhvr>
                                        <p:cTn id="105" dur="1" fill="hold">
                                          <p:stCondLst>
                                            <p:cond delay="0"/>
                                          </p:stCondLst>
                                        </p:cTn>
                                        <p:tgtEl>
                                          <p:spTgt spid="18">
                                            <p:txEl>
                                              <p:pRg st="2" end="2"/>
                                            </p:txEl>
                                          </p:spTgt>
                                        </p:tgtEl>
                                        <p:attrNameLst>
                                          <p:attrName>style.visibility</p:attrName>
                                        </p:attrNameLst>
                                      </p:cBhvr>
                                      <p:to>
                                        <p:strVal val="visible"/>
                                      </p:to>
                                    </p:set>
                                    <p:animEffect transition="in" filter="fade">
                                      <p:cBhvr>
                                        <p:cTn id="106" dur="500"/>
                                        <p:tgtEl>
                                          <p:spTgt spid="18">
                                            <p:txEl>
                                              <p:pRg st="2" end="2"/>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3" grpId="0"/>
      <p:bldP spid="16" grpId="0"/>
      <p:bldP spid="21" grpId="0" animBg="1"/>
      <p:bldP spid="29" grpId="0"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4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90215" y="1676400"/>
            <a:ext cx="4310385" cy="2158428"/>
          </a:xfrm>
          <a:prstGeom prst="round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en-US" sz="2800" dirty="0">
              <a:solidFill>
                <a:schemeClr val="tx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xmlns="" id="{E1A7785C-287C-45F5-99E8-08237005BCA5}"/>
              </a:ext>
            </a:extLst>
          </p:cNvPr>
          <p:cNvSpPr txBox="1"/>
          <p:nvPr/>
        </p:nvSpPr>
        <p:spPr>
          <a:xfrm>
            <a:off x="1444922" y="1466116"/>
            <a:ext cx="2586007" cy="553994"/>
          </a:xfrm>
          <a:prstGeom prst="rect">
            <a:avLst/>
          </a:prstGeom>
          <a:noFill/>
        </p:spPr>
        <p:txBody>
          <a:bodyPr wrap="square" lIns="121917" tIns="60958" rIns="121917" bIns="60958" rtlCol="0">
            <a:spAutoFit/>
          </a:bodyPr>
          <a:lstStyle/>
          <a:p>
            <a:r>
              <a:rPr lang="en-US" sz="2800" dirty="0">
                <a:solidFill>
                  <a:srgbClr val="002060"/>
                </a:solidFill>
                <a:latin typeface="Pony"/>
                <a:cs typeface="Arial" panose="020B0604020202020204" pitchFamily="34" charset="0"/>
              </a:rPr>
              <a:t> Tóm tắt:        </a:t>
            </a:r>
          </a:p>
        </p:txBody>
      </p:sp>
      <p:sp>
        <p:nvSpPr>
          <p:cNvPr id="12" name="TextBox 11">
            <a:extLst>
              <a:ext uri="{FF2B5EF4-FFF2-40B4-BE49-F238E27FC236}">
                <a16:creationId xmlns:a16="http://schemas.microsoft.com/office/drawing/2014/main" xmlns="" id="{E1A7785C-287C-45F5-99E8-08237005BCA5}"/>
              </a:ext>
            </a:extLst>
          </p:cNvPr>
          <p:cNvSpPr txBox="1"/>
          <p:nvPr/>
        </p:nvSpPr>
        <p:spPr>
          <a:xfrm>
            <a:off x="78777" y="1949247"/>
            <a:ext cx="6528496" cy="553994"/>
          </a:xfrm>
          <a:prstGeom prst="rect">
            <a:avLst/>
          </a:prstGeom>
          <a:noFill/>
        </p:spPr>
        <p:txBody>
          <a:bodyPr wrap="square" lIns="121917" tIns="60958" rIns="121917" bIns="60958" rtlCol="0">
            <a:spAutoFit/>
          </a:bodyPr>
          <a:lstStyle/>
          <a:p>
            <a:r>
              <a:rPr lang="en-US" sz="2800">
                <a:solidFill>
                  <a:srgbClr val="002060"/>
                </a:solidFill>
                <a:latin typeface="Arial" pitchFamily="34" charset="0"/>
                <a:cs typeface="Arial" pitchFamily="34" charset="0"/>
              </a:rPr>
              <a:t>Tàu thứ nhất: 20 thùng hàng</a:t>
            </a:r>
            <a:endParaRPr lang="en-US" sz="2800" dirty="0">
              <a:solidFill>
                <a:srgbClr val="002060"/>
              </a:solidFill>
              <a:latin typeface="Arial" pitchFamily="34" charset="0"/>
              <a:cs typeface="Arial" pitchFamily="34" charset="0"/>
            </a:endParaRPr>
          </a:p>
        </p:txBody>
      </p:sp>
      <p:sp>
        <p:nvSpPr>
          <p:cNvPr id="14" name="TextBox 13">
            <a:extLst>
              <a:ext uri="{FF2B5EF4-FFF2-40B4-BE49-F238E27FC236}">
                <a16:creationId xmlns:a16="http://schemas.microsoft.com/office/drawing/2014/main" xmlns="" id="{E1A7785C-287C-45F5-99E8-08237005BCA5}"/>
              </a:ext>
            </a:extLst>
          </p:cNvPr>
          <p:cNvSpPr txBox="1"/>
          <p:nvPr/>
        </p:nvSpPr>
        <p:spPr>
          <a:xfrm>
            <a:off x="76200" y="2362200"/>
            <a:ext cx="8686800" cy="553994"/>
          </a:xfrm>
          <a:prstGeom prst="rect">
            <a:avLst/>
          </a:prstGeom>
          <a:noFill/>
        </p:spPr>
        <p:txBody>
          <a:bodyPr wrap="square" lIns="121917" tIns="60958" rIns="121917" bIns="60958" rtlCol="0">
            <a:spAutoFit/>
          </a:bodyPr>
          <a:lstStyle/>
          <a:p>
            <a:r>
              <a:rPr lang="en-US" sz="2800" dirty="0">
                <a:solidFill>
                  <a:srgbClr val="002060"/>
                </a:solidFill>
                <a:latin typeface="Arial" pitchFamily="34" charset="0"/>
                <a:cs typeface="Arial" pitchFamily="34" charset="0"/>
              </a:rPr>
              <a:t>Tàu thứ hai nhiều h</a:t>
            </a:r>
            <a:r>
              <a:rPr lang="vi-VN" sz="2800" dirty="0">
                <a:solidFill>
                  <a:srgbClr val="002060"/>
                </a:solidFill>
                <a:latin typeface="Arial" pitchFamily="34" charset="0"/>
                <a:cs typeface="Arial" pitchFamily="34" charset="0"/>
              </a:rPr>
              <a:t>ơ</a:t>
            </a:r>
            <a:r>
              <a:rPr lang="en-US" sz="2800" dirty="0">
                <a:solidFill>
                  <a:srgbClr val="002060"/>
                </a:solidFill>
                <a:latin typeface="Arial" pitchFamily="34" charset="0"/>
                <a:cs typeface="Arial" pitchFamily="34" charset="0"/>
              </a:rPr>
              <a:t>n tàu thứ nhất: 8 thùng hàng</a:t>
            </a:r>
          </a:p>
        </p:txBody>
      </p:sp>
      <p:sp>
        <p:nvSpPr>
          <p:cNvPr id="15" name="TextBox 14">
            <a:extLst>
              <a:ext uri="{FF2B5EF4-FFF2-40B4-BE49-F238E27FC236}">
                <a16:creationId xmlns:a16="http://schemas.microsoft.com/office/drawing/2014/main" xmlns="" id="{E1A7785C-287C-45F5-99E8-08237005BCA5}"/>
              </a:ext>
            </a:extLst>
          </p:cNvPr>
          <p:cNvSpPr txBox="1"/>
          <p:nvPr/>
        </p:nvSpPr>
        <p:spPr>
          <a:xfrm>
            <a:off x="76200" y="2798806"/>
            <a:ext cx="7391647" cy="553994"/>
          </a:xfrm>
          <a:prstGeom prst="rect">
            <a:avLst/>
          </a:prstGeom>
          <a:noFill/>
        </p:spPr>
        <p:txBody>
          <a:bodyPr wrap="square" lIns="121917" tIns="60958" rIns="121917" bIns="60958" rtlCol="0">
            <a:spAutoFit/>
          </a:bodyPr>
          <a:lstStyle/>
          <a:p>
            <a:r>
              <a:rPr lang="en-US" sz="2800" dirty="0">
                <a:solidFill>
                  <a:srgbClr val="002060"/>
                </a:solidFill>
                <a:latin typeface="Arial" pitchFamily="34" charset="0"/>
                <a:cs typeface="Arial" pitchFamily="34" charset="0"/>
              </a:rPr>
              <a:t>Tàu thứ hai: … thùng hàng?</a:t>
            </a:r>
          </a:p>
        </p:txBody>
      </p:sp>
      <p:sp>
        <p:nvSpPr>
          <p:cNvPr id="16" name="TextBox 15">
            <a:extLst>
              <a:ext uri="{FF2B5EF4-FFF2-40B4-BE49-F238E27FC236}">
                <a16:creationId xmlns:a16="http://schemas.microsoft.com/office/drawing/2014/main" xmlns="" id="{E1A7785C-287C-45F5-99E8-08237005BCA5}"/>
              </a:ext>
            </a:extLst>
          </p:cNvPr>
          <p:cNvSpPr txBox="1"/>
          <p:nvPr/>
        </p:nvSpPr>
        <p:spPr>
          <a:xfrm>
            <a:off x="3886200" y="3397929"/>
            <a:ext cx="2738978" cy="553994"/>
          </a:xfrm>
          <a:prstGeom prst="rect">
            <a:avLst/>
          </a:prstGeom>
          <a:noFill/>
        </p:spPr>
        <p:txBody>
          <a:bodyPr wrap="square" lIns="121917" tIns="60958" rIns="121917" bIns="60958" rtlCol="0">
            <a:spAutoFit/>
          </a:bodyPr>
          <a:lstStyle/>
          <a:p>
            <a:r>
              <a:rPr lang="en-US" sz="2800" dirty="0">
                <a:solidFill>
                  <a:srgbClr val="006000"/>
                </a:solidFill>
                <a:latin typeface="Arial" pitchFamily="34" charset="0"/>
                <a:cs typeface="Arial" pitchFamily="34" charset="0"/>
              </a:rPr>
              <a:t>Bài giải</a:t>
            </a:r>
          </a:p>
        </p:txBody>
      </p:sp>
      <p:sp>
        <p:nvSpPr>
          <p:cNvPr id="17" name="Rounded Rectangle 16"/>
          <p:cNvSpPr/>
          <p:nvPr/>
        </p:nvSpPr>
        <p:spPr>
          <a:xfrm>
            <a:off x="2514600" y="3799523"/>
            <a:ext cx="6248400" cy="176307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dirty="0">
              <a:solidFill>
                <a:srgbClr val="006000"/>
              </a:solidFill>
              <a:latin typeface="Pony"/>
              <a:cs typeface="Arial" panose="020B0604020202020204" pitchFamily="34" charset="0"/>
            </a:endParaRPr>
          </a:p>
          <a:p>
            <a:r>
              <a:rPr lang="en-US" sz="2800" dirty="0">
                <a:solidFill>
                  <a:srgbClr val="006000"/>
                </a:solidFill>
                <a:latin typeface="Arial" pitchFamily="34" charset="0"/>
                <a:cs typeface="Arial" pitchFamily="34" charset="0"/>
              </a:rPr>
              <a:t>Tàu thứ hai có số thùng hàng là:</a:t>
            </a:r>
          </a:p>
          <a:p>
            <a:r>
              <a:rPr lang="en-US" sz="2800" dirty="0">
                <a:solidFill>
                  <a:srgbClr val="006000"/>
                </a:solidFill>
                <a:latin typeface="Arial" pitchFamily="34" charset="0"/>
                <a:cs typeface="Arial" pitchFamily="34" charset="0"/>
              </a:rPr>
              <a:t>     20 + 8 = 28 (thùng)</a:t>
            </a:r>
          </a:p>
          <a:p>
            <a:r>
              <a:rPr lang="en-US" sz="2800" dirty="0">
                <a:solidFill>
                  <a:srgbClr val="006000"/>
                </a:solidFill>
                <a:latin typeface="Pony"/>
                <a:cs typeface="Arial" panose="020B0604020202020204" pitchFamily="34" charset="0"/>
              </a:rPr>
              <a:t>                </a:t>
            </a:r>
            <a:r>
              <a:rPr lang="en-US" sz="2800" dirty="0">
                <a:solidFill>
                  <a:srgbClr val="006000"/>
                </a:solidFill>
                <a:latin typeface="Arial" pitchFamily="34" charset="0"/>
                <a:cs typeface="Arial" pitchFamily="34" charset="0"/>
              </a:rPr>
              <a:t>Đáp số: 28 thùng hàng</a:t>
            </a:r>
          </a:p>
          <a:p>
            <a:endParaRPr lang="en-US" sz="3200" dirty="0">
              <a:solidFill>
                <a:srgbClr val="006000"/>
              </a:solidFill>
              <a:latin typeface="Pony"/>
              <a:cs typeface="Arial" panose="020B0604020202020204" pitchFamily="34" charset="0"/>
            </a:endParaRPr>
          </a:p>
        </p:txBody>
      </p:sp>
      <p:sp>
        <p:nvSpPr>
          <p:cNvPr id="18" name="MH_Other_2">
            <a:extLst>
              <a:ext uri="{FF2B5EF4-FFF2-40B4-BE49-F238E27FC236}">
                <a16:creationId xmlns:a16="http://schemas.microsoft.com/office/drawing/2014/main" xmlns="" id="{6C38B6A4-EF08-49E1-B809-9812D148BB20}"/>
              </a:ext>
            </a:extLst>
          </p:cNvPr>
          <p:cNvSpPr/>
          <p:nvPr>
            <p:custDataLst>
              <p:tags r:id="rId1"/>
            </p:custDataLst>
          </p:nvPr>
        </p:nvSpPr>
        <p:spPr>
          <a:xfrm>
            <a:off x="152400" y="1290172"/>
            <a:ext cx="614754" cy="61482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dirty="0">
                <a:solidFill>
                  <a:srgbClr val="FFFFFF"/>
                </a:solidFill>
                <a:latin typeface="Arial" panose="020B0604020202020204" pitchFamily="34" charset="0"/>
                <a:ea typeface="微软雅黑" panose="020B0503020204020204" pitchFamily="34" charset="-122"/>
                <a:cs typeface="Arial" panose="020B0604020202020204" pitchFamily="34" charset="0"/>
              </a:rPr>
              <a:t>1</a:t>
            </a:r>
            <a:endParaRPr lang="zh-CN" altLang="en-US" sz="3200"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pic>
        <p:nvPicPr>
          <p:cNvPr id="26" name="Picture 2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736" y="76200"/>
            <a:ext cx="2878667" cy="966529"/>
          </a:xfrm>
          <a:prstGeom prst="rect">
            <a:avLst/>
          </a:prstGeom>
        </p:spPr>
      </p:pic>
      <p:pic>
        <p:nvPicPr>
          <p:cNvPr id="32"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26139" t="30702" r="25407" b="17325"/>
          <a:stretch/>
        </p:blipFill>
        <p:spPr bwMode="auto">
          <a:xfrm>
            <a:off x="5105400" y="461210"/>
            <a:ext cx="2971800" cy="19009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1" name="图片 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077200" y="13741"/>
            <a:ext cx="1066800" cy="1066800"/>
          </a:xfrm>
          <a:prstGeom prst="rect">
            <a:avLst/>
          </a:prstGeom>
        </p:spPr>
      </p:pic>
      <p:pic>
        <p:nvPicPr>
          <p:cNvPr id="19" name="图片 4"/>
          <p:cNvPicPr>
            <a:picLocks noChangeAspect="1"/>
          </p:cNvPicPr>
          <p:nvPr/>
        </p:nvPicPr>
        <p:blipFill rotWithShape="1">
          <a:blip r:embed="rId6" cstate="print">
            <a:extLst>
              <a:ext uri="{28A0092B-C50C-407E-A947-70E740481C1C}">
                <a14:useLocalDpi xmlns:a14="http://schemas.microsoft.com/office/drawing/2010/main" xmlns="" val="0"/>
              </a:ext>
            </a:extLst>
          </a:blip>
          <a:srcRect t="19208" b="10907"/>
          <a:stretch/>
        </p:blipFill>
        <p:spPr>
          <a:xfrm>
            <a:off x="-123291" y="4212177"/>
            <a:ext cx="13078140" cy="2767946"/>
          </a:xfrm>
          <a:prstGeom prst="rect">
            <a:avLst/>
          </a:prstGeom>
        </p:spPr>
      </p:pic>
      <p:pic>
        <p:nvPicPr>
          <p:cNvPr id="20" name="图片 6"/>
          <p:cNvPicPr>
            <a:picLocks noChangeAspect="1"/>
          </p:cNvPicPr>
          <p:nvPr/>
        </p:nvPicPr>
        <p:blipFill rotWithShape="1">
          <a:blip r:embed="rId7" cstate="print">
            <a:extLst>
              <a:ext uri="{28A0092B-C50C-407E-A947-70E740481C1C}">
                <a14:useLocalDpi xmlns:a14="http://schemas.microsoft.com/office/drawing/2010/main" xmlns="" val="0"/>
              </a:ext>
            </a:extLst>
          </a:blip>
          <a:srcRect l="52800" t="40296"/>
          <a:stretch/>
        </p:blipFill>
        <p:spPr>
          <a:xfrm>
            <a:off x="6376737" y="4907669"/>
            <a:ext cx="2931262" cy="1926972"/>
          </a:xfrm>
          <a:prstGeom prst="rect">
            <a:avLst/>
          </a:prstGeom>
        </p:spPr>
      </p:pic>
      <p:pic>
        <p:nvPicPr>
          <p:cNvPr id="25" name="图片 7"/>
          <p:cNvPicPr>
            <a:picLocks noChangeAspect="1"/>
          </p:cNvPicPr>
          <p:nvPr/>
        </p:nvPicPr>
        <p:blipFill rotWithShape="1">
          <a:blip r:embed="rId8" cstate="print">
            <a:extLst>
              <a:ext uri="{28A0092B-C50C-407E-A947-70E740481C1C}">
                <a14:useLocalDpi xmlns:a14="http://schemas.microsoft.com/office/drawing/2010/main" xmlns="" val="0"/>
              </a:ext>
            </a:extLst>
          </a:blip>
          <a:srcRect l="58148" t="47407" r="16173" b="4087"/>
          <a:stretch/>
        </p:blipFill>
        <p:spPr>
          <a:xfrm rot="19999882">
            <a:off x="7898885" y="4411789"/>
            <a:ext cx="1188875" cy="1263179"/>
          </a:xfrm>
          <a:prstGeom prst="rect">
            <a:avLst/>
          </a:prstGeom>
        </p:spPr>
      </p:pic>
      <p:pic>
        <p:nvPicPr>
          <p:cNvPr id="27" name="图片 3"/>
          <p:cNvPicPr>
            <a:picLocks noChangeAspect="1"/>
          </p:cNvPicPr>
          <p:nvPr/>
        </p:nvPicPr>
        <p:blipFill rotWithShape="1">
          <a:blip r:embed="rId9" cstate="print">
            <a:extLst>
              <a:ext uri="{28A0092B-C50C-407E-A947-70E740481C1C}">
                <a14:useLocalDpi xmlns:a14="http://schemas.microsoft.com/office/drawing/2010/main" xmlns="" val="0"/>
              </a:ext>
            </a:extLst>
          </a:blip>
          <a:srcRect l="32988" t="21865" r="34023" b="21941"/>
          <a:stretch/>
        </p:blipFill>
        <p:spPr>
          <a:xfrm rot="11458889">
            <a:off x="-152784" y="3352699"/>
            <a:ext cx="2042480" cy="1957081"/>
          </a:xfrm>
          <a:prstGeom prst="rect">
            <a:avLst/>
          </a:prstGeom>
        </p:spPr>
      </p:pic>
      <p:sp>
        <p:nvSpPr>
          <p:cNvPr id="22" name="Text Box 1"/>
          <p:cNvSpPr txBox="1"/>
          <p:nvPr/>
        </p:nvSpPr>
        <p:spPr>
          <a:xfrm>
            <a:off x="1640930" y="6515100"/>
            <a:ext cx="8352928" cy="369332"/>
          </a:xfrm>
          <a:prstGeom prst="rect">
            <a:avLst/>
          </a:prstGeom>
          <a:noFill/>
        </p:spPr>
        <p:txBody>
          <a:bodyPr>
            <a:spAutoFit/>
          </a:bodyPr>
          <a:lstStyle/>
          <a:p>
            <a:pPr>
              <a:defRPr/>
            </a:pPr>
            <a:r>
              <a:rPr lang="en-US" dirty="0" err="1">
                <a:ln w="9525" cmpd="sng">
                  <a:noFill/>
                  <a:prstDash val="solid"/>
                </a:ln>
                <a:solidFill>
                  <a:schemeClr val="bg1"/>
                </a:solidFill>
                <a:effectLst>
                  <a:glow rad="38100">
                    <a:schemeClr val="accent1">
                      <a:alpha val="40000"/>
                    </a:schemeClr>
                  </a:glow>
                </a:effectLst>
              </a:rPr>
              <a:t>Bản</a:t>
            </a:r>
            <a:r>
              <a:rPr lang="en-US" dirty="0">
                <a:ln w="9525" cmpd="sng">
                  <a:noFill/>
                  <a:prstDash val="solid"/>
                </a:ln>
                <a:solidFill>
                  <a:schemeClr val="bg1"/>
                </a:solidFill>
                <a:effectLst>
                  <a:glow rad="38100">
                    <a:schemeClr val="accent1">
                      <a:alpha val="40000"/>
                    </a:schemeClr>
                  </a:glow>
                </a:effectLst>
              </a:rPr>
              <a:t> </a:t>
            </a:r>
            <a:r>
              <a:rPr lang="en-US" dirty="0" err="1">
                <a:ln w="9525" cmpd="sng">
                  <a:noFill/>
                  <a:prstDash val="solid"/>
                </a:ln>
                <a:solidFill>
                  <a:schemeClr val="bg1"/>
                </a:solidFill>
                <a:effectLst>
                  <a:glow rad="38100">
                    <a:schemeClr val="accent1">
                      <a:alpha val="40000"/>
                    </a:schemeClr>
                  </a:glow>
                </a:effectLst>
              </a:rPr>
              <a:t>quyền</a:t>
            </a:r>
            <a:r>
              <a:rPr lang="en-US" dirty="0">
                <a:ln w="9525" cmpd="sng">
                  <a:noFill/>
                  <a:prstDash val="solid"/>
                </a:ln>
                <a:solidFill>
                  <a:schemeClr val="bg1"/>
                </a:solidFill>
                <a:effectLst>
                  <a:glow rad="38100">
                    <a:schemeClr val="accent1">
                      <a:alpha val="40000"/>
                    </a:schemeClr>
                  </a:glow>
                </a:effectLst>
              </a:rPr>
              <a:t> : FB </a:t>
            </a:r>
            <a:r>
              <a:rPr lang="en-US" dirty="0" err="1">
                <a:ln w="9525" cmpd="sng">
                  <a:noFill/>
                  <a:prstDash val="solid"/>
                </a:ln>
                <a:solidFill>
                  <a:schemeClr val="bg1"/>
                </a:solidFill>
                <a:effectLst>
                  <a:glow rad="38100">
                    <a:schemeClr val="accent1">
                      <a:alpha val="40000"/>
                    </a:schemeClr>
                  </a:glow>
                </a:effectLst>
              </a:rPr>
              <a:t>Đặng</a:t>
            </a:r>
            <a:r>
              <a:rPr lang="en-US" dirty="0">
                <a:ln w="9525" cmpd="sng">
                  <a:noFill/>
                  <a:prstDash val="solid"/>
                </a:ln>
                <a:solidFill>
                  <a:schemeClr val="bg1"/>
                </a:solidFill>
                <a:effectLst>
                  <a:glow rad="38100">
                    <a:schemeClr val="accent1">
                      <a:alpha val="40000"/>
                    </a:schemeClr>
                  </a:glow>
                </a:effectLst>
              </a:rPr>
              <a:t> </a:t>
            </a:r>
            <a:r>
              <a:rPr lang="en-US" dirty="0" err="1">
                <a:ln w="9525" cmpd="sng">
                  <a:noFill/>
                  <a:prstDash val="solid"/>
                </a:ln>
                <a:solidFill>
                  <a:schemeClr val="bg1"/>
                </a:solidFill>
                <a:effectLst>
                  <a:glow rad="38100">
                    <a:schemeClr val="accent1">
                      <a:alpha val="40000"/>
                    </a:schemeClr>
                  </a:glow>
                </a:effectLst>
              </a:rPr>
              <a:t>Nhật</a:t>
            </a:r>
            <a:r>
              <a:rPr lang="en-US" dirty="0">
                <a:ln w="9525" cmpd="sng">
                  <a:noFill/>
                  <a:prstDash val="solid"/>
                </a:ln>
                <a:solidFill>
                  <a:schemeClr val="bg1"/>
                </a:solidFill>
                <a:effectLst>
                  <a:glow rad="38100">
                    <a:schemeClr val="accent1">
                      <a:alpha val="40000"/>
                    </a:schemeClr>
                  </a:glow>
                </a:effectLst>
              </a:rPr>
              <a:t> </a:t>
            </a:r>
            <a:r>
              <a:rPr lang="en-US" dirty="0" err="1">
                <a:ln w="9525" cmpd="sng">
                  <a:noFill/>
                  <a:prstDash val="solid"/>
                </a:ln>
                <a:solidFill>
                  <a:schemeClr val="bg1"/>
                </a:solidFill>
                <a:effectLst>
                  <a:glow rad="38100">
                    <a:schemeClr val="accent1">
                      <a:alpha val="40000"/>
                    </a:schemeClr>
                  </a:glow>
                </a:effectLst>
              </a:rPr>
              <a:t>Linh</a:t>
            </a:r>
            <a:r>
              <a:rPr lang="en-US" dirty="0">
                <a:ln w="9525" cmpd="sng">
                  <a:noFill/>
                  <a:prstDash val="solid"/>
                </a:ln>
                <a:solidFill>
                  <a:schemeClr val="bg1"/>
                </a:solidFill>
                <a:effectLst>
                  <a:glow rad="38100">
                    <a:schemeClr val="accent1">
                      <a:alpha val="40000"/>
                    </a:schemeClr>
                  </a:glow>
                </a:effectLst>
              </a:rPr>
              <a:t>- https://www.facebook.com/nhat.linh.3557440</a:t>
            </a:r>
          </a:p>
        </p:txBody>
      </p:sp>
    </p:spTree>
    <p:extLst>
      <p:ext uri="{BB962C8B-B14F-4D97-AF65-F5344CB8AC3E}">
        <p14:creationId xmlns:p14="http://schemas.microsoft.com/office/powerpoint/2010/main" xmlns="" val="2844605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6" presetClass="entr" presetSubtype="32"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ircle(out)">
                                      <p:cBhvr>
                                        <p:cTn id="12" dur="2000"/>
                                        <p:tgtEl>
                                          <p:spTgt spid="18"/>
                                        </p:tgtEl>
                                      </p:cBhvr>
                                    </p:animEffect>
                                  </p:childTnLst>
                                </p:cTn>
                              </p:par>
                              <p:par>
                                <p:cTn id="13" presetID="47" presetClass="entr" presetSubtype="0" fill="hold" nodeType="with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1000"/>
                                        <p:tgtEl>
                                          <p:spTgt spid="8">
                                            <p:txEl>
                                              <p:pRg st="0" end="0"/>
                                            </p:txEl>
                                          </p:spTgt>
                                        </p:tgtEl>
                                      </p:cBhvr>
                                    </p:animEffect>
                                    <p:anim calcmode="lin" valueType="num">
                                      <p:cBhvr>
                                        <p:cTn id="16"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8" presetID="22" presetClass="entr" presetSubtype="4"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par>
                                <p:cTn id="21" presetID="22" presetClass="entr" presetSubtype="8" fill="hold" nodeType="with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Effect transition="in" filter="wipe(left)">
                                      <p:cBhvr>
                                        <p:cTn id="23" dur="500"/>
                                        <p:tgtEl>
                                          <p:spTgt spid="14">
                                            <p:txEl>
                                              <p:pRg st="0" end="0"/>
                                            </p:txEl>
                                          </p:spTgt>
                                        </p:tgtEl>
                                      </p:cBhvr>
                                    </p:animEffect>
                                  </p:childTnLst>
                                </p:cTn>
                              </p:par>
                              <p:par>
                                <p:cTn id="24" presetID="22" presetClass="entr" presetSubtype="8" fill="hold" nodeType="withEffect">
                                  <p:stCondLst>
                                    <p:cond delay="0"/>
                                  </p:stCondLst>
                                  <p:childTnLst>
                                    <p:set>
                                      <p:cBhvr>
                                        <p:cTn id="25" dur="1" fill="hold">
                                          <p:stCondLst>
                                            <p:cond delay="0"/>
                                          </p:stCondLst>
                                        </p:cTn>
                                        <p:tgtEl>
                                          <p:spTgt spid="15">
                                            <p:txEl>
                                              <p:pRg st="0" end="0"/>
                                            </p:txEl>
                                          </p:spTgt>
                                        </p:tgtEl>
                                        <p:attrNameLst>
                                          <p:attrName>style.visibility</p:attrName>
                                        </p:attrNameLst>
                                      </p:cBhvr>
                                      <p:to>
                                        <p:strVal val="visible"/>
                                      </p:to>
                                    </p:set>
                                    <p:animEffect transition="in" filter="wipe(left)">
                                      <p:cBhvr>
                                        <p:cTn id="26" dur="500"/>
                                        <p:tgtEl>
                                          <p:spTgt spid="15">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7">
                                            <p:txEl>
                                              <p:pRg st="1" end="1"/>
                                            </p:txEl>
                                          </p:spTgt>
                                        </p:tgtEl>
                                        <p:attrNameLst>
                                          <p:attrName>style.visibility</p:attrName>
                                        </p:attrNameLst>
                                      </p:cBhvr>
                                      <p:to>
                                        <p:strVal val="visible"/>
                                      </p:to>
                                    </p:set>
                                    <p:animEffect transition="in" filter="wipe(down)">
                                      <p:cBhvr>
                                        <p:cTn id="36" dur="500"/>
                                        <p:tgtEl>
                                          <p:spTgt spid="17">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7">
                                            <p:txEl>
                                              <p:pRg st="2" end="2"/>
                                            </p:txEl>
                                          </p:spTgt>
                                        </p:tgtEl>
                                        <p:attrNameLst>
                                          <p:attrName>style.visibility</p:attrName>
                                        </p:attrNameLst>
                                      </p:cBhvr>
                                      <p:to>
                                        <p:strVal val="visible"/>
                                      </p:to>
                                    </p:set>
                                    <p:animEffect transition="in" filter="wipe(down)">
                                      <p:cBhvr>
                                        <p:cTn id="41" dur="500"/>
                                        <p:tgtEl>
                                          <p:spTgt spid="17">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17">
                                            <p:txEl>
                                              <p:pRg st="3" end="3"/>
                                            </p:txEl>
                                          </p:spTgt>
                                        </p:tgtEl>
                                        <p:attrNameLst>
                                          <p:attrName>style.visibility</p:attrName>
                                        </p:attrNameLst>
                                      </p:cBhvr>
                                      <p:to>
                                        <p:strVal val="visible"/>
                                      </p:to>
                                    </p:set>
                                    <p:animEffect transition="in" filter="wipe(down)">
                                      <p:cBhvr>
                                        <p:cTn id="46"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6" grpId="0"/>
      <p:bldP spid="18" grpId="0" animBg="1"/>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733982" y="536814"/>
            <a:ext cx="5100190" cy="2158428"/>
          </a:xfrm>
          <a:prstGeom prst="round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sz="2800" dirty="0">
                <a:solidFill>
                  <a:schemeClr val="tx1"/>
                </a:solidFill>
                <a:latin typeface="Arial" panose="020B0604020202020204" pitchFamily="34" charset="0"/>
                <a:cs typeface="Arial" panose="020B0604020202020204" pitchFamily="34" charset="0"/>
              </a:rPr>
              <a:t>Trong ngày hội cồng chiêng, </a:t>
            </a:r>
            <a:r>
              <a:rPr lang="vi-VN" sz="2800" dirty="0">
                <a:solidFill>
                  <a:schemeClr val="tx1"/>
                </a:solidFill>
                <a:latin typeface="Arial" panose="020B0604020202020204" pitchFamily="34" charset="0"/>
                <a:cs typeface="Arial" panose="020B0604020202020204" pitchFamily="34" charset="0"/>
              </a:rPr>
              <a:t>đội</a:t>
            </a:r>
            <a:r>
              <a:rPr lang="en-US" sz="2800" dirty="0">
                <a:solidFill>
                  <a:schemeClr val="tx1"/>
                </a:solidFill>
                <a:latin typeface="Arial" panose="020B0604020202020204" pitchFamily="34" charset="0"/>
                <a:cs typeface="Arial" panose="020B0604020202020204" pitchFamily="34" charset="0"/>
              </a:rPr>
              <a:t> Một có 11 ng</a:t>
            </a:r>
            <a:r>
              <a:rPr lang="vi-VN" sz="2800" dirty="0">
                <a:solidFill>
                  <a:schemeClr val="tx1"/>
                </a:solidFill>
                <a:latin typeface="Arial" panose="020B0604020202020204" pitchFamily="34" charset="0"/>
                <a:cs typeface="Arial" panose="020B0604020202020204" pitchFamily="34" charset="0"/>
              </a:rPr>
              <a:t>ười</a:t>
            </a:r>
            <a:r>
              <a:rPr lang="en-US" sz="2800" dirty="0">
                <a:solidFill>
                  <a:schemeClr val="tx1"/>
                </a:solidFill>
                <a:latin typeface="Arial" panose="020B0604020202020204" pitchFamily="34" charset="0"/>
                <a:cs typeface="Arial" panose="020B0604020202020204" pitchFamily="34" charset="0"/>
              </a:rPr>
              <a:t> tham gia, </a:t>
            </a:r>
            <a:r>
              <a:rPr lang="vi-VN" sz="2800" dirty="0">
                <a:solidFill>
                  <a:schemeClr val="tx1"/>
                </a:solidFill>
                <a:latin typeface="Arial" panose="020B0604020202020204" pitchFamily="34" charset="0"/>
                <a:cs typeface="Arial" panose="020B0604020202020204" pitchFamily="34" charset="0"/>
              </a:rPr>
              <a:t>đội</a:t>
            </a:r>
            <a:r>
              <a:rPr lang="en-US" sz="2800" dirty="0">
                <a:solidFill>
                  <a:schemeClr val="tx1"/>
                </a:solidFill>
                <a:latin typeface="Arial" panose="020B0604020202020204" pitchFamily="34" charset="0"/>
                <a:cs typeface="Arial" panose="020B0604020202020204" pitchFamily="34" charset="0"/>
              </a:rPr>
              <a:t> Hai có số ng</a:t>
            </a:r>
            <a:r>
              <a:rPr lang="vi-VN" sz="2800" dirty="0">
                <a:solidFill>
                  <a:schemeClr val="tx1"/>
                </a:solidFill>
                <a:latin typeface="Arial" panose="020B0604020202020204" pitchFamily="34" charset="0"/>
                <a:cs typeface="Arial" panose="020B0604020202020204" pitchFamily="34" charset="0"/>
              </a:rPr>
              <a:t>ười</a:t>
            </a:r>
            <a:r>
              <a:rPr lang="en-US" sz="2800" dirty="0">
                <a:solidFill>
                  <a:schemeClr val="tx1"/>
                </a:solidFill>
                <a:latin typeface="Arial" panose="020B0604020202020204" pitchFamily="34" charset="0"/>
                <a:cs typeface="Arial" panose="020B0604020202020204" pitchFamily="34" charset="0"/>
              </a:rPr>
              <a:t> tham gia ít h</a:t>
            </a:r>
            <a:r>
              <a:rPr lang="vi-VN" sz="2800" dirty="0">
                <a:solidFill>
                  <a:schemeClr val="tx1"/>
                </a:solidFill>
                <a:latin typeface="Arial" panose="020B0604020202020204" pitchFamily="34" charset="0"/>
                <a:cs typeface="Arial" panose="020B0604020202020204" pitchFamily="34" charset="0"/>
              </a:rPr>
              <a:t>ơ</a:t>
            </a:r>
            <a:r>
              <a:rPr lang="en-US" sz="2800" dirty="0">
                <a:solidFill>
                  <a:schemeClr val="tx1"/>
                </a:solidFill>
                <a:latin typeface="Arial" panose="020B0604020202020204" pitchFamily="34" charset="0"/>
                <a:cs typeface="Arial" panose="020B0604020202020204" pitchFamily="34" charset="0"/>
              </a:rPr>
              <a:t>n </a:t>
            </a:r>
            <a:r>
              <a:rPr lang="vi-VN" sz="2800" dirty="0">
                <a:solidFill>
                  <a:schemeClr val="tx1"/>
                </a:solidFill>
                <a:latin typeface="Arial" panose="020B0604020202020204" pitchFamily="34" charset="0"/>
                <a:cs typeface="Arial" panose="020B0604020202020204" pitchFamily="34" charset="0"/>
              </a:rPr>
              <a:t>đội</a:t>
            </a:r>
            <a:r>
              <a:rPr lang="en-US" sz="2800" dirty="0">
                <a:solidFill>
                  <a:schemeClr val="tx1"/>
                </a:solidFill>
                <a:latin typeface="Arial" panose="020B0604020202020204" pitchFamily="34" charset="0"/>
                <a:cs typeface="Arial" panose="020B0604020202020204" pitchFamily="34" charset="0"/>
              </a:rPr>
              <a:t> Một là 4 ng</a:t>
            </a:r>
            <a:r>
              <a:rPr lang="vi-VN" sz="2800" dirty="0">
                <a:solidFill>
                  <a:schemeClr val="tx1"/>
                </a:solidFill>
                <a:latin typeface="Arial" panose="020B0604020202020204" pitchFamily="34" charset="0"/>
                <a:cs typeface="Arial" panose="020B0604020202020204" pitchFamily="34" charset="0"/>
              </a:rPr>
              <a:t>ười</a:t>
            </a:r>
            <a:r>
              <a:rPr lang="en-US" sz="2800" dirty="0">
                <a:solidFill>
                  <a:schemeClr val="tx1"/>
                </a:solidFill>
                <a:latin typeface="Arial" panose="020B0604020202020204" pitchFamily="34" charset="0"/>
                <a:cs typeface="Arial" panose="020B0604020202020204" pitchFamily="34" charset="0"/>
              </a:rPr>
              <a:t>. Hỏi </a:t>
            </a:r>
            <a:r>
              <a:rPr lang="vi-VN" sz="2800" dirty="0">
                <a:solidFill>
                  <a:schemeClr val="tx1"/>
                </a:solidFill>
                <a:latin typeface="Arial" panose="020B0604020202020204" pitchFamily="34" charset="0"/>
                <a:cs typeface="Arial" panose="020B0604020202020204" pitchFamily="34" charset="0"/>
              </a:rPr>
              <a:t>đội</a:t>
            </a:r>
            <a:r>
              <a:rPr lang="en-US" sz="2800" dirty="0">
                <a:solidFill>
                  <a:schemeClr val="tx1"/>
                </a:solidFill>
                <a:latin typeface="Arial" panose="020B0604020202020204" pitchFamily="34" charset="0"/>
                <a:cs typeface="Arial" panose="020B0604020202020204" pitchFamily="34" charset="0"/>
              </a:rPr>
              <a:t> Hai có bao nhiêu ng</a:t>
            </a:r>
            <a:r>
              <a:rPr lang="vi-VN" sz="2800" dirty="0">
                <a:solidFill>
                  <a:schemeClr val="tx1"/>
                </a:solidFill>
                <a:latin typeface="Arial" panose="020B0604020202020204" pitchFamily="34" charset="0"/>
                <a:cs typeface="Arial" panose="020B0604020202020204" pitchFamily="34" charset="0"/>
              </a:rPr>
              <a:t>ười</a:t>
            </a:r>
            <a:r>
              <a:rPr lang="en-US" sz="2800" dirty="0">
                <a:solidFill>
                  <a:schemeClr val="tx1"/>
                </a:solidFill>
                <a:latin typeface="Arial" panose="020B0604020202020204" pitchFamily="34" charset="0"/>
                <a:cs typeface="Arial" panose="020B0604020202020204" pitchFamily="34" charset="0"/>
              </a:rPr>
              <a:t> tham gia ngày hội?</a:t>
            </a:r>
          </a:p>
        </p:txBody>
      </p:sp>
      <p:sp>
        <p:nvSpPr>
          <p:cNvPr id="9" name="TextBox 8">
            <a:extLst>
              <a:ext uri="{FF2B5EF4-FFF2-40B4-BE49-F238E27FC236}">
                <a16:creationId xmlns:a16="http://schemas.microsoft.com/office/drawing/2014/main" xmlns="" id="{E1A7785C-287C-45F5-99E8-08237005BCA5}"/>
              </a:ext>
            </a:extLst>
          </p:cNvPr>
          <p:cNvSpPr txBox="1"/>
          <p:nvPr/>
        </p:nvSpPr>
        <p:spPr>
          <a:xfrm>
            <a:off x="950470" y="3276600"/>
            <a:ext cx="2417291" cy="492438"/>
          </a:xfrm>
          <a:prstGeom prst="rect">
            <a:avLst/>
          </a:prstGeom>
          <a:noFill/>
        </p:spPr>
        <p:txBody>
          <a:bodyPr wrap="square" lIns="121917" tIns="60958" rIns="121917" bIns="60958" rtlCol="0">
            <a:spAutoFit/>
          </a:bodyPr>
          <a:lstStyle/>
          <a:p>
            <a:r>
              <a:rPr lang="en-US" sz="2400" b="1" dirty="0">
                <a:solidFill>
                  <a:srgbClr val="006000"/>
                </a:solidFill>
                <a:latin typeface="Arial" pitchFamily="34" charset="0"/>
                <a:cs typeface="Arial" pitchFamily="34" charset="0"/>
              </a:rPr>
              <a:t>Tóm tắt: </a:t>
            </a:r>
          </a:p>
        </p:txBody>
      </p:sp>
      <p:sp>
        <p:nvSpPr>
          <p:cNvPr id="13" name="TextBox 12">
            <a:extLst>
              <a:ext uri="{FF2B5EF4-FFF2-40B4-BE49-F238E27FC236}">
                <a16:creationId xmlns:a16="http://schemas.microsoft.com/office/drawing/2014/main" xmlns="" id="{E1A7785C-287C-45F5-99E8-08237005BCA5}"/>
              </a:ext>
            </a:extLst>
          </p:cNvPr>
          <p:cNvSpPr txBox="1"/>
          <p:nvPr/>
        </p:nvSpPr>
        <p:spPr>
          <a:xfrm>
            <a:off x="76200" y="3692590"/>
            <a:ext cx="5757971" cy="492438"/>
          </a:xfrm>
          <a:prstGeom prst="rect">
            <a:avLst/>
          </a:prstGeom>
          <a:noFill/>
        </p:spPr>
        <p:txBody>
          <a:bodyPr wrap="square" lIns="121917" tIns="60958" rIns="121917" bIns="60958" rtlCol="0">
            <a:spAutoFit/>
          </a:bodyPr>
          <a:lstStyle/>
          <a:p>
            <a:r>
              <a:rPr lang="en-US" sz="2400" dirty="0">
                <a:solidFill>
                  <a:srgbClr val="006000"/>
                </a:solidFill>
                <a:latin typeface="Arial" pitchFamily="34" charset="0"/>
                <a:cs typeface="Arial" pitchFamily="34" charset="0"/>
              </a:rPr>
              <a:t>Đội Một: 11 ng</a:t>
            </a:r>
            <a:r>
              <a:rPr lang="vi-VN" sz="2400" dirty="0">
                <a:solidFill>
                  <a:srgbClr val="006000"/>
                </a:solidFill>
                <a:latin typeface="Arial" pitchFamily="34" charset="0"/>
                <a:cs typeface="Arial" pitchFamily="34" charset="0"/>
              </a:rPr>
              <a:t>ười</a:t>
            </a:r>
            <a:r>
              <a:rPr lang="en-US" sz="2400" dirty="0">
                <a:solidFill>
                  <a:srgbClr val="006000"/>
                </a:solidFill>
                <a:latin typeface="Arial" pitchFamily="34" charset="0"/>
                <a:cs typeface="Arial" pitchFamily="34" charset="0"/>
              </a:rPr>
              <a:t> tham gia </a:t>
            </a:r>
          </a:p>
        </p:txBody>
      </p:sp>
      <p:sp>
        <p:nvSpPr>
          <p:cNvPr id="15" name="TextBox 14">
            <a:extLst>
              <a:ext uri="{FF2B5EF4-FFF2-40B4-BE49-F238E27FC236}">
                <a16:creationId xmlns:a16="http://schemas.microsoft.com/office/drawing/2014/main" xmlns="" id="{E1A7785C-287C-45F5-99E8-08237005BCA5}"/>
              </a:ext>
            </a:extLst>
          </p:cNvPr>
          <p:cNvSpPr txBox="1"/>
          <p:nvPr/>
        </p:nvSpPr>
        <p:spPr>
          <a:xfrm>
            <a:off x="106272" y="4149789"/>
            <a:ext cx="5095207" cy="861770"/>
          </a:xfrm>
          <a:prstGeom prst="rect">
            <a:avLst/>
          </a:prstGeom>
          <a:noFill/>
        </p:spPr>
        <p:txBody>
          <a:bodyPr wrap="square" lIns="121917" tIns="60958" rIns="121917" bIns="60958" rtlCol="0">
            <a:spAutoFit/>
          </a:bodyPr>
          <a:lstStyle/>
          <a:p>
            <a:r>
              <a:rPr lang="en-US" sz="2400" dirty="0">
                <a:solidFill>
                  <a:srgbClr val="006000"/>
                </a:solidFill>
                <a:latin typeface="Arial" pitchFamily="34" charset="0"/>
                <a:cs typeface="Arial" pitchFamily="34" charset="0"/>
              </a:rPr>
              <a:t>Đội Hai ít h</a:t>
            </a:r>
            <a:r>
              <a:rPr lang="vi-VN" sz="2400" dirty="0">
                <a:solidFill>
                  <a:srgbClr val="006000"/>
                </a:solidFill>
                <a:latin typeface="Arial" pitchFamily="34" charset="0"/>
                <a:cs typeface="Arial" pitchFamily="34" charset="0"/>
              </a:rPr>
              <a:t>ơ</a:t>
            </a:r>
            <a:r>
              <a:rPr lang="en-US" sz="2400" dirty="0">
                <a:solidFill>
                  <a:srgbClr val="006000"/>
                </a:solidFill>
                <a:latin typeface="Arial" pitchFamily="34" charset="0"/>
                <a:cs typeface="Arial" pitchFamily="34" charset="0"/>
              </a:rPr>
              <a:t>n </a:t>
            </a:r>
            <a:r>
              <a:rPr lang="vi-VN" sz="2400" dirty="0">
                <a:solidFill>
                  <a:srgbClr val="006000"/>
                </a:solidFill>
                <a:latin typeface="Arial" pitchFamily="34" charset="0"/>
                <a:cs typeface="Arial" pitchFamily="34" charset="0"/>
              </a:rPr>
              <a:t>đội</a:t>
            </a:r>
            <a:r>
              <a:rPr lang="en-US" sz="2400" dirty="0">
                <a:solidFill>
                  <a:srgbClr val="006000"/>
                </a:solidFill>
                <a:latin typeface="Arial" pitchFamily="34" charset="0"/>
                <a:cs typeface="Arial" pitchFamily="34" charset="0"/>
              </a:rPr>
              <a:t> Một:</a:t>
            </a:r>
          </a:p>
          <a:p>
            <a:r>
              <a:rPr lang="en-US" sz="2400" dirty="0">
                <a:solidFill>
                  <a:srgbClr val="006000"/>
                </a:solidFill>
                <a:latin typeface="Arial" pitchFamily="34" charset="0"/>
                <a:cs typeface="Arial" pitchFamily="34" charset="0"/>
              </a:rPr>
              <a:t>4 ng</a:t>
            </a:r>
            <a:r>
              <a:rPr lang="vi-VN" sz="2400" dirty="0">
                <a:solidFill>
                  <a:srgbClr val="006000"/>
                </a:solidFill>
                <a:latin typeface="Arial" pitchFamily="34" charset="0"/>
                <a:cs typeface="Arial" pitchFamily="34" charset="0"/>
              </a:rPr>
              <a:t>ười</a:t>
            </a:r>
            <a:endParaRPr lang="en-US" sz="2400" dirty="0">
              <a:solidFill>
                <a:srgbClr val="006000"/>
              </a:solidFill>
              <a:latin typeface="Arial" pitchFamily="34" charset="0"/>
              <a:cs typeface="Arial" pitchFamily="34" charset="0"/>
            </a:endParaRPr>
          </a:p>
        </p:txBody>
      </p:sp>
      <p:sp>
        <p:nvSpPr>
          <p:cNvPr id="16" name="TextBox 15">
            <a:extLst>
              <a:ext uri="{FF2B5EF4-FFF2-40B4-BE49-F238E27FC236}">
                <a16:creationId xmlns:a16="http://schemas.microsoft.com/office/drawing/2014/main" xmlns="" id="{E1A7785C-287C-45F5-99E8-08237005BCA5}"/>
              </a:ext>
            </a:extLst>
          </p:cNvPr>
          <p:cNvSpPr txBox="1"/>
          <p:nvPr/>
        </p:nvSpPr>
        <p:spPr>
          <a:xfrm>
            <a:off x="100999" y="4953000"/>
            <a:ext cx="6909401" cy="492438"/>
          </a:xfrm>
          <a:prstGeom prst="rect">
            <a:avLst/>
          </a:prstGeom>
          <a:noFill/>
        </p:spPr>
        <p:txBody>
          <a:bodyPr wrap="square" lIns="121917" tIns="60958" rIns="121917" bIns="60958" rtlCol="0">
            <a:spAutoFit/>
          </a:bodyPr>
          <a:lstStyle/>
          <a:p>
            <a:r>
              <a:rPr lang="en-US" sz="2400" dirty="0">
                <a:solidFill>
                  <a:srgbClr val="006000"/>
                </a:solidFill>
                <a:latin typeface="Arial" pitchFamily="34" charset="0"/>
                <a:cs typeface="Arial" pitchFamily="34" charset="0"/>
              </a:rPr>
              <a:t>Đội Hai: … ng</a:t>
            </a:r>
            <a:r>
              <a:rPr lang="vi-VN" sz="2400" dirty="0">
                <a:solidFill>
                  <a:srgbClr val="006000"/>
                </a:solidFill>
                <a:latin typeface="Arial" pitchFamily="34" charset="0"/>
                <a:cs typeface="Arial" pitchFamily="34" charset="0"/>
              </a:rPr>
              <a:t>ười</a:t>
            </a:r>
            <a:r>
              <a:rPr lang="en-US" sz="2400" dirty="0">
                <a:solidFill>
                  <a:srgbClr val="006000"/>
                </a:solidFill>
                <a:latin typeface="Arial" pitchFamily="34" charset="0"/>
                <a:cs typeface="Arial" pitchFamily="34" charset="0"/>
              </a:rPr>
              <a:t> tham gia?</a:t>
            </a:r>
          </a:p>
        </p:txBody>
      </p:sp>
      <p:sp>
        <p:nvSpPr>
          <p:cNvPr id="18" name="Rounded Rectangle 17"/>
          <p:cNvSpPr/>
          <p:nvPr/>
        </p:nvSpPr>
        <p:spPr>
          <a:xfrm>
            <a:off x="3917158" y="3632102"/>
            <a:ext cx="5334000" cy="176307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a:solidFill>
                <a:srgbClr val="006000"/>
              </a:solidFill>
              <a:latin typeface="Arial" pitchFamily="34" charset="0"/>
              <a:cs typeface="Arial" pitchFamily="34" charset="0"/>
            </a:endParaRPr>
          </a:p>
          <a:p>
            <a:r>
              <a:rPr lang="en-US" sz="2400" dirty="0">
                <a:solidFill>
                  <a:srgbClr val="006000"/>
                </a:solidFill>
                <a:latin typeface="Arial" pitchFamily="34" charset="0"/>
                <a:cs typeface="Arial" pitchFamily="34" charset="0"/>
              </a:rPr>
              <a:t>Đội Hai có số ng</a:t>
            </a:r>
            <a:r>
              <a:rPr lang="vi-VN" sz="2400" dirty="0">
                <a:solidFill>
                  <a:srgbClr val="006000"/>
                </a:solidFill>
                <a:latin typeface="Arial" pitchFamily="34" charset="0"/>
                <a:cs typeface="Arial" pitchFamily="34" charset="0"/>
              </a:rPr>
              <a:t>ười</a:t>
            </a:r>
            <a:r>
              <a:rPr lang="en-US" sz="2400" dirty="0">
                <a:solidFill>
                  <a:srgbClr val="006000"/>
                </a:solidFill>
                <a:latin typeface="Arial" pitchFamily="34" charset="0"/>
                <a:cs typeface="Arial" pitchFamily="34" charset="0"/>
              </a:rPr>
              <a:t> tham gia ngày hội là:</a:t>
            </a:r>
          </a:p>
          <a:p>
            <a:r>
              <a:rPr lang="en-US" sz="2400" dirty="0">
                <a:solidFill>
                  <a:srgbClr val="006000"/>
                </a:solidFill>
                <a:latin typeface="Arial" pitchFamily="34" charset="0"/>
                <a:cs typeface="Arial" pitchFamily="34" charset="0"/>
              </a:rPr>
              <a:t>         11 – 4 = 7 (ng</a:t>
            </a:r>
            <a:r>
              <a:rPr lang="vi-VN" sz="2400" dirty="0">
                <a:solidFill>
                  <a:srgbClr val="006000"/>
                </a:solidFill>
                <a:latin typeface="Arial" pitchFamily="34" charset="0"/>
                <a:cs typeface="Arial" pitchFamily="34" charset="0"/>
              </a:rPr>
              <a:t>ười</a:t>
            </a:r>
            <a:r>
              <a:rPr lang="en-US" sz="2400" dirty="0">
                <a:solidFill>
                  <a:srgbClr val="006000"/>
                </a:solidFill>
                <a:latin typeface="Arial" pitchFamily="34" charset="0"/>
                <a:cs typeface="Arial" pitchFamily="34" charset="0"/>
              </a:rPr>
              <a:t>)</a:t>
            </a:r>
          </a:p>
          <a:p>
            <a:r>
              <a:rPr lang="en-US" sz="2400" dirty="0">
                <a:solidFill>
                  <a:srgbClr val="006000"/>
                </a:solidFill>
                <a:latin typeface="Arial" pitchFamily="34" charset="0"/>
                <a:cs typeface="Arial" pitchFamily="34" charset="0"/>
              </a:rPr>
              <a:t>                  Đáp số: 7 ng</a:t>
            </a:r>
            <a:r>
              <a:rPr lang="vi-VN" sz="2400" dirty="0">
                <a:solidFill>
                  <a:srgbClr val="006000"/>
                </a:solidFill>
                <a:latin typeface="Arial" pitchFamily="34" charset="0"/>
                <a:cs typeface="Arial" pitchFamily="34" charset="0"/>
              </a:rPr>
              <a:t>ười</a:t>
            </a:r>
            <a:r>
              <a:rPr lang="en-US" sz="2400" dirty="0">
                <a:solidFill>
                  <a:srgbClr val="006000"/>
                </a:solidFill>
                <a:latin typeface="Arial" pitchFamily="34" charset="0"/>
                <a:cs typeface="Arial" pitchFamily="34" charset="0"/>
              </a:rPr>
              <a:t> tham gia</a:t>
            </a:r>
          </a:p>
          <a:p>
            <a:endParaRPr lang="en-US" sz="2400" b="1" dirty="0">
              <a:solidFill>
                <a:srgbClr val="006000"/>
              </a:solidFill>
              <a:latin typeface="Pony"/>
              <a:cs typeface="Arial" panose="020B0604020202020204" pitchFamily="34" charset="0"/>
            </a:endParaRPr>
          </a:p>
        </p:txBody>
      </p:sp>
      <p:sp>
        <p:nvSpPr>
          <p:cNvPr id="19" name="TextBox 18">
            <a:extLst>
              <a:ext uri="{FF2B5EF4-FFF2-40B4-BE49-F238E27FC236}">
                <a16:creationId xmlns:a16="http://schemas.microsoft.com/office/drawing/2014/main" xmlns="" id="{E1A7785C-287C-45F5-99E8-08237005BCA5}"/>
              </a:ext>
            </a:extLst>
          </p:cNvPr>
          <p:cNvSpPr txBox="1"/>
          <p:nvPr/>
        </p:nvSpPr>
        <p:spPr>
          <a:xfrm>
            <a:off x="5884005" y="3445799"/>
            <a:ext cx="2443854" cy="492438"/>
          </a:xfrm>
          <a:prstGeom prst="rect">
            <a:avLst/>
          </a:prstGeom>
          <a:noFill/>
        </p:spPr>
        <p:txBody>
          <a:bodyPr wrap="square" lIns="121917" tIns="60958" rIns="121917" bIns="60958" rtlCol="0">
            <a:spAutoFit/>
          </a:bodyPr>
          <a:lstStyle/>
          <a:p>
            <a:r>
              <a:rPr lang="en-US" sz="2400" b="1" dirty="0">
                <a:solidFill>
                  <a:srgbClr val="006000"/>
                </a:solidFill>
                <a:latin typeface="Arial" pitchFamily="34" charset="0"/>
                <a:cs typeface="Arial" pitchFamily="34" charset="0"/>
              </a:rPr>
              <a:t>Bài giải</a:t>
            </a:r>
          </a:p>
        </p:txBody>
      </p:sp>
      <p:pic>
        <p:nvPicPr>
          <p:cNvPr id="11"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4782" t="25439" r="22940" b="16447"/>
          <a:stretch/>
        </p:blipFill>
        <p:spPr bwMode="auto">
          <a:xfrm>
            <a:off x="5896705" y="1186845"/>
            <a:ext cx="3099768" cy="19373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MH_Other_2">
            <a:extLst>
              <a:ext uri="{FF2B5EF4-FFF2-40B4-BE49-F238E27FC236}">
                <a16:creationId xmlns:a16="http://schemas.microsoft.com/office/drawing/2014/main" xmlns="" id="{6C38B6A4-EF08-49E1-B809-9812D148BB20}"/>
              </a:ext>
            </a:extLst>
          </p:cNvPr>
          <p:cNvSpPr/>
          <p:nvPr>
            <p:custDataLst>
              <p:tags r:id="rId1"/>
            </p:custDataLst>
          </p:nvPr>
        </p:nvSpPr>
        <p:spPr>
          <a:xfrm>
            <a:off x="0" y="152400"/>
            <a:ext cx="614754" cy="61482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b="1" dirty="0">
                <a:solidFill>
                  <a:srgbClr val="FFFFFF"/>
                </a:solidFill>
                <a:latin typeface="Arial" panose="020B0604020202020204" pitchFamily="34" charset="0"/>
                <a:ea typeface="微软雅黑" panose="020B0503020204020204" pitchFamily="34" charset="-122"/>
                <a:cs typeface="Arial" panose="020B0604020202020204" pitchFamily="34" charset="0"/>
              </a:rPr>
              <a:t>2</a:t>
            </a:r>
            <a:endParaRPr lang="zh-CN" altLang="en-US" sz="3200"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20" name="Rounded Rectangle 19"/>
          <p:cNvSpPr/>
          <p:nvPr/>
        </p:nvSpPr>
        <p:spPr>
          <a:xfrm>
            <a:off x="649453" y="228600"/>
            <a:ext cx="5065548" cy="283849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a:off x="950470" y="1143000"/>
            <a:ext cx="11835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778857" y="1143000"/>
            <a:ext cx="133594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595313" y="1502077"/>
            <a:ext cx="11835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317716" y="1938728"/>
            <a:ext cx="11835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295400" y="1571523"/>
            <a:ext cx="1219294" cy="4858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a:off x="2653875" y="1973705"/>
            <a:ext cx="11835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609974" y="2465758"/>
            <a:ext cx="11835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975571" y="2819400"/>
            <a:ext cx="239219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Rectangle: Rounded Corners 20"/>
          <p:cNvSpPr/>
          <p:nvPr/>
        </p:nvSpPr>
        <p:spPr>
          <a:xfrm>
            <a:off x="4922838" y="4545012"/>
            <a:ext cx="533400" cy="48418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200" b="1" dirty="0">
                <a:solidFill>
                  <a:srgbClr val="002060"/>
                </a:solidFill>
              </a:rPr>
              <a:t>?</a:t>
            </a:r>
          </a:p>
        </p:txBody>
      </p:sp>
      <p:sp>
        <p:nvSpPr>
          <p:cNvPr id="30" name="Rectangle: Rounded Corners 20"/>
          <p:cNvSpPr/>
          <p:nvPr/>
        </p:nvSpPr>
        <p:spPr>
          <a:xfrm>
            <a:off x="6172200" y="4545012"/>
            <a:ext cx="533400" cy="48418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200" b="1" dirty="0">
                <a:solidFill>
                  <a:srgbClr val="002060"/>
                </a:solidFill>
              </a:rPr>
              <a:t>?</a:t>
            </a:r>
          </a:p>
        </p:txBody>
      </p:sp>
      <p:sp>
        <p:nvSpPr>
          <p:cNvPr id="31" name="Rectangle: Rounded Corners 20"/>
          <p:cNvSpPr/>
          <p:nvPr/>
        </p:nvSpPr>
        <p:spPr>
          <a:xfrm>
            <a:off x="7524750" y="4564062"/>
            <a:ext cx="533400" cy="46196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200" b="1" dirty="0">
                <a:solidFill>
                  <a:srgbClr val="002060"/>
                </a:solidFill>
              </a:rPr>
              <a:t>?</a:t>
            </a:r>
          </a:p>
        </p:txBody>
      </p:sp>
      <p:sp>
        <p:nvSpPr>
          <p:cNvPr id="32" name="Rectangle: Rounded Corners 20"/>
          <p:cNvSpPr/>
          <p:nvPr/>
        </p:nvSpPr>
        <p:spPr>
          <a:xfrm>
            <a:off x="5549900" y="4545012"/>
            <a:ext cx="534988" cy="48418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200" b="1" dirty="0">
                <a:solidFill>
                  <a:srgbClr val="002060"/>
                </a:solidFill>
              </a:rPr>
              <a:t>+</a:t>
            </a:r>
          </a:p>
        </p:txBody>
      </p:sp>
      <p:sp>
        <p:nvSpPr>
          <p:cNvPr id="33" name="Rectangle: Rounded Corners 20"/>
          <p:cNvSpPr/>
          <p:nvPr/>
        </p:nvSpPr>
        <p:spPr>
          <a:xfrm>
            <a:off x="6838950" y="4541837"/>
            <a:ext cx="533400" cy="48418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200" b="1" dirty="0">
                <a:solidFill>
                  <a:srgbClr val="002060"/>
                </a:solidFill>
              </a:rPr>
              <a:t>=</a:t>
            </a:r>
          </a:p>
        </p:txBody>
      </p:sp>
      <p:pic>
        <p:nvPicPr>
          <p:cNvPr id="37" name="图片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687520" y="0"/>
            <a:ext cx="1300321" cy="1300321"/>
          </a:xfrm>
          <a:prstGeom prst="rect">
            <a:avLst/>
          </a:prstGeom>
        </p:spPr>
      </p:pic>
      <p:grpSp>
        <p:nvGrpSpPr>
          <p:cNvPr id="34" name="组合 23"/>
          <p:cNvGrpSpPr/>
          <p:nvPr/>
        </p:nvGrpSpPr>
        <p:grpSpPr>
          <a:xfrm>
            <a:off x="-60822" y="6096000"/>
            <a:ext cx="9204822" cy="838200"/>
            <a:chOff x="-17585" y="5729324"/>
            <a:chExt cx="12203723" cy="1123362"/>
          </a:xfrm>
        </p:grpSpPr>
        <p:pic>
          <p:nvPicPr>
            <p:cNvPr id="35" name="图片 24"/>
            <p:cNvPicPr>
              <a:picLocks noChangeAspect="1"/>
            </p:cNvPicPr>
            <p:nvPr/>
          </p:nvPicPr>
          <p:blipFill rotWithShape="1">
            <a:blip r:embed="rId5" cstate="print"/>
            <a:srcRect l="1990"/>
            <a:stretch/>
          </p:blipFill>
          <p:spPr>
            <a:xfrm>
              <a:off x="-17585" y="5729324"/>
              <a:ext cx="8659753" cy="1123362"/>
            </a:xfrm>
            <a:prstGeom prst="rect">
              <a:avLst/>
            </a:prstGeom>
          </p:spPr>
        </p:pic>
        <p:pic>
          <p:nvPicPr>
            <p:cNvPr id="36" name="图片 25"/>
            <p:cNvPicPr>
              <a:picLocks noChangeAspect="1"/>
            </p:cNvPicPr>
            <p:nvPr/>
          </p:nvPicPr>
          <p:blipFill rotWithShape="1">
            <a:blip r:embed="rId5" cstate="print"/>
            <a:srcRect r="21459"/>
            <a:stretch/>
          </p:blipFill>
          <p:spPr>
            <a:xfrm>
              <a:off x="5398477" y="5729324"/>
              <a:ext cx="6787661" cy="1123362"/>
            </a:xfrm>
            <a:prstGeom prst="rect">
              <a:avLst/>
            </a:prstGeom>
          </p:spPr>
        </p:pic>
      </p:grpSp>
      <p:pic>
        <p:nvPicPr>
          <p:cNvPr id="43" name="图片 11"/>
          <p:cNvPicPr>
            <a:picLocks noChangeAspect="1"/>
          </p:cNvPicPr>
          <p:nvPr/>
        </p:nvPicPr>
        <p:blipFill rotWithShape="1">
          <a:blip r:embed="rId6" cstate="print">
            <a:extLst>
              <a:ext uri="{28A0092B-C50C-407E-A947-70E740481C1C}">
                <a14:useLocalDpi xmlns:a14="http://schemas.microsoft.com/office/drawing/2010/main" xmlns="" val="0"/>
              </a:ext>
            </a:extLst>
          </a:blip>
          <a:srcRect t="78907" b="1639"/>
          <a:stretch/>
        </p:blipFill>
        <p:spPr>
          <a:xfrm>
            <a:off x="4317716" y="5417025"/>
            <a:ext cx="4653860" cy="1357949"/>
          </a:xfrm>
          <a:prstGeom prst="rect">
            <a:avLst/>
          </a:prstGeom>
        </p:spPr>
      </p:pic>
      <p:sp>
        <p:nvSpPr>
          <p:cNvPr id="38" name="Text Box 1"/>
          <p:cNvSpPr txBox="1"/>
          <p:nvPr/>
        </p:nvSpPr>
        <p:spPr>
          <a:xfrm>
            <a:off x="1640930" y="6515100"/>
            <a:ext cx="8352928" cy="369332"/>
          </a:xfrm>
          <a:prstGeom prst="rect">
            <a:avLst/>
          </a:prstGeom>
          <a:noFill/>
        </p:spPr>
        <p:txBody>
          <a:bodyPr>
            <a:spAutoFit/>
          </a:bodyPr>
          <a:lstStyle/>
          <a:p>
            <a:pPr>
              <a:defRPr/>
            </a:pPr>
            <a:r>
              <a:rPr lang="en-US" dirty="0" err="1">
                <a:ln w="9525" cmpd="sng">
                  <a:noFill/>
                  <a:prstDash val="solid"/>
                </a:ln>
                <a:solidFill>
                  <a:schemeClr val="bg1"/>
                </a:solidFill>
                <a:effectLst>
                  <a:glow rad="38100">
                    <a:schemeClr val="accent1">
                      <a:alpha val="40000"/>
                    </a:schemeClr>
                  </a:glow>
                </a:effectLst>
              </a:rPr>
              <a:t>Bản</a:t>
            </a:r>
            <a:r>
              <a:rPr lang="en-US" dirty="0">
                <a:ln w="9525" cmpd="sng">
                  <a:noFill/>
                  <a:prstDash val="solid"/>
                </a:ln>
                <a:solidFill>
                  <a:schemeClr val="bg1"/>
                </a:solidFill>
                <a:effectLst>
                  <a:glow rad="38100">
                    <a:schemeClr val="accent1">
                      <a:alpha val="40000"/>
                    </a:schemeClr>
                  </a:glow>
                </a:effectLst>
              </a:rPr>
              <a:t> </a:t>
            </a:r>
            <a:r>
              <a:rPr lang="en-US" dirty="0" err="1">
                <a:ln w="9525" cmpd="sng">
                  <a:noFill/>
                  <a:prstDash val="solid"/>
                </a:ln>
                <a:solidFill>
                  <a:schemeClr val="bg1"/>
                </a:solidFill>
                <a:effectLst>
                  <a:glow rad="38100">
                    <a:schemeClr val="accent1">
                      <a:alpha val="40000"/>
                    </a:schemeClr>
                  </a:glow>
                </a:effectLst>
              </a:rPr>
              <a:t>quyền</a:t>
            </a:r>
            <a:r>
              <a:rPr lang="en-US" dirty="0">
                <a:ln w="9525" cmpd="sng">
                  <a:noFill/>
                  <a:prstDash val="solid"/>
                </a:ln>
                <a:solidFill>
                  <a:schemeClr val="bg1"/>
                </a:solidFill>
                <a:effectLst>
                  <a:glow rad="38100">
                    <a:schemeClr val="accent1">
                      <a:alpha val="40000"/>
                    </a:schemeClr>
                  </a:glow>
                </a:effectLst>
              </a:rPr>
              <a:t> : FB </a:t>
            </a:r>
            <a:r>
              <a:rPr lang="en-US" dirty="0" err="1">
                <a:ln w="9525" cmpd="sng">
                  <a:noFill/>
                  <a:prstDash val="solid"/>
                </a:ln>
                <a:solidFill>
                  <a:schemeClr val="bg1"/>
                </a:solidFill>
                <a:effectLst>
                  <a:glow rad="38100">
                    <a:schemeClr val="accent1">
                      <a:alpha val="40000"/>
                    </a:schemeClr>
                  </a:glow>
                </a:effectLst>
              </a:rPr>
              <a:t>Đặng</a:t>
            </a:r>
            <a:r>
              <a:rPr lang="en-US" dirty="0">
                <a:ln w="9525" cmpd="sng">
                  <a:noFill/>
                  <a:prstDash val="solid"/>
                </a:ln>
                <a:solidFill>
                  <a:schemeClr val="bg1"/>
                </a:solidFill>
                <a:effectLst>
                  <a:glow rad="38100">
                    <a:schemeClr val="accent1">
                      <a:alpha val="40000"/>
                    </a:schemeClr>
                  </a:glow>
                </a:effectLst>
              </a:rPr>
              <a:t> </a:t>
            </a:r>
            <a:r>
              <a:rPr lang="en-US" dirty="0" err="1">
                <a:ln w="9525" cmpd="sng">
                  <a:noFill/>
                  <a:prstDash val="solid"/>
                </a:ln>
                <a:solidFill>
                  <a:schemeClr val="bg1"/>
                </a:solidFill>
                <a:effectLst>
                  <a:glow rad="38100">
                    <a:schemeClr val="accent1">
                      <a:alpha val="40000"/>
                    </a:schemeClr>
                  </a:glow>
                </a:effectLst>
              </a:rPr>
              <a:t>Nhật</a:t>
            </a:r>
            <a:r>
              <a:rPr lang="en-US" dirty="0">
                <a:ln w="9525" cmpd="sng">
                  <a:noFill/>
                  <a:prstDash val="solid"/>
                </a:ln>
                <a:solidFill>
                  <a:schemeClr val="bg1"/>
                </a:solidFill>
                <a:effectLst>
                  <a:glow rad="38100">
                    <a:schemeClr val="accent1">
                      <a:alpha val="40000"/>
                    </a:schemeClr>
                  </a:glow>
                </a:effectLst>
              </a:rPr>
              <a:t> </a:t>
            </a:r>
            <a:r>
              <a:rPr lang="en-US" dirty="0" err="1">
                <a:ln w="9525" cmpd="sng">
                  <a:noFill/>
                  <a:prstDash val="solid"/>
                </a:ln>
                <a:solidFill>
                  <a:schemeClr val="bg1"/>
                </a:solidFill>
                <a:effectLst>
                  <a:glow rad="38100">
                    <a:schemeClr val="accent1">
                      <a:alpha val="40000"/>
                    </a:schemeClr>
                  </a:glow>
                </a:effectLst>
              </a:rPr>
              <a:t>Linh</a:t>
            </a:r>
            <a:r>
              <a:rPr lang="en-US" dirty="0">
                <a:ln w="9525" cmpd="sng">
                  <a:noFill/>
                  <a:prstDash val="solid"/>
                </a:ln>
                <a:solidFill>
                  <a:schemeClr val="bg1"/>
                </a:solidFill>
                <a:effectLst>
                  <a:glow rad="38100">
                    <a:schemeClr val="accent1">
                      <a:alpha val="40000"/>
                    </a:schemeClr>
                  </a:glow>
                </a:effectLst>
              </a:rPr>
              <a:t>- https://www.facebook.com/nhat.linh.3557440</a:t>
            </a:r>
          </a:p>
        </p:txBody>
      </p:sp>
    </p:spTree>
    <p:extLst>
      <p:ext uri="{BB962C8B-B14F-4D97-AF65-F5344CB8AC3E}">
        <p14:creationId xmlns:p14="http://schemas.microsoft.com/office/powerpoint/2010/main" xmlns="" val="1817674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out)">
                                      <p:cBhvr>
                                        <p:cTn id="10" dur="2000"/>
                                        <p:tgtEl>
                                          <p:spTgt spid="12"/>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6" presetClass="entr" presetSubtype="16"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ircle(in)">
                                      <p:cBhvr>
                                        <p:cTn id="15" dur="2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fade">
                                      <p:cBhvr>
                                        <p:cTn id="20" dur="500"/>
                                        <p:tgtEl>
                                          <p:spTgt spid="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
                                            <p:txEl>
                                              <p:pRg st="0" end="0"/>
                                            </p:txEl>
                                          </p:spTgt>
                                        </p:tgtEl>
                                        <p:attrNameLst>
                                          <p:attrName>style.visibility</p:attrName>
                                        </p:attrNameLst>
                                      </p:cBhvr>
                                      <p:to>
                                        <p:strVal val="visible"/>
                                      </p:to>
                                    </p:set>
                                    <p:animEffect transition="in" filter="fade">
                                      <p:cBhvr>
                                        <p:cTn id="25" dur="500"/>
                                        <p:tgtEl>
                                          <p:spTgt spid="13">
                                            <p:txEl>
                                              <p:pRg st="0" end="0"/>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arn(inVertical)">
                                      <p:cBhvr>
                                        <p:cTn id="28" dur="500"/>
                                        <p:tgtEl>
                                          <p:spTgt spid="21"/>
                                        </p:tgtEl>
                                      </p:cBhvr>
                                    </p:animEffect>
                                  </p:childTnLst>
                                </p:cTn>
                              </p:par>
                              <p:par>
                                <p:cTn id="29" presetID="16" presetClass="entr" presetSubtype="21"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5">
                                            <p:txEl>
                                              <p:pRg st="0" end="0"/>
                                            </p:txEl>
                                          </p:spTgt>
                                        </p:tgtEl>
                                        <p:attrNameLst>
                                          <p:attrName>style.visibility</p:attrName>
                                        </p:attrNameLst>
                                      </p:cBhvr>
                                      <p:to>
                                        <p:strVal val="visible"/>
                                      </p:to>
                                    </p:set>
                                    <p:animEffect transition="in" filter="fade">
                                      <p:cBhvr>
                                        <p:cTn id="36" dur="500"/>
                                        <p:tgtEl>
                                          <p:spTgt spid="15">
                                            <p:txEl>
                                              <p:pRg st="0" end="0"/>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15">
                                            <p:txEl>
                                              <p:pRg st="1" end="1"/>
                                            </p:txEl>
                                          </p:spTgt>
                                        </p:tgtEl>
                                        <p:attrNameLst>
                                          <p:attrName>style.visibility</p:attrName>
                                        </p:attrNameLst>
                                      </p:cBhvr>
                                      <p:to>
                                        <p:strVal val="visible"/>
                                      </p:to>
                                    </p:set>
                                    <p:animEffect transition="in" filter="fade">
                                      <p:cBhvr>
                                        <p:cTn id="39" dur="500"/>
                                        <p:tgtEl>
                                          <p:spTgt spid="15">
                                            <p:txEl>
                                              <p:pRg st="1" end="1"/>
                                            </p:txEl>
                                          </p:spTgt>
                                        </p:tgtEl>
                                      </p:cBhvr>
                                    </p:animEffect>
                                  </p:childTnLst>
                                </p:cTn>
                              </p:par>
                              <p:par>
                                <p:cTn id="40" presetID="16" presetClass="entr" presetSubtype="21" fill="hold"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arn(inVertical)">
                                      <p:cBhvr>
                                        <p:cTn id="42" dur="500"/>
                                        <p:tgtEl>
                                          <p:spTgt spid="23"/>
                                        </p:tgtEl>
                                      </p:cBhvr>
                                    </p:animEffect>
                                  </p:childTnLst>
                                </p:cTn>
                              </p:par>
                              <p:par>
                                <p:cTn id="43" presetID="16" presetClass="entr" presetSubtype="21"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barn(inVertical)">
                                      <p:cBhvr>
                                        <p:cTn id="45" dur="500"/>
                                        <p:tgtEl>
                                          <p:spTgt spid="24"/>
                                        </p:tgtEl>
                                      </p:cBhvr>
                                    </p:animEffect>
                                  </p:childTnLst>
                                </p:cTn>
                              </p:par>
                              <p:par>
                                <p:cTn id="46" presetID="16" presetClass="entr" presetSubtype="21" fill="hold"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barn(inVertical)">
                                      <p:cBhvr>
                                        <p:cTn id="48" dur="500"/>
                                        <p:tgtEl>
                                          <p:spTgt spid="26"/>
                                        </p:tgtEl>
                                      </p:cBhvr>
                                    </p:animEffect>
                                  </p:childTnLst>
                                </p:cTn>
                              </p:par>
                              <p:par>
                                <p:cTn id="49" presetID="21" presetClass="entr" presetSubtype="1"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heel(1)">
                                      <p:cBhvr>
                                        <p:cTn id="51" dur="2000"/>
                                        <p:tgtEl>
                                          <p:spTgt spid="2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childTnLst>
                                </p:cTn>
                              </p:par>
                              <p:par>
                                <p:cTn id="57" presetID="16" presetClass="entr" presetSubtype="21" fill="hold" nodeType="with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barn(inVertical)">
                                      <p:cBhvr>
                                        <p:cTn id="59" dur="500"/>
                                        <p:tgtEl>
                                          <p:spTgt spid="27"/>
                                        </p:tgtEl>
                                      </p:cBhvr>
                                    </p:animEffect>
                                  </p:childTnLst>
                                </p:cTn>
                              </p:par>
                              <p:par>
                                <p:cTn id="60" presetID="16" presetClass="entr" presetSubtype="21" fill="hold"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barn(inVertical)">
                                      <p:cBhvr>
                                        <p:cTn id="62" dur="500"/>
                                        <p:tgtEl>
                                          <p:spTgt spid="28"/>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18">
                                            <p:txEl>
                                              <p:pRg st="1" end="1"/>
                                            </p:txEl>
                                          </p:spTgt>
                                        </p:tgtEl>
                                        <p:attrNameLst>
                                          <p:attrName>style.visibility</p:attrName>
                                        </p:attrNameLst>
                                      </p:cBhvr>
                                      <p:to>
                                        <p:strVal val="visible"/>
                                      </p:to>
                                    </p:set>
                                    <p:animEffect transition="in" filter="fade">
                                      <p:cBhvr>
                                        <p:cTn id="71" dur="500"/>
                                        <p:tgtEl>
                                          <p:spTgt spid="18">
                                            <p:txEl>
                                              <p:pRg st="1" end="1"/>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29"/>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32"/>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30"/>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33"/>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31"/>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0" presetClass="exit" presetSubtype="0" fill="hold" grpId="1" nodeType="clickEffect">
                                  <p:stCondLst>
                                    <p:cond delay="0"/>
                                  </p:stCondLst>
                                  <p:childTnLst>
                                    <p:animEffect transition="out" filter="fade">
                                      <p:cBhvr>
                                        <p:cTn id="87" dur="500"/>
                                        <p:tgtEl>
                                          <p:spTgt spid="29"/>
                                        </p:tgtEl>
                                      </p:cBhvr>
                                    </p:animEffect>
                                    <p:set>
                                      <p:cBhvr>
                                        <p:cTn id="88" dur="1" fill="hold">
                                          <p:stCondLst>
                                            <p:cond delay="499"/>
                                          </p:stCondLst>
                                        </p:cTn>
                                        <p:tgtEl>
                                          <p:spTgt spid="29"/>
                                        </p:tgtEl>
                                        <p:attrNameLst>
                                          <p:attrName>style.visibility</p:attrName>
                                        </p:attrNameLst>
                                      </p:cBhvr>
                                      <p:to>
                                        <p:strVal val="hidden"/>
                                      </p:to>
                                    </p:set>
                                  </p:childTnLst>
                                </p:cTn>
                              </p:par>
                              <p:par>
                                <p:cTn id="89" presetID="10" presetClass="exit" presetSubtype="0" fill="hold" grpId="1" nodeType="withEffect">
                                  <p:stCondLst>
                                    <p:cond delay="0"/>
                                  </p:stCondLst>
                                  <p:childTnLst>
                                    <p:animEffect transition="out" filter="fade">
                                      <p:cBhvr>
                                        <p:cTn id="90" dur="500"/>
                                        <p:tgtEl>
                                          <p:spTgt spid="32"/>
                                        </p:tgtEl>
                                      </p:cBhvr>
                                    </p:animEffect>
                                    <p:set>
                                      <p:cBhvr>
                                        <p:cTn id="91" dur="1" fill="hold">
                                          <p:stCondLst>
                                            <p:cond delay="499"/>
                                          </p:stCondLst>
                                        </p:cTn>
                                        <p:tgtEl>
                                          <p:spTgt spid="32"/>
                                        </p:tgtEl>
                                        <p:attrNameLst>
                                          <p:attrName>style.visibility</p:attrName>
                                        </p:attrNameLst>
                                      </p:cBhvr>
                                      <p:to>
                                        <p:strVal val="hidden"/>
                                      </p:to>
                                    </p:set>
                                  </p:childTnLst>
                                </p:cTn>
                              </p:par>
                              <p:par>
                                <p:cTn id="92" presetID="10" presetClass="exit" presetSubtype="0" fill="hold" grpId="1" nodeType="withEffect">
                                  <p:stCondLst>
                                    <p:cond delay="0"/>
                                  </p:stCondLst>
                                  <p:childTnLst>
                                    <p:animEffect transition="out" filter="fade">
                                      <p:cBhvr>
                                        <p:cTn id="93" dur="500"/>
                                        <p:tgtEl>
                                          <p:spTgt spid="30"/>
                                        </p:tgtEl>
                                      </p:cBhvr>
                                    </p:animEffect>
                                    <p:set>
                                      <p:cBhvr>
                                        <p:cTn id="94" dur="1" fill="hold">
                                          <p:stCondLst>
                                            <p:cond delay="499"/>
                                          </p:stCondLst>
                                        </p:cTn>
                                        <p:tgtEl>
                                          <p:spTgt spid="30"/>
                                        </p:tgtEl>
                                        <p:attrNameLst>
                                          <p:attrName>style.visibility</p:attrName>
                                        </p:attrNameLst>
                                      </p:cBhvr>
                                      <p:to>
                                        <p:strVal val="hidden"/>
                                      </p:to>
                                    </p:set>
                                  </p:childTnLst>
                                </p:cTn>
                              </p:par>
                              <p:par>
                                <p:cTn id="95" presetID="10" presetClass="exit" presetSubtype="0" fill="hold" grpId="1" nodeType="withEffect">
                                  <p:stCondLst>
                                    <p:cond delay="0"/>
                                  </p:stCondLst>
                                  <p:childTnLst>
                                    <p:animEffect transition="out" filter="fade">
                                      <p:cBhvr>
                                        <p:cTn id="96" dur="500"/>
                                        <p:tgtEl>
                                          <p:spTgt spid="33"/>
                                        </p:tgtEl>
                                      </p:cBhvr>
                                    </p:animEffect>
                                    <p:set>
                                      <p:cBhvr>
                                        <p:cTn id="97" dur="1" fill="hold">
                                          <p:stCondLst>
                                            <p:cond delay="499"/>
                                          </p:stCondLst>
                                        </p:cTn>
                                        <p:tgtEl>
                                          <p:spTgt spid="33"/>
                                        </p:tgtEl>
                                        <p:attrNameLst>
                                          <p:attrName>style.visibility</p:attrName>
                                        </p:attrNameLst>
                                      </p:cBhvr>
                                      <p:to>
                                        <p:strVal val="hidden"/>
                                      </p:to>
                                    </p:set>
                                  </p:childTnLst>
                                </p:cTn>
                              </p:par>
                              <p:par>
                                <p:cTn id="98" presetID="10" presetClass="exit" presetSubtype="0" fill="hold" grpId="1" nodeType="withEffect">
                                  <p:stCondLst>
                                    <p:cond delay="0"/>
                                  </p:stCondLst>
                                  <p:childTnLst>
                                    <p:animEffect transition="out" filter="fade">
                                      <p:cBhvr>
                                        <p:cTn id="99" dur="500"/>
                                        <p:tgtEl>
                                          <p:spTgt spid="31"/>
                                        </p:tgtEl>
                                      </p:cBhvr>
                                    </p:animEffect>
                                    <p:set>
                                      <p:cBhvr>
                                        <p:cTn id="100" dur="1" fill="hold">
                                          <p:stCondLst>
                                            <p:cond delay="499"/>
                                          </p:stCondLst>
                                        </p:cTn>
                                        <p:tgtEl>
                                          <p:spTgt spid="31"/>
                                        </p:tgtEl>
                                        <p:attrNameLst>
                                          <p:attrName>style.visibility</p:attrName>
                                        </p:attrNameLst>
                                      </p:cBhvr>
                                      <p:to>
                                        <p:strVal val="hidden"/>
                                      </p:to>
                                    </p:set>
                                  </p:childTnLst>
                                </p:cTn>
                              </p:par>
                              <p:par>
                                <p:cTn id="101" presetID="10" presetClass="entr" presetSubtype="0" fill="hold" nodeType="withEffect">
                                  <p:stCondLst>
                                    <p:cond delay="0"/>
                                  </p:stCondLst>
                                  <p:childTnLst>
                                    <p:set>
                                      <p:cBhvr>
                                        <p:cTn id="102" dur="1" fill="hold">
                                          <p:stCondLst>
                                            <p:cond delay="0"/>
                                          </p:stCondLst>
                                        </p:cTn>
                                        <p:tgtEl>
                                          <p:spTgt spid="18">
                                            <p:txEl>
                                              <p:pRg st="2" end="2"/>
                                            </p:txEl>
                                          </p:spTgt>
                                        </p:tgtEl>
                                        <p:attrNameLst>
                                          <p:attrName>style.visibility</p:attrName>
                                        </p:attrNameLst>
                                      </p:cBhvr>
                                      <p:to>
                                        <p:strVal val="visible"/>
                                      </p:to>
                                    </p:set>
                                    <p:animEffect transition="in" filter="fade">
                                      <p:cBhvr>
                                        <p:cTn id="103" dur="500"/>
                                        <p:tgtEl>
                                          <p:spTgt spid="18">
                                            <p:txEl>
                                              <p:pRg st="2" end="2"/>
                                            </p:txEl>
                                          </p:spTgt>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nodeType="clickEffect">
                                  <p:stCondLst>
                                    <p:cond delay="0"/>
                                  </p:stCondLst>
                                  <p:childTnLst>
                                    <p:set>
                                      <p:cBhvr>
                                        <p:cTn id="107" dur="1" fill="hold">
                                          <p:stCondLst>
                                            <p:cond delay="0"/>
                                          </p:stCondLst>
                                        </p:cTn>
                                        <p:tgtEl>
                                          <p:spTgt spid="18">
                                            <p:txEl>
                                              <p:pRg st="3" end="3"/>
                                            </p:txEl>
                                          </p:spTgt>
                                        </p:tgtEl>
                                        <p:attrNameLst>
                                          <p:attrName>style.visibility</p:attrName>
                                        </p:attrNameLst>
                                      </p:cBhvr>
                                      <p:to>
                                        <p:strVal val="visible"/>
                                      </p:to>
                                    </p:set>
                                    <p:animEffect transition="in" filter="fade">
                                      <p:cBhvr>
                                        <p:cTn id="108" dur="500"/>
                                        <p:tgtEl>
                                          <p:spTgt spid="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19" grpId="0"/>
      <p:bldP spid="12" grpId="0" animBg="1"/>
      <p:bldP spid="20" grpId="0" animBg="1"/>
      <p:bldP spid="25" grpId="0"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图片包含 植物&#10;&#10;已生成高可信度的说明">
            <a:extLst>
              <a:ext uri="{FF2B5EF4-FFF2-40B4-BE49-F238E27FC236}">
                <a16:creationId xmlns:a16="http://schemas.microsoft.com/office/drawing/2014/main" xmlns="" id="{FAE9000C-4A19-4D95-B64C-9AA1FA0FEAFC}"/>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990600" y="239864"/>
            <a:ext cx="3469026" cy="5717389"/>
          </a:xfrm>
          <a:prstGeom prst="rect">
            <a:avLst/>
          </a:prstGeom>
        </p:spPr>
      </p:pic>
      <p:pic>
        <p:nvPicPr>
          <p:cNvPr id="10" name="图片 9" descr="b4e2b2963786013a0e29a8e310116bbb"/>
          <p:cNvPicPr>
            <a:picLocks noChangeAspect="1"/>
          </p:cNvPicPr>
          <p:nvPr/>
        </p:nvPicPr>
        <p:blipFill>
          <a:blip r:embed="rId5" cstate="print"/>
          <a:stretch>
            <a:fillRect/>
          </a:stretch>
        </p:blipFill>
        <p:spPr>
          <a:xfrm>
            <a:off x="-14288" y="4384676"/>
            <a:ext cx="9172575" cy="2524125"/>
          </a:xfrm>
          <a:prstGeom prst="rect">
            <a:avLst/>
          </a:prstGeom>
        </p:spPr>
      </p:pic>
      <p:pic>
        <p:nvPicPr>
          <p:cNvPr id="45" name="图片 44"/>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rot="20322767">
            <a:off x="3541872" y="3349626"/>
            <a:ext cx="1072991" cy="1575435"/>
          </a:xfrm>
          <a:prstGeom prst="rect">
            <a:avLst/>
          </a:prstGeom>
        </p:spPr>
      </p:pic>
      <p:pic>
        <p:nvPicPr>
          <p:cNvPr id="3" name="图片 2" descr="36f9a2a7dc2088575b3175c2c9b24629"/>
          <p:cNvPicPr>
            <a:picLocks noChangeAspect="1"/>
          </p:cNvPicPr>
          <p:nvPr/>
        </p:nvPicPr>
        <p:blipFill>
          <a:blip r:embed="rId7" cstate="screen">
            <a:extLst>
              <a:ext uri="{28A0092B-C50C-407E-A947-70E740481C1C}">
                <a14:useLocalDpi xmlns:a14="http://schemas.microsoft.com/office/drawing/2010/main" xmlns=""/>
              </a:ext>
            </a:extLst>
          </a:blip>
          <a:stretch>
            <a:fillRect/>
          </a:stretch>
        </p:blipFill>
        <p:spPr>
          <a:xfrm>
            <a:off x="4847415" y="4972424"/>
            <a:ext cx="2155508" cy="1515745"/>
          </a:xfrm>
          <a:prstGeom prst="rect">
            <a:avLst/>
          </a:prstGeom>
        </p:spPr>
      </p:pic>
      <p:pic>
        <p:nvPicPr>
          <p:cNvPr id="14" name="图片 13">
            <a:extLst>
              <a:ext uri="{FF2B5EF4-FFF2-40B4-BE49-F238E27FC236}">
                <a16:creationId xmlns:a16="http://schemas.microsoft.com/office/drawing/2014/main" xmlns="" id="{7C285E46-E600-4763-959D-C682896B5D51}"/>
              </a:ext>
            </a:extLst>
          </p:cNvPr>
          <p:cNvPicPr>
            <a:picLocks noChangeAspect="1"/>
          </p:cNvPicPr>
          <p:nvPr/>
        </p:nvPicPr>
        <p:blipFill>
          <a:blip r:embed="rId8" cstate="screen">
            <a:extLst>
              <a:ext uri="{28A0092B-C50C-407E-A947-70E740481C1C}">
                <a14:useLocalDpi xmlns:a14="http://schemas.microsoft.com/office/drawing/2010/main" xmlns=""/>
              </a:ext>
            </a:extLst>
          </a:blip>
          <a:stretch>
            <a:fillRect/>
          </a:stretch>
        </p:blipFill>
        <p:spPr>
          <a:xfrm>
            <a:off x="7460810" y="3338490"/>
            <a:ext cx="1477886" cy="3247326"/>
          </a:xfrm>
          <a:prstGeom prst="rect">
            <a:avLst/>
          </a:prstGeom>
        </p:spPr>
      </p:pic>
      <p:pic>
        <p:nvPicPr>
          <p:cNvPr id="5" name="轻松休闲乡村流行背景音乐">
            <a:hlinkClick r:id="" action="ppaction://media"/>
          </p:cNvPr>
          <p:cNvPicPr>
            <a:picLocks noChangeAspect="1"/>
          </p:cNvPicPr>
          <p:nvPr>
            <a:audioFile r:link="rId1"/>
            <p:extLst>
              <p:ext uri="{DAA4B4D4-6D71-4841-9C94-3DE7FCFB9230}">
                <p14:media xmlns:p14="http://schemas.microsoft.com/office/powerpoint/2010/main" xmlns="" r:embed="rId9"/>
              </p:ext>
            </p:extLst>
          </p:nvPr>
        </p:nvPicPr>
        <p:blipFill>
          <a:blip r:embed="rId10" cstate="print"/>
          <a:stretch>
            <a:fillRect/>
          </a:stretch>
        </p:blipFill>
        <p:spPr>
          <a:xfrm>
            <a:off x="9667373" y="1463842"/>
            <a:ext cx="457200" cy="609600"/>
          </a:xfrm>
          <a:prstGeom prst="rect">
            <a:avLst/>
          </a:prstGeom>
        </p:spPr>
      </p:pic>
      <p:sp>
        <p:nvSpPr>
          <p:cNvPr id="4" name="TextBox 3"/>
          <p:cNvSpPr txBox="1"/>
          <p:nvPr/>
        </p:nvSpPr>
        <p:spPr>
          <a:xfrm>
            <a:off x="2209800" y="2538177"/>
            <a:ext cx="7588774" cy="923330"/>
          </a:xfrm>
          <a:prstGeom prst="rect">
            <a:avLst/>
          </a:prstGeom>
          <a:noFill/>
        </p:spPr>
        <p:txBody>
          <a:bodyPr wrap="square" rtlCol="0">
            <a:spAutoFit/>
          </a:bodyPr>
          <a:lstStyle/>
          <a:p>
            <a:r>
              <a:rPr lang="en-US" sz="5400" dirty="0">
                <a:solidFill>
                  <a:srgbClr val="FF0000"/>
                </a:solidFill>
                <a:latin typeface="Times New Roman" pitchFamily="18" charset="0"/>
                <a:cs typeface="Times New Roman" pitchFamily="18" charset="0"/>
              </a:rPr>
              <a:t>Chào tạm biệt các con!</a:t>
            </a:r>
          </a:p>
        </p:txBody>
      </p:sp>
      <p:sp>
        <p:nvSpPr>
          <p:cNvPr id="12" name="Text Box 1"/>
          <p:cNvSpPr txBox="1"/>
          <p:nvPr/>
        </p:nvSpPr>
        <p:spPr>
          <a:xfrm>
            <a:off x="1640930" y="6515100"/>
            <a:ext cx="8352928" cy="369332"/>
          </a:xfrm>
          <a:prstGeom prst="rect">
            <a:avLst/>
          </a:prstGeom>
          <a:noFill/>
        </p:spPr>
        <p:txBody>
          <a:bodyPr>
            <a:spAutoFit/>
          </a:bodyPr>
          <a:lstStyle/>
          <a:p>
            <a:pPr>
              <a:defRPr/>
            </a:pPr>
            <a:r>
              <a:rPr lang="en-US" dirty="0" err="1">
                <a:ln w="9525" cmpd="sng">
                  <a:noFill/>
                  <a:prstDash val="solid"/>
                </a:ln>
                <a:solidFill>
                  <a:schemeClr val="bg1"/>
                </a:solidFill>
                <a:effectLst>
                  <a:glow rad="38100">
                    <a:schemeClr val="accent1">
                      <a:alpha val="40000"/>
                    </a:schemeClr>
                  </a:glow>
                </a:effectLst>
              </a:rPr>
              <a:t>Bản</a:t>
            </a:r>
            <a:r>
              <a:rPr lang="en-US" dirty="0">
                <a:ln w="9525" cmpd="sng">
                  <a:noFill/>
                  <a:prstDash val="solid"/>
                </a:ln>
                <a:solidFill>
                  <a:schemeClr val="bg1"/>
                </a:solidFill>
                <a:effectLst>
                  <a:glow rad="38100">
                    <a:schemeClr val="accent1">
                      <a:alpha val="40000"/>
                    </a:schemeClr>
                  </a:glow>
                </a:effectLst>
              </a:rPr>
              <a:t> </a:t>
            </a:r>
            <a:r>
              <a:rPr lang="en-US" dirty="0" err="1">
                <a:ln w="9525" cmpd="sng">
                  <a:noFill/>
                  <a:prstDash val="solid"/>
                </a:ln>
                <a:solidFill>
                  <a:schemeClr val="bg1"/>
                </a:solidFill>
                <a:effectLst>
                  <a:glow rad="38100">
                    <a:schemeClr val="accent1">
                      <a:alpha val="40000"/>
                    </a:schemeClr>
                  </a:glow>
                </a:effectLst>
              </a:rPr>
              <a:t>quyền</a:t>
            </a:r>
            <a:r>
              <a:rPr lang="en-US" dirty="0">
                <a:ln w="9525" cmpd="sng">
                  <a:noFill/>
                  <a:prstDash val="solid"/>
                </a:ln>
                <a:solidFill>
                  <a:schemeClr val="bg1"/>
                </a:solidFill>
                <a:effectLst>
                  <a:glow rad="38100">
                    <a:schemeClr val="accent1">
                      <a:alpha val="40000"/>
                    </a:schemeClr>
                  </a:glow>
                </a:effectLst>
              </a:rPr>
              <a:t> : FB </a:t>
            </a:r>
            <a:r>
              <a:rPr lang="en-US" dirty="0" err="1">
                <a:ln w="9525" cmpd="sng">
                  <a:noFill/>
                  <a:prstDash val="solid"/>
                </a:ln>
                <a:solidFill>
                  <a:schemeClr val="bg1"/>
                </a:solidFill>
                <a:effectLst>
                  <a:glow rad="38100">
                    <a:schemeClr val="accent1">
                      <a:alpha val="40000"/>
                    </a:schemeClr>
                  </a:glow>
                </a:effectLst>
              </a:rPr>
              <a:t>Đặng</a:t>
            </a:r>
            <a:r>
              <a:rPr lang="en-US" dirty="0">
                <a:ln w="9525" cmpd="sng">
                  <a:noFill/>
                  <a:prstDash val="solid"/>
                </a:ln>
                <a:solidFill>
                  <a:schemeClr val="bg1"/>
                </a:solidFill>
                <a:effectLst>
                  <a:glow rad="38100">
                    <a:schemeClr val="accent1">
                      <a:alpha val="40000"/>
                    </a:schemeClr>
                  </a:glow>
                </a:effectLst>
              </a:rPr>
              <a:t> </a:t>
            </a:r>
            <a:r>
              <a:rPr lang="en-US" dirty="0" err="1">
                <a:ln w="9525" cmpd="sng">
                  <a:noFill/>
                  <a:prstDash val="solid"/>
                </a:ln>
                <a:solidFill>
                  <a:schemeClr val="bg1"/>
                </a:solidFill>
                <a:effectLst>
                  <a:glow rad="38100">
                    <a:schemeClr val="accent1">
                      <a:alpha val="40000"/>
                    </a:schemeClr>
                  </a:glow>
                </a:effectLst>
              </a:rPr>
              <a:t>Nhật</a:t>
            </a:r>
            <a:r>
              <a:rPr lang="en-US" dirty="0">
                <a:ln w="9525" cmpd="sng">
                  <a:noFill/>
                  <a:prstDash val="solid"/>
                </a:ln>
                <a:solidFill>
                  <a:schemeClr val="bg1"/>
                </a:solidFill>
                <a:effectLst>
                  <a:glow rad="38100">
                    <a:schemeClr val="accent1">
                      <a:alpha val="40000"/>
                    </a:schemeClr>
                  </a:glow>
                </a:effectLst>
              </a:rPr>
              <a:t> </a:t>
            </a:r>
            <a:r>
              <a:rPr lang="en-US" dirty="0" err="1">
                <a:ln w="9525" cmpd="sng">
                  <a:noFill/>
                  <a:prstDash val="solid"/>
                </a:ln>
                <a:solidFill>
                  <a:schemeClr val="bg1"/>
                </a:solidFill>
                <a:effectLst>
                  <a:glow rad="38100">
                    <a:schemeClr val="accent1">
                      <a:alpha val="40000"/>
                    </a:schemeClr>
                  </a:glow>
                </a:effectLst>
              </a:rPr>
              <a:t>Linh</a:t>
            </a:r>
            <a:r>
              <a:rPr lang="en-US" dirty="0">
                <a:ln w="9525" cmpd="sng">
                  <a:noFill/>
                  <a:prstDash val="solid"/>
                </a:ln>
                <a:solidFill>
                  <a:schemeClr val="bg1"/>
                </a:solidFill>
                <a:effectLst>
                  <a:glow rad="38100">
                    <a:schemeClr val="accent1">
                      <a:alpha val="40000"/>
                    </a:schemeClr>
                  </a:glow>
                </a:effectLst>
              </a:rPr>
              <a:t>- https://www.facebook.com/nhat.linh.3557440</a:t>
            </a:r>
          </a:p>
        </p:txBody>
      </p:sp>
    </p:spTree>
    <p:extLst>
      <p:ext uri="{BB962C8B-B14F-4D97-AF65-F5344CB8AC3E}">
        <p14:creationId xmlns:p14="http://schemas.microsoft.com/office/powerpoint/2010/main" xmlns="" val="3717622751"/>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par>
                                <p:cTn id="7" presetID="42"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600"/>
                                        <p:tgtEl>
                                          <p:spTgt spid="10"/>
                                        </p:tgtEl>
                                      </p:cBhvr>
                                    </p:animEffect>
                                    <p:anim calcmode="lin" valueType="num">
                                      <p:cBhvr>
                                        <p:cTn id="10" dur="600" fill="hold"/>
                                        <p:tgtEl>
                                          <p:spTgt spid="10"/>
                                        </p:tgtEl>
                                        <p:attrNameLst>
                                          <p:attrName>ppt_x</p:attrName>
                                        </p:attrNameLst>
                                      </p:cBhvr>
                                      <p:tavLst>
                                        <p:tav tm="0">
                                          <p:val>
                                            <p:strVal val="#ppt_x"/>
                                          </p:val>
                                        </p:tav>
                                        <p:tav tm="100000">
                                          <p:val>
                                            <p:strVal val="#ppt_x"/>
                                          </p:val>
                                        </p:tav>
                                      </p:tavLst>
                                    </p:anim>
                                    <p:anim calcmode="lin" valueType="num">
                                      <p:cBhvr>
                                        <p:cTn id="11" dur="600" fill="hold"/>
                                        <p:tgtEl>
                                          <p:spTgt spid="10"/>
                                        </p:tgtEl>
                                        <p:attrNameLst>
                                          <p:attrName>ppt_y</p:attrName>
                                        </p:attrNameLst>
                                      </p:cBhvr>
                                      <p:tavLst>
                                        <p:tav tm="0">
                                          <p:val>
                                            <p:strVal val="#ppt_y+.1"/>
                                          </p:val>
                                        </p:tav>
                                        <p:tav tm="100000">
                                          <p:val>
                                            <p:strVal val="#ppt_y"/>
                                          </p:val>
                                        </p:tav>
                                      </p:tavLst>
                                    </p:anim>
                                  </p:childTnLst>
                                </p:cTn>
                              </p:par>
                            </p:childTnLst>
                          </p:cTn>
                        </p:par>
                        <p:par>
                          <p:cTn id="12" fill="hold">
                            <p:stCondLst>
                              <p:cond delay="600"/>
                            </p:stCondLst>
                            <p:childTnLst>
                              <p:par>
                                <p:cTn id="13" presetID="23" presetClass="entr" presetSubtype="32" fill="hold" nodeType="afterEffect">
                                  <p:stCondLst>
                                    <p:cond delay="0"/>
                                  </p:stCondLst>
                                  <p:childTnLst>
                                    <p:set>
                                      <p:cBhvr>
                                        <p:cTn id="14" dur="1" fill="hold">
                                          <p:stCondLst>
                                            <p:cond delay="0"/>
                                          </p:stCondLst>
                                        </p:cTn>
                                        <p:tgtEl>
                                          <p:spTgt spid="45"/>
                                        </p:tgtEl>
                                        <p:attrNameLst>
                                          <p:attrName>style.visibility</p:attrName>
                                        </p:attrNameLst>
                                      </p:cBhvr>
                                      <p:to>
                                        <p:strVal val="visible"/>
                                      </p:to>
                                    </p:set>
                                    <p:anim calcmode="lin" valueType="num">
                                      <p:cBhvr>
                                        <p:cTn id="15" dur="500" fill="hold"/>
                                        <p:tgtEl>
                                          <p:spTgt spid="45"/>
                                        </p:tgtEl>
                                        <p:attrNameLst>
                                          <p:attrName>ppt_w</p:attrName>
                                        </p:attrNameLst>
                                      </p:cBhvr>
                                      <p:tavLst>
                                        <p:tav tm="0">
                                          <p:val>
                                            <p:strVal val="4*#ppt_w"/>
                                          </p:val>
                                        </p:tav>
                                        <p:tav tm="100000">
                                          <p:val>
                                            <p:strVal val="#ppt_w"/>
                                          </p:val>
                                        </p:tav>
                                      </p:tavLst>
                                    </p:anim>
                                    <p:anim calcmode="lin" valueType="num">
                                      <p:cBhvr>
                                        <p:cTn id="16" dur="500" fill="hold"/>
                                        <p:tgtEl>
                                          <p:spTgt spid="45"/>
                                        </p:tgtEl>
                                        <p:attrNameLst>
                                          <p:attrName>ppt_h</p:attrName>
                                        </p:attrNameLst>
                                      </p:cBhvr>
                                      <p:tavLst>
                                        <p:tav tm="0">
                                          <p:val>
                                            <p:strVal val="4*#ppt_h"/>
                                          </p:val>
                                        </p:tav>
                                        <p:tav tm="100000">
                                          <p:val>
                                            <p:strVal val="#ppt_h"/>
                                          </p:val>
                                        </p:tav>
                                      </p:tavLst>
                                    </p:anim>
                                  </p:childTnLst>
                                </p:cTn>
                              </p:par>
                              <p:par>
                                <p:cTn id="17" presetID="3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par>
                                <p:cTn id="23" presetID="42"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1000" fill="hold"/>
                                        <p:tgtEl>
                                          <p:spTgt spid="11"/>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8" repeatCount="indefinite" fill="hold" display="0">
                  <p:stCondLst>
                    <p:cond delay="indefinite"/>
                  </p:stCondLst>
                  <p:endCondLst>
                    <p:cond evt="onStopAudio" delay="0">
                      <p:tgtEl>
                        <p:sldTgt/>
                      </p:tgtEl>
                    </p:cond>
                  </p:endCondLst>
                </p:cTn>
                <p:tgtEl>
                  <p:spTgt spid="5"/>
                </p:tgtEl>
              </p:cMediaNode>
            </p:audio>
          </p:childTnLst>
        </p:cTn>
      </p:par>
    </p:tnLst>
    <p:bldLst>
      <p:bldP spid="4" grpId="0"/>
      <p:bldP spid="12" grpId="0"/>
    </p:bldLst>
  </p:timing>
  <p:extLst mod="1">
    <p:ext uri="{E180D4A7-C9FB-4DFB-919C-405C955672EB}">
      <p14:showEvtLst xmlns:p14="http://schemas.microsoft.com/office/powerpoint/2010/main" xmlns="">
        <p14:playEvt time="208" objId="4"/>
      </p14:showEvtLst>
    </p:ext>
  </p:extLst>
</p:sld>
</file>

<file path=ppt/tags/tag1.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499</TotalTime>
  <Words>600</Words>
  <Application>Microsoft Office PowerPoint</Application>
  <PresentationFormat>On-screen Show (4:3)</PresentationFormat>
  <Paragraphs>70</Paragraphs>
  <Slides>7</Slides>
  <Notes>2</Notes>
  <HiddenSlides>0</HiddenSlides>
  <MMClips>2</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Slide 1</vt:lpstr>
      <vt:lpstr>YÊU CẦU CẦN ĐẠT</vt:lpstr>
      <vt:lpstr>Slide 3</vt:lpstr>
      <vt:lpstr>Slide 4</vt:lpstr>
      <vt:lpstr>Slide 5</vt:lpstr>
      <vt:lpstr>Slide 6</vt:lpstr>
      <vt:lpstr>Slide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 7</cp:lastModifiedBy>
  <cp:revision>72</cp:revision>
  <cp:lastPrinted>2021-05-29T03:54:29Z</cp:lastPrinted>
  <dcterms:created xsi:type="dcterms:W3CDTF">2021-05-29T03:43:30Z</dcterms:created>
  <dcterms:modified xsi:type="dcterms:W3CDTF">2022-10-16T15:32:33Z</dcterms:modified>
</cp:coreProperties>
</file>