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58" r:id="rId9"/>
    <p:sldId id="273" r:id="rId10"/>
    <p:sldId id="259" r:id="rId11"/>
    <p:sldId id="260" r:id="rId12"/>
    <p:sldId id="261" r:id="rId13"/>
    <p:sldId id="262" r:id="rId14"/>
    <p:sldId id="263" r:id="rId15"/>
    <p:sldId id="272" r:id="rId16"/>
    <p:sldId id="264" r:id="rId17"/>
    <p:sldId id="265" r:id="rId18"/>
    <p:sldId id="266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hC6tHQvoBGNAyHW8+w6Db4H96b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1D75CE-1E12-42F0-B8D3-6993F8F3A64B}">
  <a:tblStyle styleId="{761D75CE-1E12-42F0-B8D3-6993F8F3A6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898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1410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189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69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572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1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slide" Target="slide5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5" Type="http://schemas.openxmlformats.org/officeDocument/2006/relationships/image" Target="../media/image10.png"/><Relationship Id="rId10" Type="http://schemas.openxmlformats.org/officeDocument/2006/relationships/slide" Target="slide4.xml"/><Relationship Id="rId19" Type="http://schemas.openxmlformats.org/officeDocument/2006/relationships/image" Target="../media/image12.gif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9347" y="3218567"/>
            <a:ext cx="3531306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RẠP XIẾC VUI NHỘN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184282" y="1698469"/>
            <a:ext cx="11742371" cy="5032119"/>
            <a:chOff x="-263" y="783"/>
            <a:chExt cx="19167" cy="9080"/>
          </a:xfrm>
        </p:grpSpPr>
        <p:pic>
          <p:nvPicPr>
            <p:cNvPr id="134" name="Google Shape;134;p4" descr="999ba5066198f2db59d550c4dbd2090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63" y="783"/>
              <a:ext cx="19167" cy="9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4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phép tính trừ có nhớ số có hai chữ số với số có một chữ số.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việc tính toán với hai dấu phép tính trong phạm vi đã học.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Nhận biết được ý nghĩa của phép cộng và phép trừ thông qua tranh ảnh.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4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l="15806" t="12258" r="11253" b="65141"/>
          <a:stretch/>
        </p:blipFill>
        <p:spPr>
          <a:xfrm>
            <a:off x="750969" y="0"/>
            <a:ext cx="9764631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3307080" y="238210"/>
            <a:ext cx="56012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</a:rPr>
              <a:t>Y</a:t>
            </a: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êu cầu cần đạt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5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148" name="Google Shape;148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468361" y="1990724"/>
            <a:ext cx="7159930" cy="4735156"/>
            <a:chOff x="2595994" y="1604429"/>
            <a:chExt cx="6408485" cy="3824820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5">
              <a:alphaModFix/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6">
              <a:alphaModFix/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5"/>
          <p:cNvPicPr preferRelativeResize="0"/>
          <p:nvPr/>
        </p:nvPicPr>
        <p:blipFill rotWithShape="1">
          <a:blip r:embed="rId7">
            <a:alphaModFix/>
          </a:blip>
          <a:srcRect l="55564" t="26302" r="21888" b="13801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5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160" name="Google Shape;160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5"/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7 quả dưa hấu.</a:t>
              </a:r>
              <a:endParaRPr/>
            </a:p>
          </p:txBody>
        </p:sp>
      </p:grpSp>
      <p:grpSp>
        <p:nvGrpSpPr>
          <p:cNvPr id="162" name="Google Shape;162;p5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163" name="Google Shape;163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5"/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 32 quả dưa hấu và bơ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9">
              <a:alphaModFix/>
            </a:blip>
            <a:srcRect l="22561" t="24234" r="35859" b="25243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5"/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bao nhiêu quả bơ?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6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173" name="Google Shape;173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5562" y="5196765"/>
            <a:ext cx="1721224" cy="1599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6"/>
          <p:cNvGraphicFramePr/>
          <p:nvPr/>
        </p:nvGraphicFramePr>
        <p:xfrm>
          <a:off x="483909" y="1097671"/>
          <a:ext cx="4107550" cy="2103898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2" name="Google Shape;182;p6"/>
          <p:cNvSpPr/>
          <p:nvPr/>
        </p:nvSpPr>
        <p:spPr>
          <a:xfrm>
            <a:off x="1198072" y="306425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? </a:t>
            </a:r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5029839" y="2273848"/>
            <a:ext cx="1280160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4" name="Google Shape;184;p6"/>
          <p:cNvSpPr/>
          <p:nvPr/>
        </p:nvSpPr>
        <p:spPr>
          <a:xfrm>
            <a:off x="6633031" y="2240398"/>
            <a:ext cx="5298236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không trừ được 7, lấy 12 trừ 7 bằng 5, viết 5, nhớ 1.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 trừ 1 bằng 2, viết 2. </a:t>
            </a:r>
            <a:endParaRPr/>
          </a:p>
        </p:txBody>
      </p:sp>
      <p:cxnSp>
        <p:nvCxnSpPr>
          <p:cNvPr id="185" name="Google Shape;185;p6"/>
          <p:cNvCxnSpPr/>
          <p:nvPr/>
        </p:nvCxnSpPr>
        <p:spPr>
          <a:xfrm>
            <a:off x="5399320" y="3520114"/>
            <a:ext cx="624114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6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187" name="Google Shape;187;p6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7830226" y="4373373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25 </a:t>
            </a:r>
            <a:endParaRPr/>
          </a:p>
        </p:txBody>
      </p:sp>
      <p:graphicFrame>
        <p:nvGraphicFramePr>
          <p:cNvPr id="192" name="Google Shape;192;p6"/>
          <p:cNvGraphicFramePr/>
          <p:nvPr/>
        </p:nvGraphicFramePr>
        <p:xfrm>
          <a:off x="496142" y="3993611"/>
          <a:ext cx="4107550" cy="2103898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3" name="Google Shape;193;p6"/>
          <p:cNvSpPr/>
          <p:nvPr/>
        </p:nvSpPr>
        <p:spPr>
          <a:xfrm>
            <a:off x="1728250" y="1836112"/>
            <a:ext cx="516199" cy="13085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6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95" name="Google Shape;195;p6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196" name="Google Shape;19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199" name="Google Shape;19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6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203" name="Google Shape;20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6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206" name="Google Shape;20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209" name="Google Shape;209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212" name="Google Shape;212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"/>
          <p:cNvSpPr/>
          <p:nvPr/>
        </p:nvSpPr>
        <p:spPr>
          <a:xfrm>
            <a:off x="3384849" y="4819074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216" name="Google Shape;216;p6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6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220" name="Google Shape;220;p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2317848" y="3353713"/>
            <a:ext cx="439666" cy="5014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0C230"/>
          </a:solidFill>
          <a:ln w="12700" cap="flat" cmpd="sng">
            <a:solidFill>
              <a:srgbClr val="30C2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6"/>
          <p:cNvCxnSpPr/>
          <p:nvPr/>
        </p:nvCxnSpPr>
        <p:spPr>
          <a:xfrm rot="10800000" flipH="1">
            <a:off x="2652857" y="4934737"/>
            <a:ext cx="828953" cy="863975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29" name="Google Shape;229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33" name="Google Shape;2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967729" y="1111852"/>
            <a:ext cx="111693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</p:txBody>
      </p:sp>
      <p:grpSp>
        <p:nvGrpSpPr>
          <p:cNvPr id="238" name="Google Shape;238;p7"/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239" name="Google Shape;239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41" name="Google Shape;241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42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43" name="Google Shape;243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244" name="Google Shape;24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288" y="74188"/>
            <a:ext cx="3136971" cy="116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</p:txBody>
      </p:sp>
      <p:sp>
        <p:nvSpPr>
          <p:cNvPr id="246" name="Google Shape;246;p7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7"/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248" name="Google Shape;248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0" name="Google Shape;250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56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9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2" name="Google Shape;252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53" name="Google Shape;253;p7"/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/>
          </a:p>
        </p:txBody>
      </p:sp>
      <p:grpSp>
        <p:nvGrpSpPr>
          <p:cNvPr id="254" name="Google Shape;254;p7"/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255" name="Google Shape;255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" name="Google Shape;256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7" name="Google Shape;257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9" name="Google Shape;259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0" name="Google Shape;260;p7"/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/>
          </a:p>
        </p:txBody>
      </p:sp>
      <p:grpSp>
        <p:nvGrpSpPr>
          <p:cNvPr id="261" name="Google Shape;261;p7"/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262" name="Google Shape;262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64" name="Google Shape;264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66" name="Google Shape;266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7" name="Google Shape;267;p7"/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8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73" name="Google Shape;273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8"/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282" name="Google Shape;282;p8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tính.</a:t>
              </a: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285" name="Google Shape;285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64 - 8 </a:t>
              </a: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88" name="Google Shape;288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70 - 7</a:t>
              </a:r>
              <a:endParaRPr/>
            </a:p>
          </p:txBody>
        </p:sp>
      </p:grpSp>
      <p:grpSp>
        <p:nvGrpSpPr>
          <p:cNvPr id="290" name="Google Shape;290;p8"/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91" name="Google Shape;291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83 - 4</a:t>
              </a:r>
              <a:endParaRPr/>
            </a:p>
          </p:txBody>
        </p:sp>
      </p:grpSp>
      <p:grpSp>
        <p:nvGrpSpPr>
          <p:cNvPr id="293" name="Google Shape;293;p8"/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294" name="Google Shape;294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41 - 5</a:t>
              </a:r>
              <a:endParaRPr/>
            </a:p>
          </p:txBody>
        </p:sp>
      </p:grpSp>
      <p:grpSp>
        <p:nvGrpSpPr>
          <p:cNvPr id="296" name="Google Shape;296;p8"/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297" name="Google Shape;297;p8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98" name="Google Shape;298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64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0" name="Google Shape;300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1" name="Google Shape;301;p8"/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56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03" name="Google Shape;303;p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304" name="Google Shape;304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70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7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6" name="Google Shape;306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7" name="Google Shape;307;p8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63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8"/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309" name="Google Shape;309;p8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10" name="Google Shape;310;p8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83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4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8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2" name="Google Shape;312;p8"/>
              <p:cNvCxnSpPr/>
              <p:nvPr/>
            </p:nvCxnSpPr>
            <p:spPr>
              <a:xfrm>
                <a:off x="1548558" y="4186115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3" name="Google Shape;313;p8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79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8"/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315" name="Google Shape;315;p8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316" name="Google Shape;316;p8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41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8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8" name="Google Shape;318;p8"/>
              <p:cNvCxnSpPr/>
              <p:nvPr/>
            </p:nvCxnSpPr>
            <p:spPr>
              <a:xfrm>
                <a:off x="1865539" y="4070438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9" name="Google Shape;319;p8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36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24;p9">
            <a:extLst>
              <a:ext uri="{FF2B5EF4-FFF2-40B4-BE49-F238E27FC236}">
                <a16:creationId xmlns:a16="http://schemas.microsoft.com/office/drawing/2014/main" id="{8C37BB20-3947-4A94-AA2E-29EC13F90A54}"/>
              </a:ext>
            </a:extLst>
          </p:cNvPr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5" name="Google Shape;325;p9">
              <a:extLst>
                <a:ext uri="{FF2B5EF4-FFF2-40B4-BE49-F238E27FC236}">
                  <a16:creationId xmlns:a16="http://schemas.microsoft.com/office/drawing/2014/main" id="{73BF80E9-5F44-4C66-88B5-2C52A008122A}"/>
                </a:ext>
              </a:extLst>
            </p:cNvPr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" name="Google Shape;326;p9">
              <a:extLst>
                <a:ext uri="{FF2B5EF4-FFF2-40B4-BE49-F238E27FC236}">
                  <a16:creationId xmlns:a16="http://schemas.microsoft.com/office/drawing/2014/main" id="{13FC05F8-FB07-43D2-972C-F6E6806BC82A}"/>
                </a:ext>
              </a:extLst>
            </p:cNvPr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" name="Google Shape;327;p9">
              <a:extLst>
                <a:ext uri="{FF2B5EF4-FFF2-40B4-BE49-F238E27FC236}">
                  <a16:creationId xmlns:a16="http://schemas.microsoft.com/office/drawing/2014/main" id="{E7A0A451-2C1C-4333-AE29-3CB424E5DF2B}"/>
                </a:ext>
              </a:extLst>
            </p:cNvPr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" name="Google Shape;328;p9">
              <a:extLst>
                <a:ext uri="{FF2B5EF4-FFF2-40B4-BE49-F238E27FC236}">
                  <a16:creationId xmlns:a16="http://schemas.microsoft.com/office/drawing/2014/main" id="{33C9E4BD-8BC0-45DF-AFC2-BFBE36C609CD}"/>
                </a:ext>
              </a:extLst>
            </p:cNvPr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9" name="Google Shape;329;p9">
            <a:extLst>
              <a:ext uri="{FF2B5EF4-FFF2-40B4-BE49-F238E27FC236}">
                <a16:creationId xmlns:a16="http://schemas.microsoft.com/office/drawing/2014/main" id="{E966A28B-B569-4E64-97C5-048F46E451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32;p9">
            <a:extLst>
              <a:ext uri="{FF2B5EF4-FFF2-40B4-BE49-F238E27FC236}">
                <a16:creationId xmlns:a16="http://schemas.microsoft.com/office/drawing/2014/main" id="{28D8B8B7-3FA2-47EF-8CD3-6A7D035B0F46}"/>
              </a:ext>
            </a:extLst>
          </p:cNvPr>
          <p:cNvGrpSpPr/>
          <p:nvPr/>
        </p:nvGrpSpPr>
        <p:grpSpPr>
          <a:xfrm>
            <a:off x="170649" y="423900"/>
            <a:ext cx="11725190" cy="3046948"/>
            <a:chOff x="52079" y="1498478"/>
            <a:chExt cx="11287568" cy="3046948"/>
          </a:xfrm>
        </p:grpSpPr>
        <p:sp>
          <p:nvSpPr>
            <p:cNvPr id="13" name="Google Shape;333;p9">
              <a:extLst>
                <a:ext uri="{FF2B5EF4-FFF2-40B4-BE49-F238E27FC236}">
                  <a16:creationId xmlns:a16="http://schemas.microsoft.com/office/drawing/2014/main" id="{B776CC3F-E616-4831-8989-19DBDF1840D0}"/>
                </a:ext>
              </a:extLst>
            </p:cNvPr>
            <p:cNvSpPr/>
            <p:nvPr/>
          </p:nvSpPr>
          <p:spPr>
            <a:xfrm>
              <a:off x="52079" y="1616607"/>
              <a:ext cx="659475" cy="6296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34;p9">
              <a:extLst>
                <a:ext uri="{FF2B5EF4-FFF2-40B4-BE49-F238E27FC236}">
                  <a16:creationId xmlns:a16="http://schemas.microsoft.com/office/drawing/2014/main" id="{007E11BF-FCBE-49A6-9500-929C82CAAD2C}"/>
                </a:ext>
              </a:extLst>
            </p:cNvPr>
            <p:cNvSpPr txBox="1"/>
            <p:nvPr/>
          </p:nvSpPr>
          <p:spPr>
            <a:xfrm>
              <a:off x="711555" y="1498478"/>
              <a:ext cx="10628092" cy="304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Mai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34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Mai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Mai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3CB2D0-8DBB-415B-B2F4-738614BD9454}"/>
              </a:ext>
            </a:extLst>
          </p:cNvPr>
          <p:cNvGrpSpPr/>
          <p:nvPr/>
        </p:nvGrpSpPr>
        <p:grpSpPr>
          <a:xfrm>
            <a:off x="1500414" y="3942190"/>
            <a:ext cx="8427022" cy="2579898"/>
            <a:chOff x="2229824" y="2094450"/>
            <a:chExt cx="8427022" cy="2579898"/>
          </a:xfrm>
        </p:grpSpPr>
        <p:sp>
          <p:nvSpPr>
            <p:cNvPr id="16" name="Google Shape;336;p9">
              <a:extLst>
                <a:ext uri="{FF2B5EF4-FFF2-40B4-BE49-F238E27FC236}">
                  <a16:creationId xmlns:a16="http://schemas.microsoft.com/office/drawing/2014/main" id="{350BD922-9949-4BFC-BA1D-E9F235067B3B}"/>
                </a:ext>
              </a:extLst>
            </p:cNvPr>
            <p:cNvSpPr/>
            <p:nvPr/>
          </p:nvSpPr>
          <p:spPr>
            <a:xfrm>
              <a:off x="3633410" y="2094450"/>
              <a:ext cx="2282782" cy="457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763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008A3E"/>
                  </a:solidFill>
                  <a:latin typeface="Arial"/>
                  <a:ea typeface="Arial"/>
                  <a:cs typeface="Arial"/>
                  <a:sym typeface="Arial"/>
                </a:rPr>
                <a:t>Tóm</a:t>
              </a:r>
              <a:r>
                <a:rPr lang="en-US" sz="3200" b="1" i="0" u="none" strike="noStrike" cap="none" dirty="0">
                  <a:solidFill>
                    <a:srgbClr val="008A3E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008A3E"/>
                  </a:solidFill>
                  <a:latin typeface="Arial"/>
                  <a:ea typeface="Arial"/>
                  <a:cs typeface="Arial"/>
                  <a:sym typeface="Arial"/>
                </a:rPr>
                <a:t>tắt</a:t>
              </a:r>
              <a:endParaRPr sz="3200" b="1" i="0" u="none" strike="noStrike" cap="none" dirty="0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37;p9">
              <a:extLst>
                <a:ext uri="{FF2B5EF4-FFF2-40B4-BE49-F238E27FC236}">
                  <a16:creationId xmlns:a16="http://schemas.microsoft.com/office/drawing/2014/main" id="{64DC2447-3F38-4A90-A2A9-BFD39152F6AB}"/>
                </a:ext>
              </a:extLst>
            </p:cNvPr>
            <p:cNvSpPr txBox="1"/>
            <p:nvPr/>
          </p:nvSpPr>
          <p:spPr>
            <a:xfrm>
              <a:off x="2229824" y="2741336"/>
              <a:ext cx="33815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38;p9">
              <a:extLst>
                <a:ext uri="{FF2B5EF4-FFF2-40B4-BE49-F238E27FC236}">
                  <a16:creationId xmlns:a16="http://schemas.microsoft.com/office/drawing/2014/main" id="{9657A544-AC70-4F78-9595-2D09E09410E0}"/>
                </a:ext>
              </a:extLst>
            </p:cNvPr>
            <p:cNvSpPr txBox="1"/>
            <p:nvPr/>
          </p:nvSpPr>
          <p:spPr>
            <a:xfrm>
              <a:off x="2539018" y="3475859"/>
              <a:ext cx="325185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FAD04FA-FF6F-4B35-8C43-C7E6B61BBA24}"/>
                </a:ext>
              </a:extLst>
            </p:cNvPr>
            <p:cNvGrpSpPr/>
            <p:nvPr/>
          </p:nvGrpSpPr>
          <p:grpSpPr>
            <a:xfrm>
              <a:off x="5879742" y="3646260"/>
              <a:ext cx="3331396" cy="1028088"/>
              <a:chOff x="5769722" y="3510044"/>
              <a:chExt cx="3331396" cy="1028088"/>
            </a:xfrm>
          </p:grpSpPr>
          <p:grpSp>
            <p:nvGrpSpPr>
              <p:cNvPr id="19" name="Google Shape;339;p9">
                <a:extLst>
                  <a:ext uri="{FF2B5EF4-FFF2-40B4-BE49-F238E27FC236}">
                    <a16:creationId xmlns:a16="http://schemas.microsoft.com/office/drawing/2014/main" id="{5637FF8D-DF9D-48FD-9B11-AFF831B6D244}"/>
                  </a:ext>
                </a:extLst>
              </p:cNvPr>
              <p:cNvGrpSpPr/>
              <p:nvPr/>
            </p:nvGrpSpPr>
            <p:grpSpPr>
              <a:xfrm>
                <a:off x="5769722" y="3510044"/>
                <a:ext cx="3331396" cy="283334"/>
                <a:chOff x="5287872" y="4993786"/>
                <a:chExt cx="3331396" cy="283334"/>
              </a:xfrm>
            </p:grpSpPr>
            <p:cxnSp>
              <p:nvCxnSpPr>
                <p:cNvPr id="20" name="Google Shape;340;p9">
                  <a:extLst>
                    <a:ext uri="{FF2B5EF4-FFF2-40B4-BE49-F238E27FC236}">
                      <a16:creationId xmlns:a16="http://schemas.microsoft.com/office/drawing/2014/main" id="{DEA73A57-1B19-417C-BB7B-388680B47418}"/>
                    </a:ext>
                  </a:extLst>
                </p:cNvPr>
                <p:cNvCxnSpPr/>
                <p:nvPr/>
              </p:nvCxnSpPr>
              <p:spPr>
                <a:xfrm>
                  <a:off x="5287872" y="5148332"/>
                  <a:ext cx="332275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341;p9">
                  <a:extLst>
                    <a:ext uri="{FF2B5EF4-FFF2-40B4-BE49-F238E27FC236}">
                      <a16:creationId xmlns:a16="http://schemas.microsoft.com/office/drawing/2014/main" id="{A5A67E50-C6E2-4FCC-8705-E0CFA188E6D2}"/>
                    </a:ext>
                  </a:extLst>
                </p:cNvPr>
                <p:cNvCxnSpPr/>
                <p:nvPr/>
              </p:nvCxnSpPr>
              <p:spPr>
                <a:xfrm>
                  <a:off x="5287872" y="4993786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342;p9">
                  <a:extLst>
                    <a:ext uri="{FF2B5EF4-FFF2-40B4-BE49-F238E27FC236}">
                      <a16:creationId xmlns:a16="http://schemas.microsoft.com/office/drawing/2014/main" id="{B54CBA39-A4B2-455D-9708-52970573AAEB}"/>
                    </a:ext>
                  </a:extLst>
                </p:cNvPr>
                <p:cNvCxnSpPr/>
                <p:nvPr/>
              </p:nvCxnSpPr>
              <p:spPr>
                <a:xfrm>
                  <a:off x="8619268" y="4993786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" name="Google Shape;343;p9">
                <a:extLst>
                  <a:ext uri="{FF2B5EF4-FFF2-40B4-BE49-F238E27FC236}">
                    <a16:creationId xmlns:a16="http://schemas.microsoft.com/office/drawing/2014/main" id="{0BD661A7-49D3-465E-B6B6-3D924A5B35F2}"/>
                  </a:ext>
                </a:extLst>
              </p:cNvPr>
              <p:cNvGrpSpPr/>
              <p:nvPr/>
            </p:nvGrpSpPr>
            <p:grpSpPr>
              <a:xfrm>
                <a:off x="5823591" y="3780496"/>
                <a:ext cx="3215012" cy="757636"/>
                <a:chOff x="2765576" y="6083687"/>
                <a:chExt cx="3215012" cy="757636"/>
              </a:xfrm>
            </p:grpSpPr>
            <p:pic>
              <p:nvPicPr>
                <p:cNvPr id="24" name="Google Shape;344;p9">
                  <a:extLst>
                    <a:ext uri="{FF2B5EF4-FFF2-40B4-BE49-F238E27FC236}">
                      <a16:creationId xmlns:a16="http://schemas.microsoft.com/office/drawing/2014/main" id="{63963401-D83C-4115-A9E3-F258F118E8A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 rot="10800000">
                  <a:off x="2765576" y="6083687"/>
                  <a:ext cx="3215012" cy="28082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" name="Google Shape;345;p9">
                  <a:extLst>
                    <a:ext uri="{FF2B5EF4-FFF2-40B4-BE49-F238E27FC236}">
                      <a16:creationId xmlns:a16="http://schemas.microsoft.com/office/drawing/2014/main" id="{CF78C677-467F-481A-BB11-A32B0875CAC2}"/>
                    </a:ext>
                  </a:extLst>
                </p:cNvPr>
                <p:cNvSpPr txBox="1"/>
                <p:nvPr/>
              </p:nvSpPr>
              <p:spPr>
                <a:xfrm>
                  <a:off x="4002038" y="6256548"/>
                  <a:ext cx="1356838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200" b="1" dirty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? </a:t>
                  </a:r>
                  <a:r>
                    <a:rPr lang="en-US" sz="3200" b="1" dirty="0" err="1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quả</a:t>
                  </a:r>
                  <a:endParaRPr sz="3200" b="1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" name="Google Shape;346;p9">
              <a:extLst>
                <a:ext uri="{FF2B5EF4-FFF2-40B4-BE49-F238E27FC236}">
                  <a16:creationId xmlns:a16="http://schemas.microsoft.com/office/drawing/2014/main" id="{88194F01-0457-424C-BCC2-7746EB29369C}"/>
                </a:ext>
              </a:extLst>
            </p:cNvPr>
            <p:cNvGrpSpPr/>
            <p:nvPr/>
          </p:nvGrpSpPr>
          <p:grpSpPr>
            <a:xfrm>
              <a:off x="5850927" y="2186991"/>
              <a:ext cx="4559122" cy="1007787"/>
              <a:chOff x="2859108" y="1837918"/>
              <a:chExt cx="4559122" cy="1007787"/>
            </a:xfrm>
          </p:grpSpPr>
          <p:cxnSp>
            <p:nvCxnSpPr>
              <p:cNvPr id="27" name="Google Shape;347;p9">
                <a:extLst>
                  <a:ext uri="{FF2B5EF4-FFF2-40B4-BE49-F238E27FC236}">
                    <a16:creationId xmlns:a16="http://schemas.microsoft.com/office/drawing/2014/main" id="{AF4AB6F1-8141-4578-9430-23F362040177}"/>
                  </a:ext>
                </a:extLst>
              </p:cNvPr>
              <p:cNvCxnSpPr/>
              <p:nvPr/>
            </p:nvCxnSpPr>
            <p:spPr>
              <a:xfrm>
                <a:off x="7413046" y="2562371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8" name="Google Shape;348;p9">
                <a:extLst>
                  <a:ext uri="{FF2B5EF4-FFF2-40B4-BE49-F238E27FC236}">
                    <a16:creationId xmlns:a16="http://schemas.microsoft.com/office/drawing/2014/main" id="{D89E4ED5-67A6-4C9D-B5EC-705A1870A50F}"/>
                  </a:ext>
                </a:extLst>
              </p:cNvPr>
              <p:cNvGrpSpPr/>
              <p:nvPr/>
            </p:nvGrpSpPr>
            <p:grpSpPr>
              <a:xfrm>
                <a:off x="2859108" y="1837918"/>
                <a:ext cx="4559122" cy="1007787"/>
                <a:chOff x="1803040" y="2353597"/>
                <a:chExt cx="4559122" cy="1007787"/>
              </a:xfrm>
            </p:grpSpPr>
            <p:cxnSp>
              <p:nvCxnSpPr>
                <p:cNvPr id="29" name="Google Shape;349;p9">
                  <a:extLst>
                    <a:ext uri="{FF2B5EF4-FFF2-40B4-BE49-F238E27FC236}">
                      <a16:creationId xmlns:a16="http://schemas.microsoft.com/office/drawing/2014/main" id="{6946085F-87C9-4C74-9B2D-DA8E1B01CA55}"/>
                    </a:ext>
                  </a:extLst>
                </p:cNvPr>
                <p:cNvCxnSpPr/>
                <p:nvPr/>
              </p:nvCxnSpPr>
              <p:spPr>
                <a:xfrm rot="10800000" flipH="1">
                  <a:off x="1803041" y="3245476"/>
                  <a:ext cx="4559121" cy="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0" name="Google Shape;350;p9">
                  <a:extLst>
                    <a:ext uri="{FF2B5EF4-FFF2-40B4-BE49-F238E27FC236}">
                      <a16:creationId xmlns:a16="http://schemas.microsoft.com/office/drawing/2014/main" id="{BE114035-A085-486E-B323-F74587FEBC3A}"/>
                    </a:ext>
                  </a:extLst>
                </p:cNvPr>
                <p:cNvSpPr/>
                <p:nvPr/>
              </p:nvSpPr>
              <p:spPr>
                <a:xfrm>
                  <a:off x="1803040" y="2852455"/>
                  <a:ext cx="4559122" cy="376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3208" h="1389191" extrusionOk="0">
                      <a:moveTo>
                        <a:pt x="0" y="1300849"/>
                      </a:moveTo>
                      <a:cubicBezTo>
                        <a:pt x="724437" y="655832"/>
                        <a:pt x="1448874" y="10815"/>
                        <a:pt x="2073499" y="83"/>
                      </a:cubicBezTo>
                      <a:cubicBezTo>
                        <a:pt x="2698124" y="-10649"/>
                        <a:pt x="3445100" y="1015368"/>
                        <a:pt x="3747753" y="1236455"/>
                      </a:cubicBezTo>
                      <a:cubicBezTo>
                        <a:pt x="4050407" y="1457542"/>
                        <a:pt x="3969913" y="1392074"/>
                        <a:pt x="3889420" y="132660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2719B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1" name="Google Shape;351;p9">
                  <a:extLst>
                    <a:ext uri="{FF2B5EF4-FFF2-40B4-BE49-F238E27FC236}">
                      <a16:creationId xmlns:a16="http://schemas.microsoft.com/office/drawing/2014/main" id="{9C66ED22-F155-419F-B17C-88F2EF0E3289}"/>
                    </a:ext>
                  </a:extLst>
                </p:cNvPr>
                <p:cNvCxnSpPr/>
                <p:nvPr/>
              </p:nvCxnSpPr>
              <p:spPr>
                <a:xfrm>
                  <a:off x="1803040" y="3078050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2" name="Google Shape;352;p9">
                  <a:extLst>
                    <a:ext uri="{FF2B5EF4-FFF2-40B4-BE49-F238E27FC236}">
                      <a16:creationId xmlns:a16="http://schemas.microsoft.com/office/drawing/2014/main" id="{1ED13EB6-BABF-4BE8-A0FE-6BD0B052D9B6}"/>
                    </a:ext>
                  </a:extLst>
                </p:cNvPr>
                <p:cNvSpPr txBox="1"/>
                <p:nvPr/>
              </p:nvSpPr>
              <p:spPr>
                <a:xfrm>
                  <a:off x="3324150" y="2353597"/>
                  <a:ext cx="1636413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200" b="1">
                      <a:solidFill>
                        <a:srgbClr val="0020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34 quả</a:t>
                  </a:r>
                  <a:endParaRPr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3" name="Google Shape;353;p9">
              <a:extLst>
                <a:ext uri="{FF2B5EF4-FFF2-40B4-BE49-F238E27FC236}">
                  <a16:creationId xmlns:a16="http://schemas.microsoft.com/office/drawing/2014/main" id="{465148CE-119A-4CEE-BA53-D67B9676CC00}"/>
                </a:ext>
              </a:extLst>
            </p:cNvPr>
            <p:cNvGrpSpPr/>
            <p:nvPr/>
          </p:nvGrpSpPr>
          <p:grpSpPr>
            <a:xfrm>
              <a:off x="9187285" y="2973200"/>
              <a:ext cx="1469561" cy="985709"/>
              <a:chOff x="7294778" y="3608959"/>
              <a:chExt cx="1469561" cy="985709"/>
            </a:xfrm>
          </p:grpSpPr>
          <p:grpSp>
            <p:nvGrpSpPr>
              <p:cNvPr id="34" name="Google Shape;354;p9">
                <a:extLst>
                  <a:ext uri="{FF2B5EF4-FFF2-40B4-BE49-F238E27FC236}">
                    <a16:creationId xmlns:a16="http://schemas.microsoft.com/office/drawing/2014/main" id="{A5683F3B-22BB-4326-89A0-98C4EC34AEFC}"/>
                  </a:ext>
                </a:extLst>
              </p:cNvPr>
              <p:cNvGrpSpPr/>
              <p:nvPr/>
            </p:nvGrpSpPr>
            <p:grpSpPr>
              <a:xfrm>
                <a:off x="7294778" y="3608959"/>
                <a:ext cx="1222764" cy="355169"/>
                <a:chOff x="7365456" y="3293624"/>
                <a:chExt cx="1222764" cy="355169"/>
              </a:xfrm>
            </p:grpSpPr>
            <p:cxnSp>
              <p:nvCxnSpPr>
                <p:cNvPr id="36" name="Google Shape;355;p9">
                  <a:extLst>
                    <a:ext uri="{FF2B5EF4-FFF2-40B4-BE49-F238E27FC236}">
                      <a16:creationId xmlns:a16="http://schemas.microsoft.com/office/drawing/2014/main" id="{D5D18B6B-9CC1-4AD6-A1C1-85B66A13433D}"/>
                    </a:ext>
                  </a:extLst>
                </p:cNvPr>
                <p:cNvCxnSpPr/>
                <p:nvPr/>
              </p:nvCxnSpPr>
              <p:spPr>
                <a:xfrm>
                  <a:off x="7365456" y="3293624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pic>
              <p:nvPicPr>
                <p:cNvPr id="37" name="Google Shape;356;p9">
                  <a:extLst>
                    <a:ext uri="{FF2B5EF4-FFF2-40B4-BE49-F238E27FC236}">
                      <a16:creationId xmlns:a16="http://schemas.microsoft.com/office/drawing/2014/main" id="{948679D9-FE09-4B07-B159-32C65E2D5A1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 rot="10800000">
                  <a:off x="7399577" y="3446504"/>
                  <a:ext cx="1188643" cy="202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" name="Google Shape;357;p9">
                <a:extLst>
                  <a:ext uri="{FF2B5EF4-FFF2-40B4-BE49-F238E27FC236}">
                    <a16:creationId xmlns:a16="http://schemas.microsoft.com/office/drawing/2014/main" id="{E56D71B1-C3F6-4351-A5BB-802BE7542634}"/>
                  </a:ext>
                </a:extLst>
              </p:cNvPr>
              <p:cNvSpPr txBox="1"/>
              <p:nvPr/>
            </p:nvSpPr>
            <p:spPr>
              <a:xfrm>
                <a:off x="7407501" y="4009893"/>
                <a:ext cx="135683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quả</a:t>
                </a:r>
                <a:endParaRPr sz="3200" b="1" i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8" name="Google Shape;358;p9">
              <a:extLst>
                <a:ext uri="{FF2B5EF4-FFF2-40B4-BE49-F238E27FC236}">
                  <a16:creationId xmlns:a16="http://schemas.microsoft.com/office/drawing/2014/main" id="{44F03790-7937-4525-B169-956C83BD6D1C}"/>
                </a:ext>
              </a:extLst>
            </p:cNvPr>
            <p:cNvCxnSpPr/>
            <p:nvPr/>
          </p:nvCxnSpPr>
          <p:spPr>
            <a:xfrm>
              <a:off x="9204684" y="3259171"/>
              <a:ext cx="0" cy="32508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56F171-186A-425C-8607-F0C7CA869989}"/>
              </a:ext>
            </a:extLst>
          </p:cNvPr>
          <p:cNvCxnSpPr/>
          <p:nvPr/>
        </p:nvCxnSpPr>
        <p:spPr>
          <a:xfrm>
            <a:off x="984738" y="1885071"/>
            <a:ext cx="220862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187F806-F49E-42EC-BCA9-6CB2F72C49A1}"/>
              </a:ext>
            </a:extLst>
          </p:cNvPr>
          <p:cNvCxnSpPr>
            <a:cxnSpLocks/>
          </p:cNvCxnSpPr>
          <p:nvPr/>
        </p:nvCxnSpPr>
        <p:spPr>
          <a:xfrm flipV="1">
            <a:off x="7797501" y="1856936"/>
            <a:ext cx="2208628" cy="2813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DA4EF36-22CA-485E-B67D-1BA120F9A0A6}"/>
              </a:ext>
            </a:extLst>
          </p:cNvPr>
          <p:cNvSpPr/>
          <p:nvPr/>
        </p:nvSpPr>
        <p:spPr>
          <a:xfrm>
            <a:off x="6440663" y="1373998"/>
            <a:ext cx="1243425" cy="560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F8BDFEB-B81A-4A8E-85AA-6F733CBC7964}"/>
              </a:ext>
            </a:extLst>
          </p:cNvPr>
          <p:cNvSpPr txBox="1"/>
          <p:nvPr/>
        </p:nvSpPr>
        <p:spPr>
          <a:xfrm>
            <a:off x="1476082" y="945617"/>
            <a:ext cx="1427918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355553F-7E49-40E8-AF95-67373E5E253A}"/>
              </a:ext>
            </a:extLst>
          </p:cNvPr>
          <p:cNvSpPr txBox="1"/>
          <p:nvPr/>
        </p:nvSpPr>
        <p:spPr>
          <a:xfrm>
            <a:off x="1492280" y="1781730"/>
            <a:ext cx="134649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3B7C24F-41D0-435C-9FD3-DC8FE157F5A9}"/>
              </a:ext>
            </a:extLst>
          </p:cNvPr>
          <p:cNvCxnSpPr/>
          <p:nvPr/>
        </p:nvCxnSpPr>
        <p:spPr>
          <a:xfrm>
            <a:off x="984738" y="2588455"/>
            <a:ext cx="291201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7B5981D-E11E-41B4-8C35-443674949D17}"/>
              </a:ext>
            </a:extLst>
          </p:cNvPr>
          <p:cNvSpPr txBox="1"/>
          <p:nvPr/>
        </p:nvSpPr>
        <p:spPr>
          <a:xfrm>
            <a:off x="3621482" y="2672424"/>
            <a:ext cx="2033730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bé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9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25" name="Google Shape;325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9" name="Google Shape;3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9"/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333" name="Google Shape;333;p9"/>
            <p:cNvSpPr/>
            <p:nvPr/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</p:grpSp>
      <p:pic>
        <p:nvPicPr>
          <p:cNvPr id="335" name="Google Shape;335;p9"/>
          <p:cNvPicPr preferRelativeResize="0"/>
          <p:nvPr/>
        </p:nvPicPr>
        <p:blipFill rotWithShape="1">
          <a:blip r:embed="rId5">
            <a:alphaModFix/>
          </a:blip>
          <a:srcRect l="16518" t="27353" r="24085" b="16296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  <a:noFill/>
          <a:ln>
            <a:noFill/>
          </a:ln>
        </p:spPr>
      </p:pic>
      <p:sp>
        <p:nvSpPr>
          <p:cNvPr id="336" name="Google Shape;336;p9"/>
          <p:cNvSpPr/>
          <p:nvPr/>
        </p:nvSpPr>
        <p:spPr>
          <a:xfrm>
            <a:off x="3541288" y="1955639"/>
            <a:ext cx="2282782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rPr>
              <a:t>Tóm tắt</a:t>
            </a:r>
            <a:endParaRPr sz="3200" b="1" i="0" u="none" strike="noStrike" cap="none">
              <a:solidFill>
                <a:srgbClr val="008A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9"/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nhất:</a:t>
            </a:r>
            <a:endParaRPr sz="3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9"/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hai:</a:t>
            </a:r>
            <a:endParaRPr sz="3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9"/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340" name="Google Shape;340;p9"/>
            <p:cNvCxnSpPr/>
            <p:nvPr/>
          </p:nvCxnSpPr>
          <p:spPr>
            <a:xfrm>
              <a:off x="5287872" y="5148332"/>
              <a:ext cx="332275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1" name="Google Shape;341;p9"/>
            <p:cNvCxnSpPr/>
            <p:nvPr/>
          </p:nvCxnSpPr>
          <p:spPr>
            <a:xfrm>
              <a:off x="5287872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9"/>
            <p:cNvCxnSpPr/>
            <p:nvPr/>
          </p:nvCxnSpPr>
          <p:spPr>
            <a:xfrm>
              <a:off x="8619268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3" name="Google Shape;343;p9"/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44" name="Google Shape;344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9"/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 quả</a:t>
              </a: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9"/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47" name="Google Shape;347;p9"/>
            <p:cNvCxnSpPr/>
            <p:nvPr/>
          </p:nvCxnSpPr>
          <p:spPr>
            <a:xfrm>
              <a:off x="7413046" y="2562371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48" name="Google Shape;348;p9"/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49" name="Google Shape;349;p9"/>
              <p:cNvCxnSpPr/>
              <p:nvPr/>
            </p:nvCxnSpPr>
            <p:spPr>
              <a:xfrm rot="10800000" flipH="1">
                <a:off x="1803041" y="3245476"/>
                <a:ext cx="4559121" cy="1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0" name="Google Shape;350;p9"/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/>
                <a:ahLst/>
                <a:cxnLst/>
                <a:rect l="l" t="t" r="r" b="b"/>
                <a:pathLst>
                  <a:path w="3963208" h="1389191" extrusionOk="0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 cap="flat" cmpd="sng">
                <a:solidFill>
                  <a:srgbClr val="42719B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1" name="Google Shape;351;p9"/>
              <p:cNvCxnSpPr/>
              <p:nvPr/>
            </p:nvCxnSpPr>
            <p:spPr>
              <a:xfrm>
                <a:off x="1803040" y="3078050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2" name="Google Shape;352;p9"/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34 quả</a:t>
                </a:r>
                <a:endParaRPr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3" name="Google Shape;353;p9"/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354" name="Google Shape;354;p9"/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355" name="Google Shape;355;p9"/>
              <p:cNvCxnSpPr/>
              <p:nvPr/>
            </p:nvCxnSpPr>
            <p:spPr>
              <a:xfrm>
                <a:off x="7365456" y="3293624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56" name="Google Shape;356;p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9"/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 quả</a:t>
              </a:r>
              <a:endParaRPr sz="3200" b="1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8" name="Google Shape;358;p9"/>
          <p:cNvCxnSpPr/>
          <p:nvPr/>
        </p:nvCxnSpPr>
        <p:spPr>
          <a:xfrm>
            <a:off x="9095343" y="3159558"/>
            <a:ext cx="0" cy="32508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59" name="Google Shape;359;p9"/>
          <p:cNvSpPr/>
          <p:nvPr/>
        </p:nvSpPr>
        <p:spPr>
          <a:xfrm>
            <a:off x="2772128" y="4034007"/>
            <a:ext cx="2380398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sz="3200" b="1" i="0" u="none" strike="noStrike" cap="none">
              <a:solidFill>
                <a:srgbClr val="249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-12793" y="4546633"/>
            <a:ext cx="7108162" cy="21121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Mai An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Tiêm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endParaRPr sz="3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dưa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hấu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xuống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biển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34 - 7 = 27 (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27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dưa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hấu</a:t>
            </a:r>
            <a:endParaRPr sz="3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0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66" name="Google Shape;366;p10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7" name="Google Shape;367;p10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8" name="Google Shape;368;p10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" name="Google Shape;369;p10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70" name="Google Shape;370;p10"/>
          <p:cNvPicPr preferRelativeResize="0"/>
          <p:nvPr/>
        </p:nvPicPr>
        <p:blipFill rotWithShape="1">
          <a:blip r:embed="rId3">
            <a:alphaModFix/>
          </a:blip>
          <a:srcRect l="15806" t="12258" r="11253" b="65141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0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30839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4948" y="1652793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0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74" name="Google Shape;374;p10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0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10"/>
          <p:cNvSpPr txBox="1"/>
          <p:nvPr/>
        </p:nvSpPr>
        <p:spPr>
          <a:xfrm>
            <a:off x="2242211" y="1981557"/>
            <a:ext cx="901584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endParaRPr sz="36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84, 85”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83" name="Google Shape;383;p11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87" name="Google Shape;387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113413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1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6348" y="1366434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1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92" name="Google Shape;392;p11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201898" y="471815"/>
            <a:ext cx="2032463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con vào những tiết học sau!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5556" y="-110336"/>
            <a:ext cx="1220881" cy="120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1173" y="-110336"/>
            <a:ext cx="1250091" cy="123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86000" y="-110336"/>
            <a:ext cx="1230766" cy="12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21502" y="-110336"/>
            <a:ext cx="1206143" cy="11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32380" y="-110336"/>
            <a:ext cx="1201229" cy="118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07" name="Google Shape;107;p2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" name="Google Shape;111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06752" y="3211338"/>
            <a:ext cx="3531306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Káº¿t quáº£ hÃ¬nh áº£nh cho win text gif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56188" y="-106678"/>
            <a:ext cx="6279624" cy="38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1. Kết quả của phép tính 34 + 56 là:  </a:t>
            </a:r>
            <a:endParaRPr/>
          </a:p>
        </p:txBody>
      </p:sp>
      <p:sp>
        <p:nvSpPr>
          <p:cNvPr id="402" name="Google Shape;402;p12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endParaRPr/>
          </a:p>
        </p:txBody>
      </p:sp>
      <p:sp>
        <p:nvSpPr>
          <p:cNvPr id="403" name="Google Shape;403;p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404" name="Google Shape;404;p12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/>
          </a:p>
        </p:txBody>
      </p:sp>
      <p:sp>
        <p:nvSpPr>
          <p:cNvPr id="405" name="Google Shape;405;p12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/>
          </a:p>
        </p:txBody>
      </p:sp>
      <p:pic>
        <p:nvPicPr>
          <p:cNvPr id="406" name="Google Shape;406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137981" y="4831818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646687" y="2865817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1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2. Kết quả của phép tính 57 + 9 là: </a:t>
            </a:r>
            <a:endParaRPr/>
          </a:p>
        </p:txBody>
      </p:sp>
      <p:sp>
        <p:nvSpPr>
          <p:cNvPr id="417" name="Google Shape;417;p13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/>
          </a:p>
        </p:txBody>
      </p:sp>
      <p:sp>
        <p:nvSpPr>
          <p:cNvPr id="418" name="Google Shape;418;p13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/>
          </a:p>
        </p:txBody>
      </p:sp>
      <p:pic>
        <p:nvPicPr>
          <p:cNvPr id="421" name="Google Shape;421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3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98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4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3. Một bể cá có 17 con cá màu vàng và 6 con cá màu trắng. Hỏi bể cá đó có tất cả bao nhiêu con cá? </a:t>
            </a:r>
            <a:endParaRPr/>
          </a:p>
        </p:txBody>
      </p:sp>
      <p:sp>
        <p:nvSpPr>
          <p:cNvPr id="432" name="Google Shape;432;p14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23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26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13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27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92043" y="478945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70740" y="2929561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6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5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5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4. Hoa gấp được 28 ngôi sao. Lan gấp được nhiều hơn Hoa 13 ngôi sao. Hỏi Lan gấp được bao nhiêu ngôi sao?  </a:t>
            </a:r>
            <a:endParaRPr/>
          </a:p>
        </p:txBody>
      </p:sp>
      <p:sp>
        <p:nvSpPr>
          <p:cNvPr id="447" name="Google Shape;447;p15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41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5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45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31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35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487864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5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866093" y="4709113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7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16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5. 		35 + 7 …… 11 + 35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Dấu cần điền vào chỗ trống là:</a:t>
            </a:r>
            <a:endParaRPr/>
          </a:p>
        </p:txBody>
      </p:sp>
      <p:sp>
        <p:nvSpPr>
          <p:cNvPr id="462" name="Google Shape;462;p16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463" name="Google Shape;463;p16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/>
          </a:p>
        </p:txBody>
      </p:sp>
      <p:sp>
        <p:nvSpPr>
          <p:cNvPr id="464" name="Google Shape;464;p16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Không điền dấu nào</a:t>
            </a:r>
            <a:endParaRPr sz="36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pic>
        <p:nvPicPr>
          <p:cNvPr id="466" name="Google Shape;466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6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112395" y="3790950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9497" y="2457449"/>
            <a:ext cx="3575118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781498" y="22063"/>
            <a:ext cx="10852558" cy="2018182"/>
            <a:chOff x="2180216" y="1968007"/>
            <a:chExt cx="6699183" cy="2018182"/>
          </a:xfrm>
        </p:grpSpPr>
        <p:sp>
          <p:nvSpPr>
            <p:cNvPr id="121" name="Google Shape;121;p3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1009874" y="531633"/>
            <a:ext cx="105068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PHÉP TRỪ (CÓ NHỚ) SỐ CÓ HAI CHỮ SỐ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CHO SỐ CÓ MỘT CHỮ SỐ </a:t>
            </a:r>
            <a:endParaRPr dirty="0"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l="44582"/>
          <a:stretch/>
        </p:blipFill>
        <p:spPr>
          <a:xfrm>
            <a:off x="352814" y="2002058"/>
            <a:ext cx="1762275" cy="149061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352814" y="2251772"/>
            <a:ext cx="19030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22</a:t>
            </a:r>
            <a:endParaRPr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3329425" y="3413051"/>
            <a:ext cx="56394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Khám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endParaRPr sz="5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5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9CA06F-8BDC-41EA-AC46-CBA164AF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61" y="761258"/>
            <a:ext cx="8316277" cy="533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86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601</Words>
  <Application>Microsoft Office PowerPoint</Application>
  <PresentationFormat>Widescreen</PresentationFormat>
  <Paragraphs>132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Thúy Nguyễn</cp:lastModifiedBy>
  <cp:revision>3</cp:revision>
  <dcterms:created xsi:type="dcterms:W3CDTF">2021-06-02T14:16:16Z</dcterms:created>
  <dcterms:modified xsi:type="dcterms:W3CDTF">2021-11-22T04:28:50Z</dcterms:modified>
</cp:coreProperties>
</file>