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80" r:id="rId2"/>
    <p:sldId id="262" r:id="rId3"/>
    <p:sldId id="263" r:id="rId4"/>
    <p:sldId id="261" r:id="rId5"/>
    <p:sldId id="265" r:id="rId6"/>
    <p:sldId id="272" r:id="rId7"/>
    <p:sldId id="264" r:id="rId8"/>
    <p:sldId id="268" r:id="rId9"/>
    <p:sldId id="281" r:id="rId10"/>
    <p:sldId id="273" r:id="rId11"/>
    <p:sldId id="271" r:id="rId12"/>
    <p:sldId id="270" r:id="rId13"/>
    <p:sldId id="274" r:id="rId14"/>
    <p:sldId id="275" r:id="rId15"/>
    <p:sldId id="276" r:id="rId16"/>
    <p:sldId id="277" r:id="rId17"/>
    <p:sldId id="278" r:id="rId18"/>
    <p:sldId id="279" r:id="rId19"/>
  </p:sldIdLst>
  <p:sldSz cx="9144000" cy="5715000" type="screen16x1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E40"/>
    <a:srgbClr val="FFFFFF"/>
    <a:srgbClr val="3379CD"/>
    <a:srgbClr val="FFC91D"/>
    <a:srgbClr val="FFFFFA"/>
    <a:srgbClr val="FFFFF1"/>
    <a:srgbClr val="FFFFF3"/>
    <a:srgbClr val="77BA4A"/>
    <a:srgbClr val="82BF59"/>
    <a:srgbClr val="30BE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74327" autoAdjust="0"/>
  </p:normalViewPr>
  <p:slideViewPr>
    <p:cSldViewPr>
      <p:cViewPr varScale="1">
        <p:scale>
          <a:sx n="89" d="100"/>
          <a:sy n="89" d="100"/>
        </p:scale>
        <p:origin x="870" y="72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2658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DD128D-76ED-44DA-9498-4E09ED197E06}" type="datetimeFigureOut">
              <a:rPr lang="en-US" smtClean="0"/>
              <a:t>2021-10-07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7CA0DA-B773-4701-BF7D-F168240D9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956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078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Chọn trigger 2 quạt có kq là 12.</a:t>
            </a:r>
            <a:r>
              <a:rPr lang="en-US" baseline="0"/>
              <a:t> sau </a:t>
            </a:r>
            <a:r>
              <a:rPr lang="vi-VN" baseline="0"/>
              <a:t>đó</a:t>
            </a:r>
            <a:r>
              <a:rPr lang="en-US" baseline="0"/>
              <a:t> có thể hỏi thêm về kết quả các phép tính và chọn trigger với những quạt còn lại.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CA0DA-B773-4701-BF7D-F168240D9D4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983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CA0DA-B773-4701-BF7D-F168240D9D4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4917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CA0DA-B773-4701-BF7D-F168240D9D4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192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Tổ</a:t>
            </a:r>
            <a:r>
              <a:rPr lang="en-US" baseline="0" dirty="0"/>
              <a:t> </a:t>
            </a:r>
            <a:r>
              <a:rPr lang="en-US" baseline="0" dirty="0" err="1"/>
              <a:t>chức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thi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2 </a:t>
            </a:r>
            <a:r>
              <a:rPr lang="en-US" baseline="0" dirty="0" err="1"/>
              <a:t>đội</a:t>
            </a:r>
            <a:r>
              <a:rPr lang="en-US" baseline="0" dirty="0"/>
              <a:t>. </a:t>
            </a:r>
            <a:r>
              <a:rPr lang="en-US" baseline="0" dirty="0" err="1"/>
              <a:t>Gọi</a:t>
            </a:r>
            <a:r>
              <a:rPr lang="en-US" baseline="0" dirty="0"/>
              <a:t> 2 HS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chuông</a:t>
            </a:r>
            <a:r>
              <a:rPr lang="en-US" baseline="0" dirty="0"/>
              <a:t> </a:t>
            </a:r>
            <a:r>
              <a:rPr lang="en-US" baseline="0" dirty="0" err="1"/>
              <a:t>giành</a:t>
            </a:r>
            <a:r>
              <a:rPr lang="en-US" baseline="0" dirty="0"/>
              <a:t> </a:t>
            </a:r>
            <a:r>
              <a:rPr lang="en-US" baseline="0" dirty="0" err="1"/>
              <a:t>quyền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 HS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bất</a:t>
            </a:r>
            <a:r>
              <a:rPr lang="en-US" baseline="0" dirty="0"/>
              <a:t> </a:t>
            </a:r>
            <a:r>
              <a:rPr lang="en-US" baseline="0" dirty="0" err="1"/>
              <a:t>kì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quay </a:t>
            </a:r>
            <a:r>
              <a:rPr lang="en-US" baseline="0" dirty="0" err="1"/>
              <a:t>vòng</a:t>
            </a:r>
            <a:r>
              <a:rPr lang="en-US" baseline="0" dirty="0"/>
              <a:t> quay </a:t>
            </a:r>
            <a:r>
              <a:rPr lang="en-US" baseline="0" dirty="0" err="1"/>
              <a:t>lấy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.</a:t>
            </a:r>
          </a:p>
          <a:p>
            <a:r>
              <a:rPr lang="en-US" baseline="0" dirty="0"/>
              <a:t>-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tim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slide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giảng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9402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0783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Có</a:t>
            </a:r>
            <a:r>
              <a:rPr lang="en-US" baseline="0" dirty="0"/>
              <a:t> 2 </a:t>
            </a:r>
            <a:r>
              <a:rPr lang="en-US" baseline="0" dirty="0" err="1"/>
              <a:t>cách</a:t>
            </a:r>
            <a:r>
              <a:rPr lang="en-US" baseline="0" dirty="0"/>
              <a:t> so </a:t>
            </a:r>
            <a:r>
              <a:rPr lang="en-US" baseline="0" dirty="0" err="1"/>
              <a:t>sánh</a:t>
            </a:r>
            <a:r>
              <a:rPr lang="en-US" baseline="0" dirty="0"/>
              <a:t>. 1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r>
              <a:rPr lang="en-US" baseline="0" dirty="0"/>
              <a:t> </a:t>
            </a:r>
            <a:r>
              <a:rPr lang="en-US" baseline="0" dirty="0" err="1"/>
              <a:t>rồi</a:t>
            </a:r>
            <a:r>
              <a:rPr lang="en-US" baseline="0" dirty="0"/>
              <a:t> so </a:t>
            </a:r>
            <a:r>
              <a:rPr lang="en-US" baseline="0" dirty="0" err="1"/>
              <a:t>sánh</a:t>
            </a:r>
            <a:r>
              <a:rPr lang="en-US" baseline="0" dirty="0"/>
              <a:t>. Hai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dựa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1 SH </a:t>
            </a:r>
            <a:r>
              <a:rPr lang="en-US" baseline="0" dirty="0" err="1"/>
              <a:t>bằng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,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hạng</a:t>
            </a:r>
            <a:r>
              <a:rPr lang="en-US" baseline="0" dirty="0"/>
              <a:t> </a:t>
            </a:r>
            <a:r>
              <a:rPr lang="en-US" baseline="0" dirty="0" err="1"/>
              <a:t>còn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lớn</a:t>
            </a:r>
            <a:r>
              <a:rPr lang="en-US" baseline="0" dirty="0"/>
              <a:t> </a:t>
            </a:r>
            <a:r>
              <a:rPr lang="en-US" baseline="0" dirty="0" err="1"/>
              <a:t>hơn</a:t>
            </a:r>
            <a:r>
              <a:rPr lang="en-US" baseline="0" dirty="0"/>
              <a:t> hay </a:t>
            </a:r>
            <a:r>
              <a:rPr lang="en-US" baseline="0" dirty="0" err="1"/>
              <a:t>bé</a:t>
            </a:r>
            <a:r>
              <a:rPr lang="en-US" baseline="0" dirty="0"/>
              <a:t> </a:t>
            </a:r>
            <a:r>
              <a:rPr lang="en-US" baseline="0" dirty="0" err="1"/>
              <a:t>hơn</a:t>
            </a:r>
            <a:r>
              <a:rPr lang="en-US" baseline="0" dirty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358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2021-10-07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795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2021-10-07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836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2021-10-07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814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2021-10-07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154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2021-10-07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048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2021-10-07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865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2021-10-07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708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2021-10-07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953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2021-10-07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947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2021-10-07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9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2021-10-07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721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4F4B88-0EC8-4759-AFDB-04A1030A6CF8}" type="datetimeFigureOut">
              <a:rPr lang="en-US" smtClean="0"/>
              <a:t>2021-10-07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950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image" Target="../media/image35.gif"/><Relationship Id="rId3" Type="http://schemas.openxmlformats.org/officeDocument/2006/relationships/slideLayout" Target="../slideLayouts/slideLayout1.xml"/><Relationship Id="rId7" Type="http://schemas.openxmlformats.org/officeDocument/2006/relationships/slide" Target="slide14.xml"/><Relationship Id="rId12" Type="http://schemas.openxmlformats.org/officeDocument/2006/relationships/slide" Target="slide16.xml"/><Relationship Id="rId17" Type="http://schemas.openxmlformats.org/officeDocument/2006/relationships/slide" Target="slide11.xml"/><Relationship Id="rId2" Type="http://schemas.openxmlformats.org/officeDocument/2006/relationships/audio" Target="../media/media2.wav"/><Relationship Id="rId16" Type="http://schemas.openxmlformats.org/officeDocument/2006/relationships/image" Target="../media/image8.png"/><Relationship Id="rId1" Type="http://schemas.microsoft.com/office/2007/relationships/media" Target="../media/media2.wav"/><Relationship Id="rId6" Type="http://schemas.openxmlformats.org/officeDocument/2006/relationships/image" Target="../media/image34.png"/><Relationship Id="rId11" Type="http://schemas.openxmlformats.org/officeDocument/2006/relationships/slide" Target="slide15.xml"/><Relationship Id="rId5" Type="http://schemas.openxmlformats.org/officeDocument/2006/relationships/image" Target="../media/image33.png"/><Relationship Id="rId15" Type="http://schemas.openxmlformats.org/officeDocument/2006/relationships/image" Target="../media/image37.gif"/><Relationship Id="rId10" Type="http://schemas.openxmlformats.org/officeDocument/2006/relationships/slide" Target="slide17.xml"/><Relationship Id="rId4" Type="http://schemas.openxmlformats.org/officeDocument/2006/relationships/notesSlide" Target="../notesSlides/notesSlide5.xml"/><Relationship Id="rId9" Type="http://schemas.openxmlformats.org/officeDocument/2006/relationships/slide" Target="slide18.xml"/><Relationship Id="rId14" Type="http://schemas.openxmlformats.org/officeDocument/2006/relationships/image" Target="../media/image36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0.png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.mp3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tags" Target="../tags/tag8.xml"/><Relationship Id="rId6" Type="http://schemas.openxmlformats.org/officeDocument/2006/relationships/image" Target="../media/image4.jpe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10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39.png"/><Relationship Id="rId10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slide" Target="slide1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audio" Target="../media/audio1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slide" Target="slide1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slide" Target="slide1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pn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2.png"/><Relationship Id="rId12" Type="http://schemas.microsoft.com/office/2007/relationships/hdphoto" Target="../media/hdphoto3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5" Type="http://schemas.openxmlformats.org/officeDocument/2006/relationships/image" Target="../media/image17.png"/><Relationship Id="rId10" Type="http://schemas.microsoft.com/office/2007/relationships/hdphoto" Target="../media/hdphoto2.wdp"/><Relationship Id="rId4" Type="http://schemas.microsoft.com/office/2007/relationships/hdphoto" Target="../media/hdphoto1.wdp"/><Relationship Id="rId9" Type="http://schemas.openxmlformats.org/officeDocument/2006/relationships/image" Target="../media/image14.png"/><Relationship Id="rId1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22.png"/><Relationship Id="rId18" Type="http://schemas.openxmlformats.org/officeDocument/2006/relationships/image" Target="../media/image25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9.png"/><Relationship Id="rId12" Type="http://schemas.microsoft.com/office/2007/relationships/hdphoto" Target="../media/hdphoto7.wdp"/><Relationship Id="rId17" Type="http://schemas.microsoft.com/office/2007/relationships/hdphoto" Target="../media/hdphoto9.wdp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4.png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11" Type="http://schemas.openxmlformats.org/officeDocument/2006/relationships/image" Target="../media/image21.png"/><Relationship Id="rId5" Type="http://schemas.openxmlformats.org/officeDocument/2006/relationships/image" Target="../media/image2.png"/><Relationship Id="rId15" Type="http://schemas.openxmlformats.org/officeDocument/2006/relationships/image" Target="../media/image23.png"/><Relationship Id="rId10" Type="http://schemas.microsoft.com/office/2007/relationships/hdphoto" Target="../media/hdphoto6.wdp"/><Relationship Id="rId4" Type="http://schemas.openxmlformats.org/officeDocument/2006/relationships/image" Target="../media/image18.png"/><Relationship Id="rId9" Type="http://schemas.openxmlformats.org/officeDocument/2006/relationships/image" Target="../media/image20.png"/><Relationship Id="rId14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10" Type="http://schemas.openxmlformats.org/officeDocument/2006/relationships/image" Target="../media/image29.png"/><Relationship Id="rId4" Type="http://schemas.openxmlformats.org/officeDocument/2006/relationships/image" Target="../media/image10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microsoft.com/office/2007/relationships/hdphoto" Target="../media/hdphoto11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31.png"/><Relationship Id="rId5" Type="http://schemas.microsoft.com/office/2007/relationships/hdphoto" Target="../media/hdphoto10.wdp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3499"/>
            <a:ext cx="9067800" cy="246734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086600" y="-114300"/>
            <a:ext cx="2196079" cy="1690155"/>
            <a:chOff x="7308364" y="-320576"/>
            <a:chExt cx="2196079" cy="1690155"/>
          </a:xfrm>
        </p:grpSpPr>
        <p:pic>
          <p:nvPicPr>
            <p:cNvPr id="6" name="图片 37896" descr="1-2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" name="图片 37895" descr="1-2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02658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9144001" cy="5715000"/>
          </a:xfrm>
          <a:prstGeom prst="rect">
            <a:avLst/>
          </a:prstGeom>
        </p:spPr>
      </p:pic>
      <p:grpSp>
        <p:nvGrpSpPr>
          <p:cNvPr id="5" name="vong quay"/>
          <p:cNvGrpSpPr/>
          <p:nvPr/>
        </p:nvGrpSpPr>
        <p:grpSpPr>
          <a:xfrm>
            <a:off x="4369488" y="644632"/>
            <a:ext cx="3781594" cy="3777641"/>
            <a:chOff x="5425622" y="292790"/>
            <a:chExt cx="5834378" cy="582828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 rot="14949661">
              <a:off x="6674685" y="125147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 rot="12232592">
              <a:off x="5742638" y="2167066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 rot="17590276">
              <a:off x="8020995" y="1248554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20155085">
              <a:off x="8934741" y="2220158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9501114">
              <a:off x="5591002" y="3537445"/>
              <a:ext cx="2255609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Chia </a:t>
              </a:r>
              <a:r>
                <a:rPr lang="en-GB" sz="24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đôi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6703311">
              <a:off x="6660977" y="4475190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 rot="3829829">
              <a:off x="8019635" y="448242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 rot="1321648">
              <a:off x="8940448" y="3253458"/>
              <a:ext cx="2025648" cy="1282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Gấp</a:t>
              </a: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24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đôi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5" name="Isosceles Triangle 14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6" name="quay dung"/>
          <p:cNvSpPr/>
          <p:nvPr/>
        </p:nvSpPr>
        <p:spPr>
          <a:xfrm>
            <a:off x="6980906" y="4498304"/>
            <a:ext cx="2028009" cy="636814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Rounded Rectangle 16">
            <a:hlinkClick r:id="rId7" action="ppaction://hlinksldjump"/>
          </p:cNvPr>
          <p:cNvSpPr/>
          <p:nvPr/>
        </p:nvSpPr>
        <p:spPr>
          <a:xfrm>
            <a:off x="622063" y="2505018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Rounded Rectangle 17">
            <a:hlinkClick r:id="rId8" action="ppaction://hlinksldjump"/>
          </p:cNvPr>
          <p:cNvSpPr/>
          <p:nvPr/>
        </p:nvSpPr>
        <p:spPr>
          <a:xfrm>
            <a:off x="1745501" y="2505018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ounded Rectangle 18">
            <a:hlinkClick r:id="rId9" action="ppaction://hlinksldjump"/>
          </p:cNvPr>
          <p:cNvSpPr/>
          <p:nvPr/>
        </p:nvSpPr>
        <p:spPr>
          <a:xfrm>
            <a:off x="2868938" y="2505018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Rounded Rectangle 19">
            <a:hlinkClick r:id="rId10" action="ppaction://hlinksldjump"/>
          </p:cNvPr>
          <p:cNvSpPr/>
          <p:nvPr/>
        </p:nvSpPr>
        <p:spPr>
          <a:xfrm>
            <a:off x="622631" y="3664573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Rounded Rectangle 20">
            <a:hlinkClick r:id="rId11" action="ppaction://hlinksldjump"/>
          </p:cNvPr>
          <p:cNvSpPr/>
          <p:nvPr/>
        </p:nvSpPr>
        <p:spPr>
          <a:xfrm>
            <a:off x="1746069" y="3664573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Rounded Rectangle 21">
            <a:hlinkClick r:id="rId12" action="ppaction://hlinksldjump"/>
          </p:cNvPr>
          <p:cNvSpPr/>
          <p:nvPr/>
        </p:nvSpPr>
        <p:spPr>
          <a:xfrm>
            <a:off x="2869506" y="3664573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05827" y="357083"/>
            <a:ext cx="3833422" cy="1454244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en-US" sz="45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VÒNG QUAY </a:t>
            </a:r>
          </a:p>
          <a:p>
            <a:pPr algn="ctr" defTabSz="685800">
              <a:defRPr/>
            </a:pPr>
            <a:r>
              <a:rPr lang="en-US" sz="45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MAY MẮN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5" y="919898"/>
            <a:ext cx="371475" cy="32861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04" y="1191354"/>
            <a:ext cx="371475" cy="32861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63" y="795958"/>
            <a:ext cx="371475" cy="32861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873" y="644631"/>
            <a:ext cx="535781" cy="8929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645" y="2083759"/>
            <a:ext cx="1015661" cy="866298"/>
          </a:xfrm>
          <a:prstGeom prst="rect">
            <a:avLst/>
          </a:prstGeom>
        </p:spPr>
      </p:pic>
      <p:pic>
        <p:nvPicPr>
          <p:cNvPr id="29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285614" y="-520300"/>
            <a:ext cx="457200" cy="457200"/>
          </a:xfrm>
          <a:prstGeom prst="rect">
            <a:avLst/>
          </a:prstGeom>
        </p:spPr>
      </p:pic>
      <p:sp>
        <p:nvSpPr>
          <p:cNvPr id="30" name="Isosceles Triangle 29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1" name="Isosceles Triangle 30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5" name="Isosceles Triangle 34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6" name="Isosceles Triangle 35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7" name="Isosceles Triangle 36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8" name="Isosceles Triangle 37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9" name="Isosceles Triangle 38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0" name="Isosceles Triangle 39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Isosceles Triangle 40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4" name="Isosceles Triangle 43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5" name="Isosceles Triangle 44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6" name="Isosceles Triangle 45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7" name="Isosceles Triangle 46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Heart 49">
            <a:hlinkClick r:id="rId17" action="ppaction://hlinksldjump"/>
          </p:cNvPr>
          <p:cNvSpPr/>
          <p:nvPr/>
        </p:nvSpPr>
        <p:spPr>
          <a:xfrm rot="5400000">
            <a:off x="8513716" y="2225587"/>
            <a:ext cx="587829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70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3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1" y="4950372"/>
            <a:ext cx="9144000" cy="764628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5881305" y="-79083"/>
            <a:ext cx="3195436" cy="2616630"/>
            <a:chOff x="7308364" y="-320576"/>
            <a:chExt cx="2196079" cy="1690155"/>
          </a:xfrm>
        </p:grpSpPr>
        <p:pic>
          <p:nvPicPr>
            <p:cNvPr id="26" name="图片 37896" descr="1-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" name="图片 37895" descr="1-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4" name="TextBox 23"/>
          <p:cNvSpPr txBox="1"/>
          <p:nvPr/>
        </p:nvSpPr>
        <p:spPr>
          <a:xfrm>
            <a:off x="4191000" y="2776766"/>
            <a:ext cx="477239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Ôn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bảng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cộng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qua 10.</a:t>
            </a:r>
          </a:p>
          <a:p>
            <a:pPr marL="285750" indent="-285750"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trước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: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2 -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Luyện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chung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”.</a:t>
            </a:r>
          </a:p>
        </p:txBody>
      </p:sp>
      <p:pic>
        <p:nvPicPr>
          <p:cNvPr id="29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575" y="154447"/>
            <a:ext cx="4495800" cy="5397349"/>
          </a:xfrm>
          <a:prstGeom prst="rect">
            <a:avLst/>
          </a:prstGeom>
        </p:spPr>
      </p:pic>
      <p:pic>
        <p:nvPicPr>
          <p:cNvPr id="30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468" y="4348947"/>
            <a:ext cx="6508533" cy="120284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235F6F12-CCEE-452A-A579-1E14567FB943}"/>
              </a:ext>
            </a:extLst>
          </p:cNvPr>
          <p:cNvSpPr txBox="1"/>
          <p:nvPr/>
        </p:nvSpPr>
        <p:spPr>
          <a:xfrm>
            <a:off x="908685" y="1453327"/>
            <a:ext cx="2621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Củng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cố</a:t>
            </a:r>
            <a:r>
              <a:rPr lang="en-US" sz="400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</a:p>
          <a:p>
            <a:pPr algn="ctr"/>
            <a:r>
              <a:rPr lang="en-US" sz="400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dặn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dò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</p:txBody>
      </p:sp>
      <p:sp>
        <p:nvSpPr>
          <p:cNvPr id="10" name="Text Box 1"/>
          <p:cNvSpPr txBox="1"/>
          <p:nvPr/>
        </p:nvSpPr>
        <p:spPr>
          <a:xfrm>
            <a:off x="1260444" y="5345428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150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1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"/>
            <a:ext cx="9144000" cy="57147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23" y="3362368"/>
            <a:ext cx="8139275" cy="180424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261" y="98025"/>
            <a:ext cx="1382346" cy="150944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8025"/>
            <a:ext cx="1356750" cy="1300802"/>
          </a:xfrm>
          <a:prstGeom prst="rect">
            <a:avLst/>
          </a:prstGeom>
        </p:spPr>
      </p:pic>
      <p:pic>
        <p:nvPicPr>
          <p:cNvPr id="14" name="儿童歌曲 - 音乐剧背景音乐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50779" y="-230184"/>
            <a:ext cx="414753" cy="4608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3287" y="1792708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484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/>
    </p:bldLst>
  </p:timing>
  <p:extLst mod="1">
    <p:ext uri="{E180D4A7-C9FB-4DFB-919C-405C955672EB}">
      <p14:showEvtLst xmlns:p14="http://schemas.microsoft.com/office/powerpoint/2010/main">
        <p14:playEvt time="1" objId="14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3294" b="5729"/>
          <a:stretch/>
        </p:blipFill>
        <p:spPr>
          <a:xfrm>
            <a:off x="0" y="0"/>
            <a:ext cx="9195471" cy="5715000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-1" y="5136957"/>
            <a:ext cx="9195471" cy="573471"/>
          </a:xfrm>
          <a:prstGeom prst="rect">
            <a:avLst/>
          </a:prstGeom>
        </p:spPr>
      </p:pic>
      <p:sp>
        <p:nvSpPr>
          <p:cNvPr id="6" name="Google Shape;212;p2"/>
          <p:cNvSpPr/>
          <p:nvPr/>
        </p:nvSpPr>
        <p:spPr>
          <a:xfrm>
            <a:off x="676956" y="1435702"/>
            <a:ext cx="8303759" cy="1206404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1">
              <a:lumMod val="40000"/>
              <a:lumOff val="60000"/>
              <a:alpha val="47000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defTabSz="633413"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hạng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thứ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nhất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là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7.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hạng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thứ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hai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là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7</a:t>
            </a:r>
          </a:p>
          <a:p>
            <a:pPr defTabSz="633413">
              <a:buClr>
                <a:srgbClr val="7030A0"/>
              </a:buClr>
              <a:buSzPts val="3200"/>
            </a:pP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Tổng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hai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đó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là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:</a:t>
            </a:r>
            <a:endParaRPr sz="2800" b="1" dirty="0">
              <a:solidFill>
                <a:srgbClr val="7030A0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sp>
        <p:nvSpPr>
          <p:cNvPr id="7" name="Google Shape;213;p2"/>
          <p:cNvSpPr/>
          <p:nvPr/>
        </p:nvSpPr>
        <p:spPr>
          <a:xfrm>
            <a:off x="1597511" y="3052523"/>
            <a:ext cx="5948979" cy="1035802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7030A0">
              <a:alpha val="4600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en-US" sz="36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7 + 7 = 14</a:t>
            </a:r>
            <a:endParaRPr sz="3600" b="1" dirty="0">
              <a:solidFill>
                <a:schemeClr val="lt1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sp>
        <p:nvSpPr>
          <p:cNvPr id="8" name="Google Shape;214;p2">
            <a:hlinkClick r:id="rId6" action="ppaction://hlinksldjump"/>
          </p:cNvPr>
          <p:cNvSpPr/>
          <p:nvPr/>
        </p:nvSpPr>
        <p:spPr>
          <a:xfrm flipH="1">
            <a:off x="6683829" y="4445362"/>
            <a:ext cx="2296886" cy="751114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2E75B5"/>
              </a:buClr>
              <a:buSzPts val="3200"/>
            </a:pPr>
            <a:r>
              <a:rPr lang="en-US" sz="2400" b="1" dirty="0">
                <a:solidFill>
                  <a:srgbClr val="2E75B5"/>
                </a:solidFill>
                <a:latin typeface="Tahoma"/>
                <a:ea typeface="Tahoma"/>
                <a:cs typeface="Tahoma"/>
                <a:sym typeface="Tahoma"/>
              </a:rPr>
              <a:t>QUAY VỀ</a:t>
            </a:r>
            <a:endParaRPr sz="2400" b="1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66308" y="194322"/>
            <a:ext cx="257175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43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1 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r="3294" b="5729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0" y="5169003"/>
            <a:ext cx="9144000" cy="573471"/>
          </a:xfrm>
          <a:prstGeom prst="rect">
            <a:avLst/>
          </a:prstGeom>
        </p:spPr>
      </p:pic>
      <p:sp>
        <p:nvSpPr>
          <p:cNvPr id="6" name="Google Shape;212;p2"/>
          <p:cNvSpPr/>
          <p:nvPr/>
        </p:nvSpPr>
        <p:spPr>
          <a:xfrm>
            <a:off x="676956" y="1141516"/>
            <a:ext cx="8467044" cy="1537206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1">
              <a:lumMod val="40000"/>
              <a:lumOff val="60000"/>
              <a:alpha val="47000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hạng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thứ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nhất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là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4,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hạng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thứ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hai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là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</a:p>
          <a:p>
            <a:pPr>
              <a:buClr>
                <a:srgbClr val="7030A0"/>
              </a:buClr>
              <a:buSzPts val="3200"/>
            </a:pP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lớn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nhất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có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1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chữ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. </a:t>
            </a:r>
          </a:p>
          <a:p>
            <a:pPr>
              <a:buClr>
                <a:srgbClr val="7030A0"/>
              </a:buClr>
              <a:buSzPts val="3200"/>
            </a:pP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Tổng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hai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đó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là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:</a:t>
            </a:r>
            <a:endParaRPr sz="2800" b="1" dirty="0">
              <a:solidFill>
                <a:srgbClr val="7030A0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sp>
        <p:nvSpPr>
          <p:cNvPr id="7" name="Google Shape;213;p2"/>
          <p:cNvSpPr/>
          <p:nvPr/>
        </p:nvSpPr>
        <p:spPr>
          <a:xfrm>
            <a:off x="1597511" y="3052523"/>
            <a:ext cx="5948979" cy="1035802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7030A0">
              <a:alpha val="4600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en-US" sz="36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4 + 9 = 13</a:t>
            </a:r>
            <a:endParaRPr sz="3600" b="1" dirty="0">
              <a:solidFill>
                <a:schemeClr val="lt1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81000" y="149827"/>
            <a:ext cx="2571750" cy="2571750"/>
          </a:xfrm>
          <a:prstGeom prst="rect">
            <a:avLst/>
          </a:prstGeom>
        </p:spPr>
      </p:pic>
      <p:sp>
        <p:nvSpPr>
          <p:cNvPr id="9" name="Google Shape;214;p2">
            <a:hlinkClick r:id="rId9" action="ppaction://hlinksldjump"/>
          </p:cNvPr>
          <p:cNvSpPr/>
          <p:nvPr/>
        </p:nvSpPr>
        <p:spPr>
          <a:xfrm flipH="1">
            <a:off x="6683829" y="4445362"/>
            <a:ext cx="2296886" cy="751114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2E75B5"/>
              </a:buClr>
              <a:buSzPts val="3200"/>
            </a:pPr>
            <a:r>
              <a:rPr lang="en-US" sz="2400" b="1" dirty="0">
                <a:solidFill>
                  <a:srgbClr val="2E75B5"/>
                </a:solidFill>
                <a:latin typeface="Tahoma"/>
                <a:ea typeface="Tahoma"/>
                <a:cs typeface="Tahoma"/>
                <a:sym typeface="Tahoma"/>
              </a:rPr>
              <a:t>QUAY VỀ</a:t>
            </a:r>
            <a:endParaRPr sz="2400" b="1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8" name="儿童歌曲 - 音乐剧背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22130" y="267474"/>
            <a:ext cx="414753" cy="46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72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1 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3294" b="5729"/>
          <a:stretch/>
        </p:blipFill>
        <p:spPr>
          <a:xfrm>
            <a:off x="0" y="42862"/>
            <a:ext cx="9144000" cy="5672138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0" y="5169003"/>
            <a:ext cx="9144000" cy="573471"/>
          </a:xfrm>
          <a:prstGeom prst="rect">
            <a:avLst/>
          </a:prstGeom>
        </p:spPr>
      </p:pic>
      <p:sp>
        <p:nvSpPr>
          <p:cNvPr id="6" name="Google Shape;212;p2"/>
          <p:cNvSpPr/>
          <p:nvPr/>
        </p:nvSpPr>
        <p:spPr>
          <a:xfrm>
            <a:off x="676956" y="1185862"/>
            <a:ext cx="8303759" cy="158021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1">
              <a:lumMod val="40000"/>
              <a:lumOff val="60000"/>
              <a:alpha val="47000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cần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điền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vào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      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là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:</a:t>
            </a:r>
          </a:p>
          <a:p>
            <a:pPr>
              <a:buClr>
                <a:srgbClr val="7030A0"/>
              </a:buClr>
              <a:buSzPts val="3200"/>
            </a:pPr>
            <a:endParaRPr lang="en-US" sz="3200" b="1" dirty="0">
              <a:solidFill>
                <a:srgbClr val="7030A0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  <a:p>
            <a:pPr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 </a:t>
            </a:r>
            <a:endParaRPr sz="3200" b="1" dirty="0">
              <a:solidFill>
                <a:srgbClr val="7030A0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sp>
        <p:nvSpPr>
          <p:cNvPr id="7" name="Google Shape;213;p2"/>
          <p:cNvSpPr/>
          <p:nvPr/>
        </p:nvSpPr>
        <p:spPr>
          <a:xfrm>
            <a:off x="1597511" y="3052523"/>
            <a:ext cx="5948979" cy="1035802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7030A0">
              <a:alpha val="4600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en-US" sz="36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12</a:t>
            </a:r>
            <a:endParaRPr sz="3600" b="1" dirty="0">
              <a:solidFill>
                <a:schemeClr val="lt1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66308" y="194322"/>
            <a:ext cx="2571750" cy="25717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090323" y="1212356"/>
            <a:ext cx="485775" cy="471488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3" name="Oval 2"/>
          <p:cNvSpPr/>
          <p:nvPr/>
        </p:nvSpPr>
        <p:spPr>
          <a:xfrm>
            <a:off x="1904069" y="1986030"/>
            <a:ext cx="675177" cy="639041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5" r="34001"/>
          <a:stretch/>
        </p:blipFill>
        <p:spPr>
          <a:xfrm rot="16200000" flipH="1">
            <a:off x="3333229" y="1676994"/>
            <a:ext cx="173785" cy="14287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5" r="34001"/>
          <a:stretch/>
        </p:blipFill>
        <p:spPr>
          <a:xfrm rot="16200000" flipH="1">
            <a:off x="5915930" y="1676994"/>
            <a:ext cx="173785" cy="142875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3026119" y="1947437"/>
            <a:ext cx="855017" cy="4000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- 4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627197" y="1910906"/>
            <a:ext cx="1148899" cy="4000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+ 8</a:t>
            </a:r>
          </a:p>
        </p:txBody>
      </p:sp>
      <p:sp>
        <p:nvSpPr>
          <p:cNvPr id="9" name="Isosceles Triangle 8"/>
          <p:cNvSpPr/>
          <p:nvPr/>
        </p:nvSpPr>
        <p:spPr>
          <a:xfrm>
            <a:off x="4265019" y="1943870"/>
            <a:ext cx="825304" cy="652157"/>
          </a:xfrm>
          <a:prstGeom prst="triangl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5" name="Rectangle 14"/>
          <p:cNvSpPr/>
          <p:nvPr/>
        </p:nvSpPr>
        <p:spPr>
          <a:xfrm>
            <a:off x="6866018" y="1943870"/>
            <a:ext cx="680471" cy="638549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7" name="Google Shape;214;p2">
            <a:hlinkClick r:id="rId8" action="ppaction://hlinksldjump"/>
          </p:cNvPr>
          <p:cNvSpPr/>
          <p:nvPr/>
        </p:nvSpPr>
        <p:spPr>
          <a:xfrm flipH="1">
            <a:off x="6683829" y="4445362"/>
            <a:ext cx="2296886" cy="751114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2E75B5"/>
              </a:buClr>
              <a:buSzPts val="3200"/>
            </a:pPr>
            <a:r>
              <a:rPr lang="en-US" sz="2400" b="1" dirty="0">
                <a:solidFill>
                  <a:srgbClr val="2E75B5"/>
                </a:solidFill>
                <a:latin typeface="Tahoma"/>
                <a:ea typeface="Tahoma"/>
                <a:cs typeface="Tahoma"/>
                <a:sym typeface="Tahoma"/>
              </a:rPr>
              <a:t>QUAY VỀ</a:t>
            </a:r>
            <a:endParaRPr sz="2400" b="1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61348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9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4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9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4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1 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3" grpId="0"/>
      <p:bldP spid="14" grpId="0"/>
      <p:bldP spid="9" grpId="0" animBg="1"/>
      <p:bldP spid="15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r="3294" b="5729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0" y="5173575"/>
            <a:ext cx="9144000" cy="573471"/>
          </a:xfrm>
          <a:prstGeom prst="rect">
            <a:avLst/>
          </a:prstGeom>
        </p:spPr>
      </p:pic>
      <p:sp>
        <p:nvSpPr>
          <p:cNvPr id="6" name="Google Shape;212;p2"/>
          <p:cNvSpPr/>
          <p:nvPr/>
        </p:nvSpPr>
        <p:spPr>
          <a:xfrm>
            <a:off x="676956" y="1104900"/>
            <a:ext cx="8303759" cy="1547573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1">
              <a:lumMod val="40000"/>
              <a:lumOff val="60000"/>
              <a:alpha val="47000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&gt;; &lt;; = ?</a:t>
            </a:r>
          </a:p>
          <a:p>
            <a:pPr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</a:p>
          <a:p>
            <a:pPr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 </a:t>
            </a:r>
            <a:endParaRPr sz="3200" b="1" dirty="0">
              <a:solidFill>
                <a:srgbClr val="7030A0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sp>
        <p:nvSpPr>
          <p:cNvPr id="7" name="Google Shape;213;p2"/>
          <p:cNvSpPr/>
          <p:nvPr/>
        </p:nvSpPr>
        <p:spPr>
          <a:xfrm>
            <a:off x="1597511" y="3052523"/>
            <a:ext cx="5948979" cy="1086952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7030A0">
              <a:alpha val="4600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algn="ctr">
              <a:buClr>
                <a:schemeClr val="lt1"/>
              </a:buClr>
              <a:buSzPts val="3200"/>
            </a:pP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5 + 6 &lt; 8 + 6</a:t>
            </a:r>
          </a:p>
          <a:p>
            <a:pPr algn="ctr">
              <a:buClr>
                <a:schemeClr val="lt1"/>
              </a:buClr>
              <a:buSzPts val="3200"/>
            </a:pPr>
            <a:endParaRPr sz="3200" b="1" dirty="0">
              <a:solidFill>
                <a:schemeClr val="lt1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66308" y="194322"/>
            <a:ext cx="2571750" cy="257175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105442" y="2049271"/>
            <a:ext cx="1182215" cy="4000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5 + 6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416913" y="2049271"/>
            <a:ext cx="1182215" cy="4000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8 + 6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287657" y="2049271"/>
            <a:ext cx="1066839" cy="4000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…….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910985" y="3400123"/>
            <a:ext cx="1243659" cy="4000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Google Shape;214;p2">
            <a:hlinkClick r:id="rId8" action="ppaction://hlinksldjump"/>
          </p:cNvPr>
          <p:cNvSpPr/>
          <p:nvPr/>
        </p:nvSpPr>
        <p:spPr>
          <a:xfrm flipH="1">
            <a:off x="6683829" y="4445362"/>
            <a:ext cx="2296886" cy="751114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2E75B5"/>
              </a:buClr>
              <a:buSzPts val="3200"/>
            </a:pPr>
            <a:r>
              <a:rPr lang="en-US" sz="2400" b="1" dirty="0">
                <a:solidFill>
                  <a:srgbClr val="2E75B5"/>
                </a:solidFill>
                <a:latin typeface="Tahoma"/>
                <a:ea typeface="Tahoma"/>
                <a:cs typeface="Tahoma"/>
                <a:sym typeface="Tahoma"/>
              </a:rPr>
              <a:t>QUAY VỀ</a:t>
            </a:r>
            <a:endParaRPr sz="2400" b="1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82876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1 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3294" b="5729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-24384" y="5170132"/>
            <a:ext cx="9144000" cy="573471"/>
          </a:xfrm>
          <a:prstGeom prst="rect">
            <a:avLst/>
          </a:prstGeom>
        </p:spPr>
      </p:pic>
      <p:sp>
        <p:nvSpPr>
          <p:cNvPr id="6" name="Google Shape;212;p2"/>
          <p:cNvSpPr/>
          <p:nvPr/>
        </p:nvSpPr>
        <p:spPr>
          <a:xfrm>
            <a:off x="573220" y="804327"/>
            <a:ext cx="8303759" cy="196447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1">
              <a:lumMod val="40000"/>
              <a:lumOff val="60000"/>
              <a:alpha val="47000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463550" lvl="5">
              <a:buClr>
                <a:srgbClr val="7030A0"/>
              </a:buClr>
              <a:buSzPts val="3200"/>
              <a:buFont typeface="Tahoma"/>
              <a:buNone/>
            </a:pPr>
            <a:r>
              <a:rPr lang="en-US" sz="2400" b="1" dirty="0">
                <a:solidFill>
                  <a:srgbClr val="7030A0"/>
                </a:solidFill>
                <a:latin typeface="Tahoma"/>
                <a:ea typeface="Tahoma"/>
                <a:cs typeface="Tahoma"/>
                <a:sym typeface="Tahoma"/>
              </a:rPr>
              <a:t>	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khối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lập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phương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A</a:t>
            </a:r>
          </a:p>
          <a:p>
            <a:pPr marL="914400" lvl="5">
              <a:buClr>
                <a:srgbClr val="7030A0"/>
              </a:buClr>
              <a:buSzPts val="3200"/>
              <a:buFont typeface="Tahoma"/>
              <a:buNone/>
              <a:tabLst>
                <a:tab pos="854075" algn="l"/>
              </a:tabLst>
            </a:pP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hơn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khối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lập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phương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ở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B</a:t>
            </a:r>
          </a:p>
          <a:p>
            <a:pPr marL="914400" lvl="5">
              <a:buClr>
                <a:srgbClr val="7030A0"/>
              </a:buClr>
              <a:buSzPts val="3200"/>
              <a:buFont typeface="Tahoma"/>
              <a:buNone/>
              <a:tabLst>
                <a:tab pos="854075" algn="l"/>
              </a:tabLst>
            </a:pP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là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bao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nhiêu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?</a:t>
            </a:r>
            <a:endParaRPr sz="2800" b="1" dirty="0">
              <a:solidFill>
                <a:srgbClr val="7030A0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sp>
        <p:nvSpPr>
          <p:cNvPr id="7" name="Google Shape;213;p2"/>
          <p:cNvSpPr/>
          <p:nvPr/>
        </p:nvSpPr>
        <p:spPr>
          <a:xfrm>
            <a:off x="841194" y="3195753"/>
            <a:ext cx="5948979" cy="1035802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7030A0">
              <a:alpha val="4600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9 – 4 = 5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khối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lập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phương</a:t>
            </a:r>
            <a:endParaRPr sz="3200" b="1" dirty="0">
              <a:solidFill>
                <a:schemeClr val="lt1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18828" y="199721"/>
            <a:ext cx="2571750" cy="2571750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 flipH="1">
            <a:off x="7082106" y="181633"/>
            <a:ext cx="1978951" cy="1435741"/>
            <a:chOff x="6636482" y="912392"/>
            <a:chExt cx="2638601" cy="1914321"/>
          </a:xfrm>
        </p:grpSpPr>
        <p:sp>
          <p:nvSpPr>
            <p:cNvPr id="23" name="Cube 22"/>
            <p:cNvSpPr/>
            <p:nvPr/>
          </p:nvSpPr>
          <p:spPr>
            <a:xfrm>
              <a:off x="6871710" y="163074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4" name="Cube 23"/>
            <p:cNvSpPr/>
            <p:nvPr/>
          </p:nvSpPr>
          <p:spPr>
            <a:xfrm>
              <a:off x="7597425" y="163074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5" name="Cube 24"/>
            <p:cNvSpPr/>
            <p:nvPr/>
          </p:nvSpPr>
          <p:spPr>
            <a:xfrm>
              <a:off x="8317140" y="163074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6" name="Cube 25"/>
            <p:cNvSpPr/>
            <p:nvPr/>
          </p:nvSpPr>
          <p:spPr>
            <a:xfrm>
              <a:off x="6636482" y="1868770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9" name="Cube 28"/>
            <p:cNvSpPr/>
            <p:nvPr/>
          </p:nvSpPr>
          <p:spPr>
            <a:xfrm>
              <a:off x="7359197" y="1868770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30" name="Cube 29"/>
            <p:cNvSpPr/>
            <p:nvPr/>
          </p:nvSpPr>
          <p:spPr>
            <a:xfrm>
              <a:off x="8090366" y="1864917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31" name="Cube 30"/>
            <p:cNvSpPr/>
            <p:nvPr/>
          </p:nvSpPr>
          <p:spPr>
            <a:xfrm>
              <a:off x="6879330" y="91624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32" name="Cube 31"/>
            <p:cNvSpPr/>
            <p:nvPr/>
          </p:nvSpPr>
          <p:spPr>
            <a:xfrm>
              <a:off x="7602045" y="91624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33" name="Cube 32"/>
            <p:cNvSpPr/>
            <p:nvPr/>
          </p:nvSpPr>
          <p:spPr>
            <a:xfrm>
              <a:off x="8314164" y="912392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7168068" y="2231701"/>
            <a:ext cx="1802530" cy="902385"/>
            <a:chOff x="2990850" y="1630745"/>
            <a:chExt cx="2403373" cy="1203180"/>
          </a:xfrm>
        </p:grpSpPr>
        <p:sp>
          <p:nvSpPr>
            <p:cNvPr id="3" name="Cube 2"/>
            <p:cNvSpPr/>
            <p:nvPr/>
          </p:nvSpPr>
          <p:spPr>
            <a:xfrm>
              <a:off x="2990850" y="163074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8" name="Cube 17"/>
            <p:cNvSpPr/>
            <p:nvPr/>
          </p:nvSpPr>
          <p:spPr>
            <a:xfrm>
              <a:off x="3716565" y="163074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9" name="Cube 18"/>
            <p:cNvSpPr/>
            <p:nvPr/>
          </p:nvSpPr>
          <p:spPr>
            <a:xfrm>
              <a:off x="4436280" y="163074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46" name="Cube 45"/>
            <p:cNvSpPr/>
            <p:nvPr/>
          </p:nvSpPr>
          <p:spPr>
            <a:xfrm>
              <a:off x="4212530" y="1875982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</p:grpSp>
      <p:sp>
        <p:nvSpPr>
          <p:cNvPr id="49" name="Oval 48"/>
          <p:cNvSpPr/>
          <p:nvPr/>
        </p:nvSpPr>
        <p:spPr>
          <a:xfrm>
            <a:off x="6272653" y="162612"/>
            <a:ext cx="675177" cy="639041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700" b="1" dirty="0">
                <a:solidFill>
                  <a:srgbClr val="7030A0"/>
                </a:solidFill>
              </a:rPr>
              <a:t>A</a:t>
            </a:r>
          </a:p>
        </p:txBody>
      </p:sp>
      <p:sp>
        <p:nvSpPr>
          <p:cNvPr id="50" name="Oval 49"/>
          <p:cNvSpPr/>
          <p:nvPr/>
        </p:nvSpPr>
        <p:spPr>
          <a:xfrm>
            <a:off x="8422964" y="3222506"/>
            <a:ext cx="675177" cy="639041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700" b="1" dirty="0">
                <a:solidFill>
                  <a:srgbClr val="7030A0"/>
                </a:solidFill>
              </a:rPr>
              <a:t>B</a:t>
            </a:r>
          </a:p>
        </p:txBody>
      </p:sp>
      <p:sp>
        <p:nvSpPr>
          <p:cNvPr id="27" name="Google Shape;214;p2">
            <a:hlinkClick r:id="rId7" action="ppaction://hlinksldjump"/>
          </p:cNvPr>
          <p:cNvSpPr/>
          <p:nvPr/>
        </p:nvSpPr>
        <p:spPr>
          <a:xfrm flipH="1">
            <a:off x="6683829" y="4445362"/>
            <a:ext cx="2296886" cy="751114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2E75B5"/>
              </a:buClr>
              <a:buSzPts val="3200"/>
            </a:pPr>
            <a:r>
              <a:rPr lang="en-US" sz="2400" b="1" dirty="0">
                <a:solidFill>
                  <a:srgbClr val="2E75B5"/>
                </a:solidFill>
                <a:latin typeface="Tahoma"/>
                <a:ea typeface="Tahoma"/>
                <a:cs typeface="Tahoma"/>
                <a:sym typeface="Tahoma"/>
              </a:rPr>
              <a:t>QUAY VỀ</a:t>
            </a:r>
            <a:endParaRPr sz="2400" b="1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83765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1 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3294" b="5729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0" y="5169003"/>
            <a:ext cx="9144000" cy="573471"/>
          </a:xfrm>
          <a:prstGeom prst="rect">
            <a:avLst/>
          </a:prstGeom>
        </p:spPr>
      </p:pic>
      <p:sp>
        <p:nvSpPr>
          <p:cNvPr id="6" name="Google Shape;212;p2"/>
          <p:cNvSpPr/>
          <p:nvPr/>
        </p:nvSpPr>
        <p:spPr>
          <a:xfrm>
            <a:off x="325250" y="1959898"/>
            <a:ext cx="8469723" cy="1001006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1">
              <a:lumMod val="40000"/>
              <a:lumOff val="60000"/>
              <a:alpha val="47000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Cần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thêm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bao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nhiêu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khối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lập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phương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</a:p>
          <a:p>
            <a:pPr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để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hình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trên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đủ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10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khối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lập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phương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?</a:t>
            </a:r>
            <a:endParaRPr sz="3200" b="1" dirty="0">
              <a:solidFill>
                <a:srgbClr val="7030A0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sp>
        <p:nvSpPr>
          <p:cNvPr id="7" name="Google Shape;213;p2"/>
          <p:cNvSpPr/>
          <p:nvPr/>
        </p:nvSpPr>
        <p:spPr>
          <a:xfrm>
            <a:off x="719438" y="3262265"/>
            <a:ext cx="6226383" cy="1140951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7030A0">
              <a:alpha val="4600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Để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đủ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10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khối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lập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phương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</a:p>
          <a:p>
            <a:pPr algn="ctr">
              <a:buClr>
                <a:schemeClr val="lt1"/>
              </a:buClr>
              <a:buSzPts val="3200"/>
            </a:pP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cần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2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khối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lập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phương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nữa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. </a:t>
            </a:r>
            <a:endParaRPr sz="3200" b="1" dirty="0">
              <a:solidFill>
                <a:schemeClr val="lt1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66437" y="527962"/>
            <a:ext cx="2571750" cy="257175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 flipH="1">
            <a:off x="3828959" y="345088"/>
            <a:ext cx="1994394" cy="1433927"/>
            <a:chOff x="4792641" y="-144366"/>
            <a:chExt cx="2659192" cy="1911903"/>
          </a:xfrm>
        </p:grpSpPr>
        <p:sp>
          <p:nvSpPr>
            <p:cNvPr id="12" name="Cube 11"/>
            <p:cNvSpPr/>
            <p:nvPr/>
          </p:nvSpPr>
          <p:spPr>
            <a:xfrm flipH="1">
              <a:off x="6238735" y="56519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3" name="Cube 12"/>
            <p:cNvSpPr/>
            <p:nvPr/>
          </p:nvSpPr>
          <p:spPr>
            <a:xfrm flipH="1">
              <a:off x="5519020" y="56519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5" name="Cube 14"/>
            <p:cNvSpPr/>
            <p:nvPr/>
          </p:nvSpPr>
          <p:spPr>
            <a:xfrm flipH="1">
              <a:off x="6491252" y="807983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6" name="Cube 15"/>
            <p:cNvSpPr/>
            <p:nvPr/>
          </p:nvSpPr>
          <p:spPr>
            <a:xfrm flipH="1">
              <a:off x="5760083" y="809594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2" name="Cube 21"/>
            <p:cNvSpPr/>
            <p:nvPr/>
          </p:nvSpPr>
          <p:spPr>
            <a:xfrm flipH="1">
              <a:off x="6251669" y="-144366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6" name="Cube 25"/>
            <p:cNvSpPr/>
            <p:nvPr/>
          </p:nvSpPr>
          <p:spPr>
            <a:xfrm flipH="1">
              <a:off x="6493890" y="104147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7" name="Cube 26"/>
            <p:cNvSpPr/>
            <p:nvPr/>
          </p:nvSpPr>
          <p:spPr>
            <a:xfrm flipH="1">
              <a:off x="4792641" y="563083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8" name="Cube 27"/>
            <p:cNvSpPr/>
            <p:nvPr/>
          </p:nvSpPr>
          <p:spPr>
            <a:xfrm flipH="1">
              <a:off x="5029097" y="807983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</p:grpSp>
      <p:sp>
        <p:nvSpPr>
          <p:cNvPr id="17" name="Google Shape;214;p2">
            <a:hlinkClick r:id="rId7" action="ppaction://hlinksldjump"/>
          </p:cNvPr>
          <p:cNvSpPr/>
          <p:nvPr/>
        </p:nvSpPr>
        <p:spPr>
          <a:xfrm flipH="1">
            <a:off x="6683829" y="4445362"/>
            <a:ext cx="2296886" cy="751114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2E75B5"/>
              </a:buClr>
              <a:buSzPts val="3200"/>
            </a:pPr>
            <a:r>
              <a:rPr lang="en-US" sz="2400" b="1" dirty="0">
                <a:solidFill>
                  <a:srgbClr val="2E75B5"/>
                </a:solidFill>
                <a:latin typeface="Tahoma"/>
                <a:ea typeface="Tahoma"/>
                <a:cs typeface="Tahoma"/>
                <a:sym typeface="Tahoma"/>
              </a:rPr>
              <a:t>QUAY VỀ</a:t>
            </a:r>
            <a:endParaRPr sz="2400" b="1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41909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1 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"/>
            <a:ext cx="9144000" cy="57147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23" y="3362368"/>
            <a:ext cx="8139275" cy="180424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261" y="98025"/>
            <a:ext cx="1382346" cy="150944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8025"/>
            <a:ext cx="1356750" cy="1300802"/>
          </a:xfrm>
          <a:prstGeom prst="rect">
            <a:avLst/>
          </a:prstGeom>
        </p:spPr>
      </p:pic>
      <p:pic>
        <p:nvPicPr>
          <p:cNvPr id="14" name="儿童歌曲 - 音乐剧背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50779" y="-230184"/>
            <a:ext cx="414753" cy="4608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35F6F12-CCEE-452A-A579-1E14567FB943}"/>
              </a:ext>
            </a:extLst>
          </p:cNvPr>
          <p:cNvSpPr txBox="1"/>
          <p:nvPr/>
        </p:nvSpPr>
        <p:spPr>
          <a:xfrm>
            <a:off x="1432950" y="2521394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itchFamily="2" charset="0"/>
              </a:rPr>
              <a:t>Bài</a:t>
            </a:r>
            <a:r>
              <a:rPr lang="en-US" sz="360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itchFamily="2" charset="0"/>
              </a:rPr>
              <a:t> 10: LUYỆN TẬP CHUNG</a:t>
            </a:r>
            <a:endParaRPr lang="en-US" sz="3600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39444" y="3613657"/>
            <a:ext cx="1617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err="1">
                <a:solidFill>
                  <a:srgbClr val="008E40"/>
                </a:solidFill>
                <a:latin typeface="iCiel PONY" pitchFamily="2" charset="-93"/>
              </a:rPr>
              <a:t>Tiết</a:t>
            </a:r>
            <a:r>
              <a:rPr lang="en-US" sz="3600" b="1">
                <a:solidFill>
                  <a:srgbClr val="008E40"/>
                </a:solidFill>
                <a:latin typeface="iCiel PONY" pitchFamily="2" charset="-93"/>
              </a:rPr>
              <a:t> 1</a:t>
            </a:r>
            <a:endParaRPr lang="en-US" sz="3600" b="1" dirty="0">
              <a:solidFill>
                <a:srgbClr val="008E40"/>
              </a:solidFill>
              <a:latin typeface="iCiel PONY" pitchFamily="2" charset="-93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9461" y="1031798"/>
            <a:ext cx="88970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Chủ </a:t>
            </a:r>
            <a:r>
              <a:rPr lang="vi-VN" sz="360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đề</a:t>
            </a:r>
            <a:r>
              <a:rPr lang="en-US" sz="360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 2: </a:t>
            </a:r>
          </a:p>
          <a:p>
            <a:pPr algn="ctr"/>
            <a:r>
              <a:rPr lang="en-US" sz="360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Phép cộng, phép trừ trong phạm vi 20</a:t>
            </a:r>
            <a:endParaRPr lang="en-US" sz="3600" dirty="0">
              <a:solidFill>
                <a:srgbClr val="FF0000"/>
              </a:solidFill>
              <a:latin typeface="iCiel PONY" pitchFamily="2" charset="-93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40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</p:bldLst>
  </p:timing>
  <p:extLst mod="1">
    <p:ext uri="{E180D4A7-C9FB-4DFB-919C-405C955672EB}">
      <p14:showEvtLst xmlns:p14="http://schemas.microsoft.com/office/powerpoint/2010/main">
        <p14:playEvt time="3" objId="14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4524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4819"/>
            <a:ext cx="9180286" cy="1666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 rot="21257417">
            <a:off x="176595" y="2370519"/>
            <a:ext cx="2028024" cy="523220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958812"/>
              </a:avLst>
            </a:prstTxWarp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iCiel Nabila" pitchFamily="2" charset="0"/>
                <a:cs typeface="Arial" pitchFamily="34" charset="0"/>
              </a:rPr>
              <a:t>Mục</a:t>
            </a:r>
            <a:r>
              <a:rPr lang="en-US" sz="3600" b="1" dirty="0">
                <a:solidFill>
                  <a:srgbClr val="FF0000"/>
                </a:solidFill>
                <a:latin typeface="iCiel Nabila" pitchFamily="2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iCiel Nabila" pitchFamily="2" charset="0"/>
                <a:cs typeface="Arial" pitchFamily="34" charset="0"/>
              </a:rPr>
              <a:t>tiêu</a:t>
            </a:r>
            <a:endParaRPr lang="en-US" sz="3600" b="1" dirty="0">
              <a:solidFill>
                <a:srgbClr val="FF0000"/>
              </a:solidFill>
              <a:latin typeface="iCiel Nabila" pitchFamily="2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514600" y="1100712"/>
            <a:ext cx="2286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Củng cố bảng cộng qua 10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495800" y="3734699"/>
            <a:ext cx="381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Rèn kĩ n</a:t>
            </a:r>
            <a:r>
              <a:rPr lang="vi-VN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ăn</a:t>
            </a:r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 tính với hai dấu phép tính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206478" y="703031"/>
            <a:ext cx="37851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Vận dụng phép tính với khối lập ph</a:t>
            </a:r>
            <a:r>
              <a:rPr lang="vi-VN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ươ</a:t>
            </a:r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ng, so sánh số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904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8" grpId="0"/>
      <p:bldP spid="29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1" y="4950372"/>
            <a:ext cx="9144000" cy="7646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94" y="4607084"/>
            <a:ext cx="6508533" cy="1202849"/>
          </a:xfrm>
          <a:prstGeom prst="rect">
            <a:avLst/>
          </a:prstGeom>
        </p:spPr>
      </p:pic>
      <p:pic>
        <p:nvPicPr>
          <p:cNvPr id="7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413" y="3066262"/>
            <a:ext cx="2016655" cy="2664506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8280073"/>
              </p:ext>
            </p:extLst>
          </p:nvPr>
        </p:nvGraphicFramePr>
        <p:xfrm>
          <a:off x="239970" y="1943100"/>
          <a:ext cx="8347847" cy="15544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66671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Số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hạng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Số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hạng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Tổng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228600" y="190500"/>
            <a:ext cx="1905000" cy="609600"/>
            <a:chOff x="228600" y="190500"/>
            <a:chExt cx="1905000" cy="609600"/>
          </a:xfrm>
        </p:grpSpPr>
        <p:sp>
          <p:nvSpPr>
            <p:cNvPr id="4" name="Rounded Rectangle 3"/>
            <p:cNvSpPr/>
            <p:nvPr/>
          </p:nvSpPr>
          <p:spPr>
            <a:xfrm>
              <a:off x="533400" y="228600"/>
              <a:ext cx="1600200" cy="533400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3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Số ?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228600" y="1905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3118493" y="3015153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975947" y="3009900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975493" y="3009900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11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934360" y="3026979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13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871093" y="3026979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12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861693" y="3026979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12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795801" y="3009900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15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690493" y="3011214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13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076906" y="3015153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013639" y="3015153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999641" y="3020408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7833039" y="3015153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973820" y="3015153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6734999" y="-178425"/>
            <a:ext cx="2196079" cy="1690155"/>
            <a:chOff x="7308364" y="-320576"/>
            <a:chExt cx="2196079" cy="1690155"/>
          </a:xfrm>
        </p:grpSpPr>
        <p:pic>
          <p:nvPicPr>
            <p:cNvPr id="26" name="图片 37896" descr="1-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" name="图片 37895" descr="1-2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8" name="Rounded Rectangle 27"/>
          <p:cNvSpPr/>
          <p:nvPr/>
        </p:nvSpPr>
        <p:spPr>
          <a:xfrm>
            <a:off x="228600" y="1186627"/>
            <a:ext cx="609600" cy="533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200" b="1">
                <a:solidFill>
                  <a:srgbClr val="002060"/>
                </a:solidFill>
              </a:rPr>
              <a:t>a)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666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/>
      <p:bldP spid="11" grpId="0"/>
      <p:bldP spid="12" grpId="0"/>
      <p:bldP spid="13" grpId="0"/>
      <p:bldP spid="14" grpId="0"/>
      <p:bldP spid="15" grpId="0"/>
      <p:bldP spid="16" grpId="0"/>
      <p:bldP spid="19" grpId="0" animBg="1"/>
      <p:bldP spid="19" grpId="1" animBg="1"/>
      <p:bldP spid="21" grpId="0" animBg="1"/>
      <p:bldP spid="21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1" y="4950372"/>
            <a:ext cx="9144000" cy="7646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94" y="4607084"/>
            <a:ext cx="6508533" cy="1202849"/>
          </a:xfrm>
          <a:prstGeom prst="rect">
            <a:avLst/>
          </a:prstGeom>
        </p:spPr>
      </p:pic>
      <p:pic>
        <p:nvPicPr>
          <p:cNvPr id="7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574" y="3370774"/>
            <a:ext cx="1741030" cy="2300337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095357" y="-178425"/>
            <a:ext cx="2196079" cy="1690155"/>
            <a:chOff x="7308364" y="-320576"/>
            <a:chExt cx="2196079" cy="1690155"/>
          </a:xfrm>
        </p:grpSpPr>
        <p:pic>
          <p:nvPicPr>
            <p:cNvPr id="26" name="图片 37896" descr="1-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" name="图片 37895" descr="1-2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8" name="Rounded Rectangle 7"/>
          <p:cNvSpPr/>
          <p:nvPr/>
        </p:nvSpPr>
        <p:spPr>
          <a:xfrm>
            <a:off x="221260" y="370750"/>
            <a:ext cx="616940" cy="533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200" b="1">
                <a:solidFill>
                  <a:srgbClr val="002060"/>
                </a:solidFill>
              </a:rPr>
              <a:t>b)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73" b="8879" l="83786" r="98252">
                        <a14:foregroundMark x1="95340" y1="4294" x2="92330" y2="4294"/>
                        <a14:foregroundMark x1="94660" y1="4512" x2="95631" y2="4294"/>
                        <a14:foregroundMark x1="96699" y1="3785" x2="93981" y2="4803"/>
                      </a14:backgroundRemoval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760" b="90635"/>
          <a:stretch/>
        </p:blipFill>
        <p:spPr>
          <a:xfrm rot="16200000">
            <a:off x="150462" y="2173955"/>
            <a:ext cx="1472895" cy="1066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0466" b="56114" l="21553" r="44757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56" t="40166" r="55532" b="43667"/>
          <a:stretch/>
        </p:blipFill>
        <p:spPr>
          <a:xfrm rot="16200000">
            <a:off x="3781365" y="2050783"/>
            <a:ext cx="1229812" cy="11570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9068" b="91557" l="16505" r="55049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18" t="68889" r="45556" b="8863"/>
          <a:stretch/>
        </p:blipFill>
        <p:spPr>
          <a:xfrm rot="16630632">
            <a:off x="6821211" y="1837806"/>
            <a:ext cx="1728509" cy="12715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5" r="34001"/>
          <a:stretch/>
        </p:blipFill>
        <p:spPr>
          <a:xfrm rot="16200000" flipH="1">
            <a:off x="2447456" y="1676791"/>
            <a:ext cx="231713" cy="1905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5" r="34001"/>
          <a:stretch/>
        </p:blipFill>
        <p:spPr>
          <a:xfrm rot="16200000" flipH="1">
            <a:off x="5891058" y="1676793"/>
            <a:ext cx="231713" cy="190500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2047974" y="1942693"/>
            <a:ext cx="820136" cy="533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srgbClr val="00B050"/>
                </a:solidFill>
              </a:rPr>
              <a:t>+ 5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535110" y="1942693"/>
            <a:ext cx="708519" cy="533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srgbClr val="00B050"/>
                </a:solidFill>
              </a:rPr>
              <a:t>- 3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030838" y="2413418"/>
            <a:ext cx="681653" cy="457200"/>
            <a:chOff x="4199590" y="1450134"/>
            <a:chExt cx="681653" cy="457200"/>
          </a:xfrm>
        </p:grpSpPr>
        <p:sp>
          <p:nvSpPr>
            <p:cNvPr id="23" name="Rounded Rectangle 22"/>
            <p:cNvSpPr/>
            <p:nvPr/>
          </p:nvSpPr>
          <p:spPr>
            <a:xfrm>
              <a:off x="4380971" y="1543732"/>
              <a:ext cx="324995" cy="303339"/>
            </a:xfrm>
            <a:prstGeom prst="roundRect">
              <a:avLst/>
            </a:prstGeom>
            <a:solidFill>
              <a:srgbClr val="FFFFFA"/>
            </a:solidFill>
            <a:ln>
              <a:noFill/>
            </a:ln>
            <a:effectLst>
              <a:glow rad="101600">
                <a:srgbClr val="FFFFFA">
                  <a:alpha val="6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4199590" y="1450134"/>
              <a:ext cx="681653" cy="4572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13</a:t>
              </a:r>
              <a:endPara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298918" y="2358944"/>
            <a:ext cx="681653" cy="457200"/>
            <a:chOff x="7250208" y="1869578"/>
            <a:chExt cx="681653" cy="457200"/>
          </a:xfrm>
        </p:grpSpPr>
        <p:sp>
          <p:nvSpPr>
            <p:cNvPr id="25" name="Rounded Rectangle 24"/>
            <p:cNvSpPr/>
            <p:nvPr/>
          </p:nvSpPr>
          <p:spPr>
            <a:xfrm>
              <a:off x="7426629" y="1905000"/>
              <a:ext cx="324995" cy="421778"/>
            </a:xfrm>
            <a:prstGeom prst="roundRect">
              <a:avLst/>
            </a:prstGeom>
            <a:solidFill>
              <a:srgbClr val="77BA4A"/>
            </a:solidFill>
            <a:ln>
              <a:noFill/>
            </a:ln>
            <a:effectLst>
              <a:glow rad="101600">
                <a:schemeClr val="accent3">
                  <a:satMod val="175000"/>
                  <a:alpha val="40000"/>
                </a:schemeClr>
              </a:glow>
              <a:outerShdw blurRad="50800" dist="38100" dir="5400000" algn="t" rotWithShape="0">
                <a:prstClr val="black">
                  <a:alpha val="40000"/>
                </a:prstClr>
              </a:outerShdw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7250208" y="1869578"/>
              <a:ext cx="681653" cy="4572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10</a:t>
              </a:r>
              <a:endPara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4676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4959967" y="3244561"/>
            <a:ext cx="716656" cy="932852"/>
            <a:chOff x="4959967" y="3244561"/>
            <a:chExt cx="716656" cy="932852"/>
          </a:xfrm>
        </p:grpSpPr>
        <p:sp>
          <p:nvSpPr>
            <p:cNvPr id="52" name="Freeform 51"/>
            <p:cNvSpPr/>
            <p:nvPr/>
          </p:nvSpPr>
          <p:spPr>
            <a:xfrm>
              <a:off x="4959967" y="3244561"/>
              <a:ext cx="491490" cy="720090"/>
            </a:xfrm>
            <a:custGeom>
              <a:avLst/>
              <a:gdLst>
                <a:gd name="connsiteX0" fmla="*/ 0 w 491490"/>
                <a:gd name="connsiteY0" fmla="*/ 0 h 720090"/>
                <a:gd name="connsiteX1" fmla="*/ 137160 w 491490"/>
                <a:gd name="connsiteY1" fmla="*/ 537210 h 720090"/>
                <a:gd name="connsiteX2" fmla="*/ 491490 w 491490"/>
                <a:gd name="connsiteY2" fmla="*/ 720090 h 720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1490" h="720090">
                  <a:moveTo>
                    <a:pt x="0" y="0"/>
                  </a:moveTo>
                  <a:cubicBezTo>
                    <a:pt x="27622" y="208597"/>
                    <a:pt x="55245" y="417195"/>
                    <a:pt x="137160" y="537210"/>
                  </a:cubicBezTo>
                  <a:cubicBezTo>
                    <a:pt x="219075" y="657225"/>
                    <a:pt x="355282" y="688657"/>
                    <a:pt x="491490" y="720090"/>
                  </a:cubicBezTo>
                </a:path>
              </a:pathLst>
            </a:custGeom>
            <a:ln w="19050">
              <a:solidFill>
                <a:srgbClr val="3379C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1" name="Picture 5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07" t="15201" r="27474" b="20447"/>
            <a:stretch/>
          </p:blipFill>
          <p:spPr bwMode="auto">
            <a:xfrm rot="18591443">
              <a:off x="5383038" y="3883828"/>
              <a:ext cx="291473" cy="2956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7" name="Group 16"/>
          <p:cNvGrpSpPr/>
          <p:nvPr/>
        </p:nvGrpSpPr>
        <p:grpSpPr>
          <a:xfrm>
            <a:off x="7275161" y="-98116"/>
            <a:ext cx="2196079" cy="1690155"/>
            <a:chOff x="7308364" y="-320576"/>
            <a:chExt cx="2196079" cy="1690155"/>
          </a:xfrm>
        </p:grpSpPr>
        <p:pic>
          <p:nvPicPr>
            <p:cNvPr id="26" name="图片 37896" descr="1-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" name="图片 37895" descr="1-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8" name="Group 7"/>
          <p:cNvGrpSpPr/>
          <p:nvPr/>
        </p:nvGrpSpPr>
        <p:grpSpPr>
          <a:xfrm>
            <a:off x="228600" y="190500"/>
            <a:ext cx="6853269" cy="609600"/>
            <a:chOff x="228600" y="190500"/>
            <a:chExt cx="6853269" cy="609600"/>
          </a:xfrm>
        </p:grpSpPr>
        <p:sp>
          <p:nvSpPr>
            <p:cNvPr id="9" name="Rounded Rectangle 8"/>
            <p:cNvSpPr/>
            <p:nvPr/>
          </p:nvSpPr>
          <p:spPr>
            <a:xfrm>
              <a:off x="533401" y="228600"/>
              <a:ext cx="6548468" cy="533400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28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Hai quạt nào có chung ổ cắm </a:t>
              </a:r>
              <a:r>
                <a:rPr lang="vi-VN" sz="28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đ</a:t>
              </a:r>
              <a:r>
                <a:rPr lang="en-US" sz="28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iện?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228600" y="1905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latin typeface="Arial" pitchFamily="34" charset="0"/>
                  <a:cs typeface="Arial" pitchFamily="34" charset="0"/>
                </a:rPr>
                <a:t>2</a:t>
              </a:r>
              <a:endParaRPr lang="en-US" sz="32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711563" y="3291911"/>
            <a:ext cx="8150531" cy="2579370"/>
            <a:chOff x="748647" y="2983230"/>
            <a:chExt cx="8150531" cy="2579370"/>
          </a:xfrm>
        </p:grpSpPr>
        <p:sp>
          <p:nvSpPr>
            <p:cNvPr id="47" name="Freeform 46"/>
            <p:cNvSpPr/>
            <p:nvPr/>
          </p:nvSpPr>
          <p:spPr>
            <a:xfrm>
              <a:off x="1280160" y="2983230"/>
              <a:ext cx="422910" cy="1417320"/>
            </a:xfrm>
            <a:custGeom>
              <a:avLst/>
              <a:gdLst>
                <a:gd name="connsiteX0" fmla="*/ 0 w 422910"/>
                <a:gd name="connsiteY0" fmla="*/ 0 h 1417320"/>
                <a:gd name="connsiteX1" fmla="*/ 297180 w 422910"/>
                <a:gd name="connsiteY1" fmla="*/ 160020 h 1417320"/>
                <a:gd name="connsiteX2" fmla="*/ 365760 w 422910"/>
                <a:gd name="connsiteY2" fmla="*/ 480060 h 1417320"/>
                <a:gd name="connsiteX3" fmla="*/ 240030 w 422910"/>
                <a:gd name="connsiteY3" fmla="*/ 960120 h 1417320"/>
                <a:gd name="connsiteX4" fmla="*/ 422910 w 422910"/>
                <a:gd name="connsiteY4" fmla="*/ 1417320 h 141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2910" h="1417320">
                  <a:moveTo>
                    <a:pt x="0" y="0"/>
                  </a:moveTo>
                  <a:cubicBezTo>
                    <a:pt x="118110" y="40005"/>
                    <a:pt x="236220" y="80010"/>
                    <a:pt x="297180" y="160020"/>
                  </a:cubicBezTo>
                  <a:cubicBezTo>
                    <a:pt x="358140" y="240030"/>
                    <a:pt x="375285" y="346710"/>
                    <a:pt x="365760" y="480060"/>
                  </a:cubicBezTo>
                  <a:cubicBezTo>
                    <a:pt x="356235" y="613410"/>
                    <a:pt x="230505" y="803910"/>
                    <a:pt x="240030" y="960120"/>
                  </a:cubicBezTo>
                  <a:cubicBezTo>
                    <a:pt x="249555" y="1116330"/>
                    <a:pt x="336232" y="1266825"/>
                    <a:pt x="422910" y="1417320"/>
                  </a:cubicBezTo>
                </a:path>
              </a:pathLst>
            </a:cu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9349" b="62500" l="11201" r="49268">
                          <a14:foregroundMark x1="24597" y1="54688" x2="25183" y2="55208"/>
                          <a14:foregroundMark x1="31991" y1="54036" x2="33455" y2="54036"/>
                          <a14:foregroundMark x1="40117" y1="53385" x2="42167" y2="53385"/>
                          <a14:foregroundMark x1="31552" y1="51172" x2="34773" y2="51302"/>
                          <a14:foregroundMark x1="16105" y1="51302" x2="17862" y2="51302"/>
                          <a14:foregroundMark x1="38507" y1="53646" x2="38507" y2="56380"/>
                        </a14:backgroundRemoval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81" t="49479" r="50709" b="37020"/>
            <a:stretch/>
          </p:blipFill>
          <p:spPr bwMode="auto">
            <a:xfrm>
              <a:off x="748647" y="4305300"/>
              <a:ext cx="8150531" cy="1257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2" name="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224" b="90000" l="9907" r="948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45" r="16430"/>
          <a:stretch/>
        </p:blipFill>
        <p:spPr>
          <a:xfrm>
            <a:off x="4114800" y="1140949"/>
            <a:ext cx="1371600" cy="2859622"/>
          </a:xfrm>
          <a:prstGeom prst="rect">
            <a:avLst/>
          </a:prstGeom>
        </p:spPr>
      </p:pic>
      <p:sp>
        <p:nvSpPr>
          <p:cNvPr id="38" name="Rounded Rectangle 37"/>
          <p:cNvSpPr/>
          <p:nvPr/>
        </p:nvSpPr>
        <p:spPr>
          <a:xfrm>
            <a:off x="4387426" y="3204481"/>
            <a:ext cx="838200" cy="3646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4 + 9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423728" y="1052651"/>
            <a:ext cx="1816429" cy="2671219"/>
            <a:chOff x="559821" y="1017159"/>
            <a:chExt cx="1816429" cy="2671219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997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821" y="1017159"/>
              <a:ext cx="1816429" cy="2671219"/>
            </a:xfrm>
            <a:prstGeom prst="rect">
              <a:avLst/>
            </a:prstGeom>
          </p:spPr>
        </p:pic>
        <p:sp>
          <p:nvSpPr>
            <p:cNvPr id="39" name="Rounded Rectangle 38"/>
            <p:cNvSpPr/>
            <p:nvPr/>
          </p:nvSpPr>
          <p:spPr>
            <a:xfrm>
              <a:off x="1048935" y="3128660"/>
              <a:ext cx="838200" cy="364620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>
                  <a:solidFill>
                    <a:srgbClr val="002060"/>
                  </a:solidFill>
                </a:rPr>
                <a:t>9 + 5</a:t>
              </a:r>
            </a:p>
          </p:txBody>
        </p:sp>
      </p:grpSp>
      <p:pic>
        <p:nvPicPr>
          <p:cNvPr id="14" name="1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284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18" r="18764"/>
          <a:stretch/>
        </p:blipFill>
        <p:spPr>
          <a:xfrm>
            <a:off x="2438400" y="1603534"/>
            <a:ext cx="1371600" cy="2350768"/>
          </a:xfrm>
          <a:prstGeom prst="rect">
            <a:avLst/>
          </a:prstGeom>
        </p:spPr>
      </p:pic>
      <p:sp>
        <p:nvSpPr>
          <p:cNvPr id="44" name="Rounded Rectangle 43"/>
          <p:cNvSpPr/>
          <p:nvPr/>
        </p:nvSpPr>
        <p:spPr>
          <a:xfrm>
            <a:off x="2711615" y="3238500"/>
            <a:ext cx="838200" cy="364620"/>
          </a:xfrm>
          <a:prstGeom prst="roundRect">
            <a:avLst/>
          </a:prstGeom>
          <a:solidFill>
            <a:srgbClr val="FFC91D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7 + 5</a:t>
            </a:r>
          </a:p>
        </p:txBody>
      </p:sp>
      <p:pic>
        <p:nvPicPr>
          <p:cNvPr id="11" name="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6" r="15954"/>
          <a:stretch/>
        </p:blipFill>
        <p:spPr>
          <a:xfrm>
            <a:off x="5715000" y="1706371"/>
            <a:ext cx="1371600" cy="1981200"/>
          </a:xfrm>
          <a:prstGeom prst="rect">
            <a:avLst/>
          </a:prstGeom>
        </p:spPr>
      </p:pic>
      <p:sp>
        <p:nvSpPr>
          <p:cNvPr id="36" name="Rounded Rectangle 35"/>
          <p:cNvSpPr/>
          <p:nvPr/>
        </p:nvSpPr>
        <p:spPr>
          <a:xfrm>
            <a:off x="5992972" y="3139612"/>
            <a:ext cx="838200" cy="3646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6 + 6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402672" y="1771761"/>
            <a:ext cx="1246643" cy="1872240"/>
            <a:chOff x="7402672" y="1771761"/>
            <a:chExt cx="1246643" cy="1872240"/>
          </a:xfrm>
        </p:grpSpPr>
        <p:pic>
          <p:nvPicPr>
            <p:cNvPr id="15" name="4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93796" l="0" r="100000">
                          <a14:foregroundMark x1="41000" y1="7407" x2="71429" y2="12500"/>
                          <a14:foregroundMark x1="34857" y1="9630" x2="15714" y2="17593"/>
                          <a14:foregroundMark x1="15714" y1="19259" x2="27000" y2="41852"/>
                          <a14:foregroundMark x1="28714" y1="45278" x2="43571" y2="49722"/>
                          <a14:foregroundMark x1="48857" y1="46389" x2="79286" y2="37315"/>
                          <a14:foregroundMark x1="14857" y1="34537" x2="19143" y2="424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60"/>
            <a:stretch/>
          </p:blipFill>
          <p:spPr>
            <a:xfrm>
              <a:off x="7402672" y="1771761"/>
              <a:ext cx="1246643" cy="1872240"/>
            </a:xfrm>
            <a:prstGeom prst="rect">
              <a:avLst/>
            </a:prstGeom>
          </p:spPr>
        </p:pic>
        <p:sp>
          <p:nvSpPr>
            <p:cNvPr id="37" name="Rounded Rectangle 36"/>
            <p:cNvSpPr/>
            <p:nvPr/>
          </p:nvSpPr>
          <p:spPr>
            <a:xfrm>
              <a:off x="7535001" y="3136812"/>
              <a:ext cx="838200" cy="364620"/>
            </a:xfrm>
            <a:prstGeom prst="roundRect">
              <a:avLst/>
            </a:prstGeom>
            <a:solidFill>
              <a:srgbClr val="FFC91D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8 + 3</a:t>
              </a:r>
            </a:p>
          </p:txBody>
        </p:sp>
      </p:grpSp>
      <p:sp>
        <p:nvSpPr>
          <p:cNvPr id="64" name="Rounded Rectangle 63"/>
          <p:cNvSpPr/>
          <p:nvPr/>
        </p:nvSpPr>
        <p:spPr>
          <a:xfrm>
            <a:off x="2827820" y="3562492"/>
            <a:ext cx="56007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12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4466042" y="3601661"/>
            <a:ext cx="56007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</a:rPr>
              <a:t>13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6150284" y="3562492"/>
            <a:ext cx="56007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</a:rPr>
              <a:t>12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7467599" y="3585281"/>
            <a:ext cx="56007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</a:rPr>
              <a:t>11</a:t>
            </a:r>
          </a:p>
        </p:txBody>
      </p:sp>
      <p:grpSp>
        <p:nvGrpSpPr>
          <p:cNvPr id="72" name="Group 71"/>
          <p:cNvGrpSpPr/>
          <p:nvPr/>
        </p:nvGrpSpPr>
        <p:grpSpPr>
          <a:xfrm>
            <a:off x="3232150" y="3111500"/>
            <a:ext cx="2089730" cy="1774287"/>
            <a:chOff x="3232150" y="3111500"/>
            <a:chExt cx="2089730" cy="1774287"/>
          </a:xfrm>
        </p:grpSpPr>
        <p:pic>
          <p:nvPicPr>
            <p:cNvPr id="74" name="Picture 4"/>
            <p:cNvPicPr>
              <a:picLocks noChangeAspect="1" noChangeArrowheads="1"/>
            </p:cNvPicPr>
            <p:nvPr/>
          </p:nvPicPr>
          <p:blipFill rotWithShape="1">
            <a:blip r:embed="rId18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44" t="31215" r="47987" b="24694"/>
            <a:stretch/>
          </p:blipFill>
          <p:spPr bwMode="auto">
            <a:xfrm>
              <a:off x="4970292" y="4639381"/>
              <a:ext cx="351588" cy="246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" name="Freeform 70"/>
            <p:cNvSpPr/>
            <p:nvPr/>
          </p:nvSpPr>
          <p:spPr>
            <a:xfrm>
              <a:off x="3232150" y="3111500"/>
              <a:ext cx="1917700" cy="1549400"/>
            </a:xfrm>
            <a:custGeom>
              <a:avLst/>
              <a:gdLst>
                <a:gd name="connsiteX0" fmla="*/ 0 w 1917700"/>
                <a:gd name="connsiteY0" fmla="*/ 0 h 1549400"/>
                <a:gd name="connsiteX1" fmla="*/ 393700 w 1917700"/>
                <a:gd name="connsiteY1" fmla="*/ 171450 h 1549400"/>
                <a:gd name="connsiteX2" fmla="*/ 628650 w 1917700"/>
                <a:gd name="connsiteY2" fmla="*/ 755650 h 1549400"/>
                <a:gd name="connsiteX3" fmla="*/ 1454150 w 1917700"/>
                <a:gd name="connsiteY3" fmla="*/ 1377950 h 1549400"/>
                <a:gd name="connsiteX4" fmla="*/ 1917700 w 1917700"/>
                <a:gd name="connsiteY4" fmla="*/ 15494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7700" h="1549400">
                  <a:moveTo>
                    <a:pt x="0" y="0"/>
                  </a:moveTo>
                  <a:cubicBezTo>
                    <a:pt x="144462" y="22754"/>
                    <a:pt x="288925" y="45508"/>
                    <a:pt x="393700" y="171450"/>
                  </a:cubicBezTo>
                  <a:cubicBezTo>
                    <a:pt x="498475" y="297392"/>
                    <a:pt x="451908" y="554567"/>
                    <a:pt x="628650" y="755650"/>
                  </a:cubicBezTo>
                  <a:cubicBezTo>
                    <a:pt x="805392" y="956733"/>
                    <a:pt x="1239308" y="1245658"/>
                    <a:pt x="1454150" y="1377950"/>
                  </a:cubicBezTo>
                  <a:cubicBezTo>
                    <a:pt x="1668992" y="1510242"/>
                    <a:pt x="1793346" y="1529821"/>
                    <a:pt x="1917700" y="1549400"/>
                  </a:cubicBezTo>
                </a:path>
              </a:pathLst>
            </a:cu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5381332" y="2965450"/>
            <a:ext cx="886118" cy="1920337"/>
            <a:chOff x="5381332" y="2965450"/>
            <a:chExt cx="886118" cy="1920337"/>
          </a:xfrm>
        </p:grpSpPr>
        <p:pic>
          <p:nvPicPr>
            <p:cNvPr id="75" name="Picture 4"/>
            <p:cNvPicPr>
              <a:picLocks noChangeAspect="1" noChangeArrowheads="1"/>
            </p:cNvPicPr>
            <p:nvPr/>
          </p:nvPicPr>
          <p:blipFill rotWithShape="1">
            <a:blip r:embed="rId18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44" t="31215" r="47987" b="24694"/>
            <a:stretch/>
          </p:blipFill>
          <p:spPr bwMode="auto">
            <a:xfrm>
              <a:off x="5381332" y="4639381"/>
              <a:ext cx="351588" cy="246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3" name="Freeform 72"/>
            <p:cNvSpPr/>
            <p:nvPr/>
          </p:nvSpPr>
          <p:spPr>
            <a:xfrm>
              <a:off x="5568950" y="2965450"/>
              <a:ext cx="698500" cy="1695450"/>
            </a:xfrm>
            <a:custGeom>
              <a:avLst/>
              <a:gdLst>
                <a:gd name="connsiteX0" fmla="*/ 698500 w 698500"/>
                <a:gd name="connsiteY0" fmla="*/ 0 h 1695450"/>
                <a:gd name="connsiteX1" fmla="*/ 273050 w 698500"/>
                <a:gd name="connsiteY1" fmla="*/ 285750 h 1695450"/>
                <a:gd name="connsiteX2" fmla="*/ 184150 w 698500"/>
                <a:gd name="connsiteY2" fmla="*/ 933450 h 1695450"/>
                <a:gd name="connsiteX3" fmla="*/ 0 w 698500"/>
                <a:gd name="connsiteY3" fmla="*/ 1695450 h 1695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8500" h="1695450">
                  <a:moveTo>
                    <a:pt x="698500" y="0"/>
                  </a:moveTo>
                  <a:cubicBezTo>
                    <a:pt x="528637" y="65087"/>
                    <a:pt x="358775" y="130175"/>
                    <a:pt x="273050" y="285750"/>
                  </a:cubicBezTo>
                  <a:cubicBezTo>
                    <a:pt x="187325" y="441325"/>
                    <a:pt x="229658" y="698500"/>
                    <a:pt x="184150" y="933450"/>
                  </a:cubicBezTo>
                  <a:cubicBezTo>
                    <a:pt x="138642" y="1168400"/>
                    <a:pt x="69321" y="1431925"/>
                    <a:pt x="0" y="1695450"/>
                  </a:cubicBezTo>
                </a:path>
              </a:pathLst>
            </a:cu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3256445" y="3419474"/>
            <a:ext cx="4201630" cy="1466313"/>
            <a:chOff x="3256445" y="3419474"/>
            <a:chExt cx="4201630" cy="1466313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18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44" t="31215" r="47987" b="24694"/>
            <a:stretch/>
          </p:blipFill>
          <p:spPr bwMode="auto">
            <a:xfrm>
              <a:off x="3256445" y="4639381"/>
              <a:ext cx="351588" cy="246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0" name="Freeform 79"/>
            <p:cNvSpPr/>
            <p:nvPr/>
          </p:nvSpPr>
          <p:spPr>
            <a:xfrm>
              <a:off x="3448050" y="3419474"/>
              <a:ext cx="4010025" cy="1241425"/>
            </a:xfrm>
            <a:custGeom>
              <a:avLst/>
              <a:gdLst>
                <a:gd name="connsiteX0" fmla="*/ 4010025 w 4010025"/>
                <a:gd name="connsiteY0" fmla="*/ 0 h 1219200"/>
                <a:gd name="connsiteX1" fmla="*/ 3667125 w 4010025"/>
                <a:gd name="connsiteY1" fmla="*/ 504825 h 1219200"/>
                <a:gd name="connsiteX2" fmla="*/ 2619375 w 4010025"/>
                <a:gd name="connsiteY2" fmla="*/ 838200 h 1219200"/>
                <a:gd name="connsiteX3" fmla="*/ 609600 w 4010025"/>
                <a:gd name="connsiteY3" fmla="*/ 904875 h 1219200"/>
                <a:gd name="connsiteX4" fmla="*/ 0 w 4010025"/>
                <a:gd name="connsiteY4" fmla="*/ 1219200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10025" h="1219200">
                  <a:moveTo>
                    <a:pt x="4010025" y="0"/>
                  </a:moveTo>
                  <a:cubicBezTo>
                    <a:pt x="3954462" y="182562"/>
                    <a:pt x="3898900" y="365125"/>
                    <a:pt x="3667125" y="504825"/>
                  </a:cubicBezTo>
                  <a:cubicBezTo>
                    <a:pt x="3435350" y="644525"/>
                    <a:pt x="3128962" y="771525"/>
                    <a:pt x="2619375" y="838200"/>
                  </a:cubicBezTo>
                  <a:cubicBezTo>
                    <a:pt x="2109788" y="904875"/>
                    <a:pt x="1046162" y="841375"/>
                    <a:pt x="609600" y="904875"/>
                  </a:cubicBezTo>
                  <a:cubicBezTo>
                    <a:pt x="173038" y="968375"/>
                    <a:pt x="86519" y="1093787"/>
                    <a:pt x="0" y="1219200"/>
                  </a:cubicBezTo>
                </a:path>
              </a:pathLst>
            </a:cu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5029200" y="3495675"/>
            <a:ext cx="2052668" cy="1390112"/>
            <a:chOff x="5029200" y="3495675"/>
            <a:chExt cx="2052668" cy="1390112"/>
          </a:xfrm>
        </p:grpSpPr>
        <p:pic>
          <p:nvPicPr>
            <p:cNvPr id="76" name="Picture 4"/>
            <p:cNvPicPr>
              <a:picLocks noChangeAspect="1" noChangeArrowheads="1"/>
            </p:cNvPicPr>
            <p:nvPr/>
          </p:nvPicPr>
          <p:blipFill rotWithShape="1">
            <a:blip r:embed="rId18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44" t="31215" r="47987" b="24694"/>
            <a:stretch/>
          </p:blipFill>
          <p:spPr bwMode="auto">
            <a:xfrm>
              <a:off x="6730280" y="4639381"/>
              <a:ext cx="351588" cy="246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2" name="Freeform 81"/>
            <p:cNvSpPr/>
            <p:nvPr/>
          </p:nvSpPr>
          <p:spPr>
            <a:xfrm>
              <a:off x="5029200" y="3495675"/>
              <a:ext cx="1948863" cy="1162050"/>
            </a:xfrm>
            <a:custGeom>
              <a:avLst/>
              <a:gdLst>
                <a:gd name="connsiteX0" fmla="*/ 0 w 1948863"/>
                <a:gd name="connsiteY0" fmla="*/ 0 h 1162050"/>
                <a:gd name="connsiteX1" fmla="*/ 314325 w 1948863"/>
                <a:gd name="connsiteY1" fmla="*/ 381000 h 1162050"/>
                <a:gd name="connsiteX2" fmla="*/ 1228725 w 1948863"/>
                <a:gd name="connsiteY2" fmla="*/ 714375 h 1162050"/>
                <a:gd name="connsiteX3" fmla="*/ 1876425 w 1948863"/>
                <a:gd name="connsiteY3" fmla="*/ 895350 h 1162050"/>
                <a:gd name="connsiteX4" fmla="*/ 1905000 w 1948863"/>
                <a:gd name="connsiteY4" fmla="*/ 1162050 h 1162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8863" h="1162050">
                  <a:moveTo>
                    <a:pt x="0" y="0"/>
                  </a:moveTo>
                  <a:cubicBezTo>
                    <a:pt x="54769" y="130969"/>
                    <a:pt x="109538" y="261938"/>
                    <a:pt x="314325" y="381000"/>
                  </a:cubicBezTo>
                  <a:cubicBezTo>
                    <a:pt x="519112" y="500062"/>
                    <a:pt x="968375" y="628650"/>
                    <a:pt x="1228725" y="714375"/>
                  </a:cubicBezTo>
                  <a:cubicBezTo>
                    <a:pt x="1489075" y="800100"/>
                    <a:pt x="1763713" y="820738"/>
                    <a:pt x="1876425" y="895350"/>
                  </a:cubicBezTo>
                  <a:cubicBezTo>
                    <a:pt x="1989137" y="969962"/>
                    <a:pt x="1947068" y="1066006"/>
                    <a:pt x="1905000" y="1162050"/>
                  </a:cubicBezTo>
                </a:path>
              </a:pathLst>
            </a:cu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3237395" y="3093242"/>
            <a:ext cx="682551" cy="1070689"/>
            <a:chOff x="3237395" y="3093242"/>
            <a:chExt cx="682551" cy="1070689"/>
          </a:xfrm>
        </p:grpSpPr>
        <p:sp>
          <p:nvSpPr>
            <p:cNvPr id="45" name="Freeform 44"/>
            <p:cNvSpPr/>
            <p:nvPr/>
          </p:nvSpPr>
          <p:spPr>
            <a:xfrm>
              <a:off x="3237395" y="3093242"/>
              <a:ext cx="480060" cy="802025"/>
            </a:xfrm>
            <a:custGeom>
              <a:avLst/>
              <a:gdLst>
                <a:gd name="connsiteX0" fmla="*/ 0 w 480060"/>
                <a:gd name="connsiteY0" fmla="*/ 0 h 1062990"/>
                <a:gd name="connsiteX1" fmla="*/ 365760 w 480060"/>
                <a:gd name="connsiteY1" fmla="*/ 194310 h 1062990"/>
                <a:gd name="connsiteX2" fmla="*/ 445770 w 480060"/>
                <a:gd name="connsiteY2" fmla="*/ 662940 h 1062990"/>
                <a:gd name="connsiteX3" fmla="*/ 422910 w 480060"/>
                <a:gd name="connsiteY3" fmla="*/ 868680 h 1062990"/>
                <a:gd name="connsiteX4" fmla="*/ 480060 w 480060"/>
                <a:gd name="connsiteY4" fmla="*/ 1062990 h 1062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0060" h="1062990">
                  <a:moveTo>
                    <a:pt x="0" y="0"/>
                  </a:moveTo>
                  <a:cubicBezTo>
                    <a:pt x="145732" y="41910"/>
                    <a:pt x="291465" y="83820"/>
                    <a:pt x="365760" y="194310"/>
                  </a:cubicBezTo>
                  <a:cubicBezTo>
                    <a:pt x="440055" y="304800"/>
                    <a:pt x="436245" y="550545"/>
                    <a:pt x="445770" y="662940"/>
                  </a:cubicBezTo>
                  <a:cubicBezTo>
                    <a:pt x="455295" y="775335"/>
                    <a:pt x="417195" y="802005"/>
                    <a:pt x="422910" y="868680"/>
                  </a:cubicBezTo>
                  <a:cubicBezTo>
                    <a:pt x="428625" y="935355"/>
                    <a:pt x="454342" y="999172"/>
                    <a:pt x="480060" y="1062990"/>
                  </a:cubicBezTo>
                </a:path>
              </a:pathLst>
            </a:custGeom>
            <a:ln w="19050">
              <a:solidFill>
                <a:srgbClr val="3379C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9" name="Picture 5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07" t="15201" r="27474" b="20447"/>
            <a:stretch/>
          </p:blipFill>
          <p:spPr bwMode="auto">
            <a:xfrm rot="20307547">
              <a:off x="3628473" y="3868234"/>
              <a:ext cx="291473" cy="2956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6" name="Group 85"/>
          <p:cNvGrpSpPr/>
          <p:nvPr/>
        </p:nvGrpSpPr>
        <p:grpSpPr>
          <a:xfrm>
            <a:off x="8039687" y="3081812"/>
            <a:ext cx="489798" cy="1030688"/>
            <a:chOff x="8039687" y="3081812"/>
            <a:chExt cx="489798" cy="1030688"/>
          </a:xfrm>
        </p:grpSpPr>
        <p:sp>
          <p:nvSpPr>
            <p:cNvPr id="54" name="Freeform 53"/>
            <p:cNvSpPr/>
            <p:nvPr/>
          </p:nvSpPr>
          <p:spPr>
            <a:xfrm>
              <a:off x="8242395" y="3081812"/>
              <a:ext cx="287090" cy="765810"/>
            </a:xfrm>
            <a:custGeom>
              <a:avLst/>
              <a:gdLst>
                <a:gd name="connsiteX0" fmla="*/ 0 w 287090"/>
                <a:gd name="connsiteY0" fmla="*/ 0 h 765810"/>
                <a:gd name="connsiteX1" fmla="*/ 274320 w 287090"/>
                <a:gd name="connsiteY1" fmla="*/ 91440 h 765810"/>
                <a:gd name="connsiteX2" fmla="*/ 217170 w 287090"/>
                <a:gd name="connsiteY2" fmla="*/ 365760 h 765810"/>
                <a:gd name="connsiteX3" fmla="*/ 0 w 287090"/>
                <a:gd name="connsiteY3" fmla="*/ 765810 h 765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090" h="765810">
                  <a:moveTo>
                    <a:pt x="0" y="0"/>
                  </a:moveTo>
                  <a:cubicBezTo>
                    <a:pt x="119062" y="15240"/>
                    <a:pt x="238125" y="30480"/>
                    <a:pt x="274320" y="91440"/>
                  </a:cubicBezTo>
                  <a:cubicBezTo>
                    <a:pt x="310515" y="152400"/>
                    <a:pt x="262890" y="253365"/>
                    <a:pt x="217170" y="365760"/>
                  </a:cubicBezTo>
                  <a:cubicBezTo>
                    <a:pt x="171450" y="478155"/>
                    <a:pt x="85725" y="621982"/>
                    <a:pt x="0" y="765810"/>
                  </a:cubicBezTo>
                </a:path>
              </a:pathLst>
            </a:custGeom>
            <a:ln w="19050">
              <a:solidFill>
                <a:srgbClr val="3379C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2" name="Picture 5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07" t="15201" r="27474" b="20447"/>
            <a:stretch/>
          </p:blipFill>
          <p:spPr bwMode="auto">
            <a:xfrm rot="2140028">
              <a:off x="8039687" y="3816803"/>
              <a:ext cx="291473" cy="2956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8" name="Group 87"/>
          <p:cNvGrpSpPr/>
          <p:nvPr/>
        </p:nvGrpSpPr>
        <p:grpSpPr>
          <a:xfrm>
            <a:off x="6559715" y="2978942"/>
            <a:ext cx="670002" cy="1023973"/>
            <a:chOff x="6559715" y="2978942"/>
            <a:chExt cx="670002" cy="1023973"/>
          </a:xfrm>
        </p:grpSpPr>
        <p:sp>
          <p:nvSpPr>
            <p:cNvPr id="53" name="Freeform 52"/>
            <p:cNvSpPr/>
            <p:nvPr/>
          </p:nvSpPr>
          <p:spPr>
            <a:xfrm>
              <a:off x="6559715" y="2978942"/>
              <a:ext cx="422910" cy="800100"/>
            </a:xfrm>
            <a:custGeom>
              <a:avLst/>
              <a:gdLst>
                <a:gd name="connsiteX0" fmla="*/ 0 w 422910"/>
                <a:gd name="connsiteY0" fmla="*/ 0 h 800100"/>
                <a:gd name="connsiteX1" fmla="*/ 285750 w 422910"/>
                <a:gd name="connsiteY1" fmla="*/ 274320 h 800100"/>
                <a:gd name="connsiteX2" fmla="*/ 308610 w 422910"/>
                <a:gd name="connsiteY2" fmla="*/ 605790 h 800100"/>
                <a:gd name="connsiteX3" fmla="*/ 422910 w 422910"/>
                <a:gd name="connsiteY3" fmla="*/ 800100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2910" h="800100">
                  <a:moveTo>
                    <a:pt x="0" y="0"/>
                  </a:moveTo>
                  <a:cubicBezTo>
                    <a:pt x="117157" y="86677"/>
                    <a:pt x="234315" y="173355"/>
                    <a:pt x="285750" y="274320"/>
                  </a:cubicBezTo>
                  <a:cubicBezTo>
                    <a:pt x="337185" y="375285"/>
                    <a:pt x="285750" y="518160"/>
                    <a:pt x="308610" y="605790"/>
                  </a:cubicBezTo>
                  <a:cubicBezTo>
                    <a:pt x="331470" y="693420"/>
                    <a:pt x="377190" y="746760"/>
                    <a:pt x="422910" y="800100"/>
                  </a:cubicBezTo>
                </a:path>
              </a:pathLst>
            </a:custGeom>
            <a:ln w="19050">
              <a:solidFill>
                <a:srgbClr val="3379C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3" name="Picture 5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07" t="15201" r="27474" b="20447"/>
            <a:stretch/>
          </p:blipFill>
          <p:spPr bwMode="auto">
            <a:xfrm rot="18591443">
              <a:off x="6936132" y="3709330"/>
              <a:ext cx="291473" cy="2956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50531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8" grpId="0" animBg="1"/>
      <p:bldP spid="44" grpId="0" animBg="1"/>
      <p:bldP spid="36" grpId="0" animBg="1"/>
      <p:bldP spid="64" grpId="0" animBg="1"/>
      <p:bldP spid="66" grpId="0" animBg="1"/>
      <p:bldP spid="67" grpId="0" animBg="1"/>
      <p:bldP spid="68" grpId="0" animBg="1"/>
    </p:bldLst>
  </p:timing>
  <p:extLst mod="1">
    <p:ext uri="{E180D4A7-C9FB-4DFB-919C-405C955672EB}">
      <p14:showEvtLst xmlns:p14="http://schemas.microsoft.com/office/powerpoint/2010/main">
        <p14:triggerEvt type="onClick" time="5925" objId="43"/>
        <p14:triggerEvt type="onClick" time="7727" objId="41"/>
        <p14:triggerEvt type="onClick" time="11919" objId="40"/>
        <p14:triggerEvt type="onClick" time="13785" objId="15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1" y="4950372"/>
            <a:ext cx="9144000" cy="764628"/>
          </a:xfrm>
          <a:prstGeom prst="rect">
            <a:avLst/>
          </a:prstGeom>
        </p:spPr>
      </p:pic>
      <p:sp>
        <p:nvSpPr>
          <p:cNvPr id="32" name="Oval 31"/>
          <p:cNvSpPr/>
          <p:nvPr/>
        </p:nvSpPr>
        <p:spPr>
          <a:xfrm>
            <a:off x="228600" y="190500"/>
            <a:ext cx="609600" cy="6096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itchFamily="34" charset="0"/>
                <a:cs typeface="Arial" pitchFamily="34" charset="0"/>
              </a:rPr>
              <a:t>3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536020" y="190500"/>
            <a:ext cx="8376759" cy="2555195"/>
            <a:chOff x="536020" y="190500"/>
            <a:chExt cx="8376759" cy="2555195"/>
          </a:xfrm>
        </p:grpSpPr>
        <p:grpSp>
          <p:nvGrpSpPr>
            <p:cNvPr id="22" name="Group 21"/>
            <p:cNvGrpSpPr/>
            <p:nvPr/>
          </p:nvGrpSpPr>
          <p:grpSpPr>
            <a:xfrm>
              <a:off x="536020" y="190500"/>
              <a:ext cx="8376759" cy="2555195"/>
              <a:chOff x="536020" y="190500"/>
              <a:chExt cx="8376759" cy="2555195"/>
            </a:xfrm>
          </p:grpSpPr>
          <p:pic>
            <p:nvPicPr>
              <p:cNvPr id="34" name="图片 3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6020" y="190500"/>
                <a:ext cx="8376759" cy="2555195"/>
              </a:xfrm>
              <a:prstGeom prst="rect">
                <a:avLst/>
              </a:prstGeom>
            </p:spPr>
          </p:pic>
          <p:sp>
            <p:nvSpPr>
              <p:cNvPr id="35" name="Rounded Rectangle 34"/>
              <p:cNvSpPr/>
              <p:nvPr/>
            </p:nvSpPr>
            <p:spPr>
              <a:xfrm>
                <a:off x="2667000" y="190500"/>
                <a:ext cx="4869180" cy="72390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Toa tàu nào d</a:t>
                </a:r>
                <a:r>
                  <a:rPr lang="vi-VN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ưới</a:t>
                </a:r>
                <a:r>
                  <a:rPr lang="en-US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vi-VN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đâ</a:t>
                </a:r>
                <a:r>
                  <a:rPr lang="en-US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y ghi </a:t>
                </a:r>
              </a:p>
              <a:p>
                <a:r>
                  <a:rPr lang="en-US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phép tính có kết quả lớn nhất? </a:t>
                </a:r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2509520" y="1638299"/>
              <a:ext cx="5233670" cy="648948"/>
              <a:chOff x="2509520" y="1638299"/>
              <a:chExt cx="5233670" cy="648948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2509520" y="1638299"/>
                <a:ext cx="1215390" cy="648948"/>
                <a:chOff x="2509520" y="1638299"/>
                <a:chExt cx="1215390" cy="648948"/>
              </a:xfrm>
            </p:grpSpPr>
            <p:sp>
              <p:nvSpPr>
                <p:cNvPr id="18" name="Flowchart: Delay 17"/>
                <p:cNvSpPr/>
                <p:nvPr/>
              </p:nvSpPr>
              <p:spPr>
                <a:xfrm rot="16200000">
                  <a:off x="2723526" y="1505573"/>
                  <a:ext cx="648948" cy="914400"/>
                </a:xfrm>
                <a:prstGeom prst="flowChartDelay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solidFill>
                      <a:srgbClr val="008E4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7" name="Rounded Rectangle 36"/>
                <p:cNvSpPr/>
                <p:nvPr/>
              </p:nvSpPr>
              <p:spPr>
                <a:xfrm>
                  <a:off x="2509520" y="1753847"/>
                  <a:ext cx="1215390" cy="5334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800" b="1" dirty="0">
                      <a:solidFill>
                        <a:srgbClr val="008E40"/>
                      </a:solidFill>
                      <a:latin typeface="Arial" pitchFamily="34" charset="0"/>
                      <a:cs typeface="Arial" pitchFamily="34" charset="0"/>
                    </a:rPr>
                    <a:t>8 + 6</a:t>
                  </a:r>
                </a:p>
              </p:txBody>
            </p:sp>
          </p:grpSp>
          <p:grpSp>
            <p:nvGrpSpPr>
              <p:cNvPr id="38" name="Group 37"/>
              <p:cNvGrpSpPr/>
              <p:nvPr/>
            </p:nvGrpSpPr>
            <p:grpSpPr>
              <a:xfrm>
                <a:off x="3899973" y="1638299"/>
                <a:ext cx="1215390" cy="648948"/>
                <a:chOff x="2509520" y="1638299"/>
                <a:chExt cx="1215390" cy="648948"/>
              </a:xfrm>
            </p:grpSpPr>
            <p:sp>
              <p:nvSpPr>
                <p:cNvPr id="39" name="Flowchart: Delay 38"/>
                <p:cNvSpPr/>
                <p:nvPr/>
              </p:nvSpPr>
              <p:spPr>
                <a:xfrm rot="16200000">
                  <a:off x="2723526" y="1505573"/>
                  <a:ext cx="648948" cy="914400"/>
                </a:xfrm>
                <a:prstGeom prst="flowChartDelay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solidFill>
                      <a:srgbClr val="008E4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0" name="Rounded Rectangle 39"/>
                <p:cNvSpPr/>
                <p:nvPr/>
              </p:nvSpPr>
              <p:spPr>
                <a:xfrm>
                  <a:off x="2509520" y="1753847"/>
                  <a:ext cx="1215390" cy="5334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800" b="1">
                      <a:solidFill>
                        <a:srgbClr val="008E40"/>
                      </a:solidFill>
                      <a:latin typeface="Arial" pitchFamily="34" charset="0"/>
                      <a:cs typeface="Arial" pitchFamily="34" charset="0"/>
                    </a:rPr>
                    <a:t>7 + 6</a:t>
                  </a:r>
                </a:p>
              </p:txBody>
            </p:sp>
          </p:grpSp>
          <p:grpSp>
            <p:nvGrpSpPr>
              <p:cNvPr id="41" name="Group 40"/>
              <p:cNvGrpSpPr/>
              <p:nvPr/>
            </p:nvGrpSpPr>
            <p:grpSpPr>
              <a:xfrm>
                <a:off x="5236210" y="1638299"/>
                <a:ext cx="1215390" cy="648948"/>
                <a:chOff x="2501684" y="1638299"/>
                <a:chExt cx="1215390" cy="648948"/>
              </a:xfrm>
            </p:grpSpPr>
            <p:sp>
              <p:nvSpPr>
                <p:cNvPr id="42" name="Flowchart: Delay 41"/>
                <p:cNvSpPr/>
                <p:nvPr/>
              </p:nvSpPr>
              <p:spPr>
                <a:xfrm rot="16200000">
                  <a:off x="2723526" y="1505573"/>
                  <a:ext cx="648948" cy="914400"/>
                </a:xfrm>
                <a:prstGeom prst="flowChartDelay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solidFill>
                      <a:srgbClr val="008E4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3" name="Rounded Rectangle 42"/>
                <p:cNvSpPr/>
                <p:nvPr/>
              </p:nvSpPr>
              <p:spPr>
                <a:xfrm>
                  <a:off x="2501684" y="1753847"/>
                  <a:ext cx="1215390" cy="5334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800" b="1">
                      <a:solidFill>
                        <a:srgbClr val="008E40"/>
                      </a:solidFill>
                      <a:latin typeface="Arial" pitchFamily="34" charset="0"/>
                      <a:cs typeface="Arial" pitchFamily="34" charset="0"/>
                    </a:rPr>
                    <a:t>9 + 3</a:t>
                  </a:r>
                </a:p>
              </p:txBody>
            </p:sp>
          </p:grpSp>
          <p:grpSp>
            <p:nvGrpSpPr>
              <p:cNvPr id="44" name="Group 43"/>
              <p:cNvGrpSpPr/>
              <p:nvPr/>
            </p:nvGrpSpPr>
            <p:grpSpPr>
              <a:xfrm>
                <a:off x="6527800" y="1638299"/>
                <a:ext cx="1215390" cy="648948"/>
                <a:chOff x="2496820" y="1638299"/>
                <a:chExt cx="1215390" cy="648948"/>
              </a:xfrm>
            </p:grpSpPr>
            <p:sp>
              <p:nvSpPr>
                <p:cNvPr id="45" name="Flowchart: Delay 44"/>
                <p:cNvSpPr/>
                <p:nvPr/>
              </p:nvSpPr>
              <p:spPr>
                <a:xfrm rot="16200000">
                  <a:off x="2723526" y="1505573"/>
                  <a:ext cx="648948" cy="914400"/>
                </a:xfrm>
                <a:prstGeom prst="flowChartDelay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solidFill>
                      <a:srgbClr val="008E4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6" name="Rounded Rectangle 45"/>
                <p:cNvSpPr/>
                <p:nvPr/>
              </p:nvSpPr>
              <p:spPr>
                <a:xfrm>
                  <a:off x="2496820" y="1753847"/>
                  <a:ext cx="1215390" cy="5334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800" b="1">
                      <a:solidFill>
                        <a:srgbClr val="008E40"/>
                      </a:solidFill>
                      <a:latin typeface="Arial" pitchFamily="34" charset="0"/>
                      <a:cs typeface="Arial" pitchFamily="34" charset="0"/>
                    </a:rPr>
                    <a:t>6 + 9</a:t>
                  </a:r>
                </a:p>
              </p:txBody>
            </p:sp>
          </p:grpSp>
        </p:grpSp>
      </p:grpSp>
      <p:grpSp>
        <p:nvGrpSpPr>
          <p:cNvPr id="49" name="Group 48"/>
          <p:cNvGrpSpPr/>
          <p:nvPr/>
        </p:nvGrpSpPr>
        <p:grpSpPr>
          <a:xfrm>
            <a:off x="550534" y="2978649"/>
            <a:ext cx="8376759" cy="2555195"/>
            <a:chOff x="536020" y="190500"/>
            <a:chExt cx="8376759" cy="2555195"/>
          </a:xfrm>
        </p:grpSpPr>
        <p:grpSp>
          <p:nvGrpSpPr>
            <p:cNvPr id="50" name="Group 49"/>
            <p:cNvGrpSpPr/>
            <p:nvPr/>
          </p:nvGrpSpPr>
          <p:grpSpPr>
            <a:xfrm>
              <a:off x="536020" y="190500"/>
              <a:ext cx="8376759" cy="2555195"/>
              <a:chOff x="536020" y="190500"/>
              <a:chExt cx="8376759" cy="2555195"/>
            </a:xfrm>
          </p:grpSpPr>
          <p:pic>
            <p:nvPicPr>
              <p:cNvPr id="64" name="图片 3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6020" y="190500"/>
                <a:ext cx="8376759" cy="2555195"/>
              </a:xfrm>
              <a:prstGeom prst="rect">
                <a:avLst/>
              </a:prstGeom>
            </p:spPr>
          </p:pic>
          <p:sp>
            <p:nvSpPr>
              <p:cNvPr id="65" name="Rounded Rectangle 64"/>
              <p:cNvSpPr/>
              <p:nvPr/>
            </p:nvSpPr>
            <p:spPr>
              <a:xfrm>
                <a:off x="2578099" y="190500"/>
                <a:ext cx="5243286" cy="755151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Những toa tàu nào d</a:t>
                </a:r>
                <a:r>
                  <a:rPr lang="vi-VN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ưới</a:t>
                </a:r>
                <a:r>
                  <a:rPr lang="en-US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vi-VN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đâ</a:t>
                </a:r>
                <a:r>
                  <a:rPr lang="en-US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y ghi phép tính có kết quả bé h</a:t>
                </a:r>
                <a:r>
                  <a:rPr lang="vi-VN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ơ</a:t>
                </a:r>
                <a:r>
                  <a:rPr lang="en-US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n 15?</a:t>
                </a:r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2534920" y="1638299"/>
              <a:ext cx="5246370" cy="648948"/>
              <a:chOff x="2534920" y="1638299"/>
              <a:chExt cx="5246370" cy="648948"/>
            </a:xfrm>
          </p:grpSpPr>
          <p:grpSp>
            <p:nvGrpSpPr>
              <p:cNvPr id="52" name="Group 51"/>
              <p:cNvGrpSpPr/>
              <p:nvPr/>
            </p:nvGrpSpPr>
            <p:grpSpPr>
              <a:xfrm>
                <a:off x="2534920" y="1638299"/>
                <a:ext cx="1215390" cy="648948"/>
                <a:chOff x="2534920" y="1638299"/>
                <a:chExt cx="1215390" cy="648948"/>
              </a:xfrm>
            </p:grpSpPr>
            <p:sp>
              <p:nvSpPr>
                <p:cNvPr id="62" name="Flowchart: Delay 61"/>
                <p:cNvSpPr/>
                <p:nvPr/>
              </p:nvSpPr>
              <p:spPr>
                <a:xfrm rot="16200000">
                  <a:off x="2748926" y="1505573"/>
                  <a:ext cx="648948" cy="914400"/>
                </a:xfrm>
                <a:prstGeom prst="flowChartDelay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solidFill>
                      <a:srgbClr val="008E4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3" name="Rounded Rectangle 62"/>
                <p:cNvSpPr/>
                <p:nvPr/>
              </p:nvSpPr>
              <p:spPr>
                <a:xfrm>
                  <a:off x="2534920" y="1753847"/>
                  <a:ext cx="1215390" cy="5334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800" b="1">
                      <a:solidFill>
                        <a:srgbClr val="008E40"/>
                      </a:solidFill>
                      <a:latin typeface="Arial" pitchFamily="34" charset="0"/>
                      <a:cs typeface="Arial" pitchFamily="34" charset="0"/>
                    </a:rPr>
                    <a:t>6 + 5</a:t>
                  </a:r>
                </a:p>
              </p:txBody>
            </p:sp>
          </p:grpSp>
          <p:grpSp>
            <p:nvGrpSpPr>
              <p:cNvPr id="53" name="Group 52"/>
              <p:cNvGrpSpPr/>
              <p:nvPr/>
            </p:nvGrpSpPr>
            <p:grpSpPr>
              <a:xfrm>
                <a:off x="3887273" y="1638299"/>
                <a:ext cx="1215390" cy="648948"/>
                <a:chOff x="2496820" y="1638299"/>
                <a:chExt cx="1215390" cy="648948"/>
              </a:xfrm>
            </p:grpSpPr>
            <p:sp>
              <p:nvSpPr>
                <p:cNvPr id="60" name="Flowchart: Delay 59"/>
                <p:cNvSpPr/>
                <p:nvPr/>
              </p:nvSpPr>
              <p:spPr>
                <a:xfrm rot="16200000">
                  <a:off x="2723526" y="1505573"/>
                  <a:ext cx="648948" cy="914400"/>
                </a:xfrm>
                <a:prstGeom prst="flowChartDelay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solidFill>
                      <a:srgbClr val="008E4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1" name="Rounded Rectangle 60"/>
                <p:cNvSpPr/>
                <p:nvPr/>
              </p:nvSpPr>
              <p:spPr>
                <a:xfrm>
                  <a:off x="2496820" y="1753847"/>
                  <a:ext cx="1215390" cy="5334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800" b="1">
                      <a:solidFill>
                        <a:srgbClr val="008E40"/>
                      </a:solidFill>
                      <a:latin typeface="Arial" pitchFamily="34" charset="0"/>
                      <a:cs typeface="Arial" pitchFamily="34" charset="0"/>
                    </a:rPr>
                    <a:t>7 + 8</a:t>
                  </a:r>
                </a:p>
              </p:txBody>
            </p:sp>
          </p:grpSp>
          <p:grpSp>
            <p:nvGrpSpPr>
              <p:cNvPr id="54" name="Group 53"/>
              <p:cNvGrpSpPr/>
              <p:nvPr/>
            </p:nvGrpSpPr>
            <p:grpSpPr>
              <a:xfrm>
                <a:off x="5244046" y="1638299"/>
                <a:ext cx="1215390" cy="648948"/>
                <a:chOff x="2509520" y="1638299"/>
                <a:chExt cx="1215390" cy="648948"/>
              </a:xfrm>
            </p:grpSpPr>
            <p:sp>
              <p:nvSpPr>
                <p:cNvPr id="58" name="Flowchart: Delay 57"/>
                <p:cNvSpPr/>
                <p:nvPr/>
              </p:nvSpPr>
              <p:spPr>
                <a:xfrm rot="16200000">
                  <a:off x="2723526" y="1505573"/>
                  <a:ext cx="648948" cy="914400"/>
                </a:xfrm>
                <a:prstGeom prst="flowChartDelay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solidFill>
                      <a:srgbClr val="008E4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9" name="Rounded Rectangle 58"/>
                <p:cNvSpPr/>
                <p:nvPr/>
              </p:nvSpPr>
              <p:spPr>
                <a:xfrm>
                  <a:off x="2509520" y="1753847"/>
                  <a:ext cx="1215390" cy="5334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800" b="1">
                      <a:solidFill>
                        <a:srgbClr val="008E40"/>
                      </a:solidFill>
                      <a:latin typeface="Arial" pitchFamily="34" charset="0"/>
                      <a:cs typeface="Arial" pitchFamily="34" charset="0"/>
                    </a:rPr>
                    <a:t>9 + 4</a:t>
                  </a:r>
                </a:p>
              </p:txBody>
            </p:sp>
          </p:grpSp>
          <p:grpSp>
            <p:nvGrpSpPr>
              <p:cNvPr id="55" name="Group 54"/>
              <p:cNvGrpSpPr/>
              <p:nvPr/>
            </p:nvGrpSpPr>
            <p:grpSpPr>
              <a:xfrm>
                <a:off x="6565900" y="1638299"/>
                <a:ext cx="1215390" cy="648948"/>
                <a:chOff x="2534920" y="1638299"/>
                <a:chExt cx="1215390" cy="648948"/>
              </a:xfrm>
            </p:grpSpPr>
            <p:sp>
              <p:nvSpPr>
                <p:cNvPr id="56" name="Flowchart: Delay 55"/>
                <p:cNvSpPr/>
                <p:nvPr/>
              </p:nvSpPr>
              <p:spPr>
                <a:xfrm rot="16200000">
                  <a:off x="2723526" y="1505573"/>
                  <a:ext cx="648948" cy="914400"/>
                </a:xfrm>
                <a:prstGeom prst="flowChartDelay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solidFill>
                      <a:srgbClr val="008E4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7" name="Rounded Rectangle 56"/>
                <p:cNvSpPr/>
                <p:nvPr/>
              </p:nvSpPr>
              <p:spPr>
                <a:xfrm>
                  <a:off x="2534920" y="1753847"/>
                  <a:ext cx="1215390" cy="5334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800" b="1">
                      <a:solidFill>
                        <a:srgbClr val="008E40"/>
                      </a:solidFill>
                      <a:latin typeface="Arial" pitchFamily="34" charset="0"/>
                      <a:cs typeface="Arial" pitchFamily="34" charset="0"/>
                    </a:rPr>
                    <a:t>8 + 8</a:t>
                  </a:r>
                </a:p>
              </p:txBody>
            </p:sp>
          </p:grpSp>
        </p:grpSp>
      </p:grpSp>
      <p:pic>
        <p:nvPicPr>
          <p:cNvPr id="66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409" y="2745695"/>
            <a:ext cx="2152408" cy="2843870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2" t="54559" r="13974"/>
          <a:stretch/>
        </p:blipFill>
        <p:spPr bwMode="auto">
          <a:xfrm>
            <a:off x="6461250" y="1538106"/>
            <a:ext cx="1272868" cy="1207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64" t="50000" r="28614" b="224"/>
          <a:stretch/>
        </p:blipFill>
        <p:spPr bwMode="auto">
          <a:xfrm>
            <a:off x="5168899" y="4222920"/>
            <a:ext cx="1358901" cy="1310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0" t="50000" r="62248"/>
          <a:stretch/>
        </p:blipFill>
        <p:spPr bwMode="auto">
          <a:xfrm>
            <a:off x="2452006" y="4217012"/>
            <a:ext cx="1271815" cy="1316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8313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1028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103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103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1" y="5168594"/>
            <a:ext cx="9144000" cy="546406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228600" y="190500"/>
            <a:ext cx="609600" cy="6096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itchFamily="34" charset="0"/>
                <a:cs typeface="Arial" pitchFamily="34" charset="0"/>
              </a:rPr>
              <a:t>4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774" b="94346" l="6266" r="96742">
                        <a14:foregroundMark x1="22556" y1="54770" x2="19048" y2="67491"/>
                        <a14:foregroundMark x1="81454" y1="60424" x2="79950" y2="73145"/>
                        <a14:foregroundMark x1="58396" y1="43463" x2="58897" y2="43816"/>
                        <a14:foregroundMark x1="80201" y1="12721" x2="81454" y2="28269"/>
                        <a14:foregroundMark x1="71679" y1="23675" x2="72180" y2="25442"/>
                        <a14:foregroundMark x1="12030" y1="56890" x2="18797" y2="51237"/>
                        <a14:foregroundMark x1="19799" y1="50883" x2="32832" y2="51237"/>
                        <a14:foregroundMark x1="32832" y1="51237" x2="33333" y2="70671"/>
                        <a14:foregroundMark x1="10526" y1="57951" x2="11028" y2="77032"/>
                        <a14:foregroundMark x1="10777" y1="77385" x2="23058" y2="77385"/>
                        <a14:foregroundMark x1="24060" y1="77385" x2="33584" y2="71025"/>
                        <a14:foregroundMark x1="11028" y1="77739" x2="23810" y2="77739"/>
                        <a14:foregroundMark x1="10526" y1="68198" x2="10526" y2="76325"/>
                        <a14:foregroundMark x1="40100" y1="68551" x2="43609" y2="64664"/>
                        <a14:foregroundMark x1="43609" y1="63958" x2="43609" y2="57597"/>
                        <a14:foregroundMark x1="43609" y1="57597" x2="47118" y2="54064"/>
                        <a14:foregroundMark x1="47118" y1="54064" x2="47118" y2="46996"/>
                        <a14:foregroundMark x1="47118" y1="46996" x2="51378" y2="43110"/>
                        <a14:foregroundMark x1="51378" y1="43110" x2="59900" y2="43816"/>
                        <a14:foregroundMark x1="59398" y1="43816" x2="59398" y2="52650"/>
                        <a14:foregroundMark x1="59649" y1="52650" x2="62406" y2="52650"/>
                        <a14:foregroundMark x1="62657" y1="53004" x2="63158" y2="63251"/>
                        <a14:foregroundMark x1="63659" y1="62898" x2="65915" y2="63604"/>
                        <a14:foregroundMark x1="65915" y1="63958" x2="66416" y2="73852"/>
                        <a14:foregroundMark x1="66416" y1="74205" x2="60902" y2="77739"/>
                        <a14:foregroundMark x1="61153" y1="78445" x2="40100" y2="77739"/>
                        <a14:foregroundMark x1="40100" y1="77739" x2="39348" y2="68198"/>
                        <a14:foregroundMark x1="72431" y1="58304" x2="72180" y2="77032"/>
                        <a14:foregroundMark x1="72180" y1="78092" x2="85965" y2="77739"/>
                        <a14:foregroundMark x1="85965" y1="77739" x2="91479" y2="73852"/>
                        <a14:foregroundMark x1="91479" y1="73852" x2="91729" y2="54770"/>
                        <a14:foregroundMark x1="91479" y1="54064" x2="76942" y2="54064"/>
                        <a14:foregroundMark x1="76942" y1="54064" x2="71429" y2="58304"/>
                        <a14:foregroundMark x1="74436" y1="26148" x2="77945" y2="20495"/>
                        <a14:foregroundMark x1="80451" y1="19435" x2="82456" y2="24735"/>
                        <a14:foregroundMark x1="82456" y1="31802" x2="78697" y2="34982"/>
                        <a14:foregroundMark x1="75689" y1="36042" x2="76942" y2="35336"/>
                        <a14:foregroundMark x1="10276" y1="75972" x2="10526" y2="77739"/>
                        <a14:foregroundMark x1="65664" y1="39223" x2="73684" y2="43463"/>
                        <a14:foregroundMark x1="73935" y1="43463" x2="76692" y2="41696"/>
                        <a14:foregroundMark x1="76942" y1="41343" x2="76441" y2="37102"/>
                        <a14:foregroundMark x1="64411" y1="36749" x2="63158" y2="38516"/>
                        <a14:foregroundMark x1="63409" y1="40989" x2="68170" y2="42756"/>
                        <a14:foregroundMark x1="69674" y1="44523" x2="83709" y2="43110"/>
                        <a14:foregroundMark x1="84962" y1="42403" x2="90727" y2="37102"/>
                        <a14:foregroundMark x1="82456" y1="20141" x2="83960" y2="25442"/>
                        <a14:foregroundMark x1="83960" y1="25795" x2="84461" y2="30742"/>
                        <a14:foregroundMark x1="84461" y1="31449" x2="84712" y2="33569"/>
                        <a14:foregroundMark x1="75940" y1="9894" x2="80702" y2="8834"/>
                        <a14:foregroundMark x1="80952" y1="9187" x2="83459" y2="12014"/>
                        <a14:foregroundMark x1="83960" y1="12721" x2="83960" y2="13781"/>
                        <a14:foregroundMark x1="83709" y1="15194" x2="82456" y2="18728"/>
                        <a14:foregroundMark x1="75439" y1="12014" x2="76441" y2="15194"/>
                        <a14:foregroundMark x1="76692" y1="16608" x2="76942" y2="20495"/>
                        <a14:foregroundMark x1="76441" y1="22615" x2="74436" y2="25088"/>
                        <a14:foregroundMark x1="74436" y1="24028" x2="70927" y2="21555"/>
                        <a14:foregroundMark x1="70426" y1="21555" x2="68170" y2="23675"/>
                        <a14:foregroundMark x1="68170" y1="24028" x2="68421" y2="27562"/>
                        <a14:foregroundMark x1="68672" y1="28269" x2="72431" y2="29329"/>
                        <a14:foregroundMark x1="69674" y1="30389" x2="66165" y2="33569"/>
                        <a14:foregroundMark x1="65414" y1="34276" x2="64662" y2="36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228" y="2171700"/>
            <a:ext cx="5459771" cy="3872469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850392" y="190500"/>
            <a:ext cx="8217408" cy="7551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xếp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khối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lập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</a:t>
            </a:r>
            <a:r>
              <a:rPr lang="vi-VN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ươ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3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A, B, C (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</a:t>
            </a:r>
            <a:r>
              <a:rPr lang="vi-VN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vẽ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347111" y="960514"/>
            <a:ext cx="8449780" cy="7551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a) Hình nào có số khối lập ph</a:t>
            </a:r>
            <a:r>
              <a:rPr lang="vi-VN" sz="2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ươ</a:t>
            </a:r>
            <a:r>
              <a:rPr lang="en-US" sz="2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 nhỏ nhiều nhất?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293770" y="1612768"/>
            <a:ext cx="8839200" cy="7551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b) Hình A và B có tất cả bao nhiêu khối lập ph</a:t>
            </a:r>
            <a:r>
              <a:rPr lang="vi-VN" sz="2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ươ</a:t>
            </a:r>
            <a:r>
              <a:rPr lang="en-US" sz="2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 nhỏ?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981200" y="2552700"/>
            <a:ext cx="4724400" cy="0"/>
          </a:xfrm>
          <a:prstGeom prst="line">
            <a:avLst/>
          </a:prstGeom>
          <a:ln w="28575">
            <a:solidFill>
              <a:srgbClr val="008E4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/>
          <p:cNvSpPr/>
          <p:nvPr/>
        </p:nvSpPr>
        <p:spPr>
          <a:xfrm>
            <a:off x="4488980" y="5276414"/>
            <a:ext cx="44878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8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256820" y="5259487"/>
            <a:ext cx="44878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</a:rPr>
              <a:t>6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7920733" y="5259487"/>
            <a:ext cx="44878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14" name="Rounded Rectangle 31">
            <a:extLst>
              <a:ext uri="{FF2B5EF4-FFF2-40B4-BE49-F238E27FC236}">
                <a16:creationId xmlns:a16="http://schemas.microsoft.com/office/drawing/2014/main" xmlns="" id="{BB379C2D-C0E5-4D8D-AF33-1532E906FC46}"/>
              </a:ext>
            </a:extLst>
          </p:cNvPr>
          <p:cNvSpPr/>
          <p:nvPr/>
        </p:nvSpPr>
        <p:spPr>
          <a:xfrm>
            <a:off x="4044267" y="4016880"/>
            <a:ext cx="448780" cy="364620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A</a:t>
            </a:r>
          </a:p>
        </p:txBody>
      </p:sp>
      <p:sp>
        <p:nvSpPr>
          <p:cNvPr id="15" name="Rounded Rectangle 32">
            <a:extLst>
              <a:ext uri="{FF2B5EF4-FFF2-40B4-BE49-F238E27FC236}">
                <a16:creationId xmlns:a16="http://schemas.microsoft.com/office/drawing/2014/main" xmlns="" id="{F8F6A9F3-234A-4EFD-9C96-B7E08ECBE29A}"/>
              </a:ext>
            </a:extLst>
          </p:cNvPr>
          <p:cNvSpPr/>
          <p:nvPr/>
        </p:nvSpPr>
        <p:spPr>
          <a:xfrm>
            <a:off x="5812107" y="3999953"/>
            <a:ext cx="448780" cy="364620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B</a:t>
            </a:r>
          </a:p>
        </p:txBody>
      </p:sp>
      <p:sp>
        <p:nvSpPr>
          <p:cNvPr id="16" name="Rounded Rectangle 33">
            <a:extLst>
              <a:ext uri="{FF2B5EF4-FFF2-40B4-BE49-F238E27FC236}">
                <a16:creationId xmlns:a16="http://schemas.microsoft.com/office/drawing/2014/main" xmlns="" id="{B4C220B6-F868-4CF1-BA0A-8CCEC60B7CAA}"/>
              </a:ext>
            </a:extLst>
          </p:cNvPr>
          <p:cNvSpPr/>
          <p:nvPr/>
        </p:nvSpPr>
        <p:spPr>
          <a:xfrm>
            <a:off x="7476020" y="3999953"/>
            <a:ext cx="448780" cy="364620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9474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 animBg="1"/>
      <p:bldP spid="33" grpId="0" animBg="1"/>
      <p:bldP spid="34" grpId="0" animBg="1"/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23" y="28238"/>
            <a:ext cx="9130023" cy="568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ight Arrow 3">
            <a:hlinkClick r:id="rId3" action="ppaction://hlinksldjump"/>
          </p:cNvPr>
          <p:cNvSpPr/>
          <p:nvPr/>
        </p:nvSpPr>
        <p:spPr>
          <a:xfrm>
            <a:off x="-19723" y="5295900"/>
            <a:ext cx="1295400" cy="419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676400" y="2871619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1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A</a:t>
            </a:r>
            <a:endParaRPr lang="en-US" sz="31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2600" y="4076700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cs typeface="Arial" pitchFamily="34" charset="0"/>
              </a:rPr>
              <a:t>8 + 6 = 14</a:t>
            </a:r>
            <a:endParaRPr lang="en-US" sz="320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57600" y="4697006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Arial" pitchFamily="34" charset="0"/>
              </a:rPr>
              <a:t>14</a:t>
            </a:r>
            <a:endParaRPr lang="en-US" sz="320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72400" y="4629623"/>
            <a:ext cx="45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/>
              <a:t>Đ</a:t>
            </a:r>
            <a:endParaRPr lang="en-US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8021619" y="2705100"/>
            <a:ext cx="45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/>
              <a:t>Đ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084962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8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0.6|0.7|0.7|0.7|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7|0.8|0.9|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2.4|2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.1|0.9|0.9|0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706</TotalTime>
  <Words>521</Words>
  <Application>Microsoft Office PowerPoint</Application>
  <PresentationFormat>On-screen Show (16:10)</PresentationFormat>
  <Paragraphs>156</Paragraphs>
  <Slides>18</Slides>
  <Notes>7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宋体</vt:lpstr>
      <vt:lpstr>Arial</vt:lpstr>
      <vt:lpstr>Calibri</vt:lpstr>
      <vt:lpstr>HP001 4 hàng</vt:lpstr>
      <vt:lpstr>iCiel Crocante</vt:lpstr>
      <vt:lpstr>iCiel Nabila</vt:lpstr>
      <vt:lpstr>iCiel PONY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SKY</dc:creator>
  <cp:lastModifiedBy>Adminis</cp:lastModifiedBy>
  <cp:revision>124</cp:revision>
  <dcterms:created xsi:type="dcterms:W3CDTF">2021-05-31T07:51:14Z</dcterms:created>
  <dcterms:modified xsi:type="dcterms:W3CDTF">2021-10-07T15:46:50Z</dcterms:modified>
</cp:coreProperties>
</file>