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media/media2.wav" ContentType="audio/x-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2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3" r:id="rId16"/>
    <p:sldId id="265" r:id="rId17"/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80" r:id="rId27"/>
    <p:sldId id="281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149" autoAdjust="0"/>
    <p:restoredTop sz="94660"/>
  </p:normalViewPr>
  <p:slideViewPr>
    <p:cSldViewPr>
      <p:cViewPr varScale="1">
        <p:scale>
          <a:sx n="68" d="100"/>
          <a:sy n="68" d="100"/>
        </p:scale>
        <p:origin x="-8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AAF66-BC91-45AE-92F6-298C4290868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15478-B4EF-410D-BE94-2F3C88CB7E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2452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4083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9730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3202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0832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4367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22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4438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0789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395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594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10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1209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04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198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934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73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301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293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180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046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785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0.jpeg"/><Relationship Id="rId5" Type="http://schemas.microsoft.com/office/2007/relationships/hdphoto" Target="../media/hdphoto3.wdp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1.jpeg"/><Relationship Id="rId5" Type="http://schemas.microsoft.com/office/2007/relationships/hdphoto" Target="../media/hdphoto3.wdp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18.jpeg"/><Relationship Id="rId5" Type="http://schemas.openxmlformats.org/officeDocument/2006/relationships/image" Target="../media/image14.png"/><Relationship Id="rId10" Type="http://schemas.microsoft.com/office/2007/relationships/hdphoto" Target="../media/hdphoto7.wdp"/><Relationship Id="rId4" Type="http://schemas.microsoft.com/office/2007/relationships/hdphoto" Target="../media/hdphoto3.wdp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2.png"/><Relationship Id="rId4" Type="http://schemas.microsoft.com/office/2007/relationships/hdphoto" Target="../media/hdphoto3.wdp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6.jpeg"/><Relationship Id="rId7" Type="http://schemas.openxmlformats.org/officeDocument/2006/relationships/image" Target="../media/image30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1.png"/><Relationship Id="rId4" Type="http://schemas.openxmlformats.org/officeDocument/2006/relationships/image" Target="../media/image27.jpeg"/><Relationship Id="rId9" Type="http://schemas.microsoft.com/office/2007/relationships/media" Target="../media/media1.mp3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jpe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2.wav"/><Relationship Id="rId5" Type="http://schemas.openxmlformats.org/officeDocument/2006/relationships/image" Target="../media/image34.gif"/><Relationship Id="rId10" Type="http://schemas.openxmlformats.org/officeDocument/2006/relationships/image" Target="../media/image36.jpeg"/><Relationship Id="rId4" Type="http://schemas.openxmlformats.org/officeDocument/2006/relationships/image" Target="../media/image33.gif"/><Relationship Id="rId9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1.png"/><Relationship Id="rId5" Type="http://schemas.microsoft.com/office/2007/relationships/media" Target="../media/media2.wav"/><Relationship Id="rId10" Type="http://schemas.openxmlformats.org/officeDocument/2006/relationships/image" Target="../media/image34.gif"/><Relationship Id="rId4" Type="http://schemas.openxmlformats.org/officeDocument/2006/relationships/image" Target="../media/image33.gif"/><Relationship Id="rId9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jpe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2.wav"/><Relationship Id="rId5" Type="http://schemas.openxmlformats.org/officeDocument/2006/relationships/image" Target="../media/image34.gif"/><Relationship Id="rId10" Type="http://schemas.openxmlformats.org/officeDocument/2006/relationships/image" Target="../media/image36.jpeg"/><Relationship Id="rId4" Type="http://schemas.openxmlformats.org/officeDocument/2006/relationships/image" Target="../media/image33.gif"/><Relationship Id="rId9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1.png"/><Relationship Id="rId5" Type="http://schemas.microsoft.com/office/2007/relationships/media" Target="../media/media2.wav"/><Relationship Id="rId10" Type="http://schemas.openxmlformats.org/officeDocument/2006/relationships/image" Target="../media/image34.gif"/><Relationship Id="rId4" Type="http://schemas.openxmlformats.org/officeDocument/2006/relationships/image" Target="../media/image33.gif"/><Relationship Id="rId9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1.png"/><Relationship Id="rId5" Type="http://schemas.microsoft.com/office/2007/relationships/media" Target="../media/media2.wav"/><Relationship Id="rId10" Type="http://schemas.openxmlformats.org/officeDocument/2006/relationships/image" Target="../media/image34.gif"/><Relationship Id="rId4" Type="http://schemas.openxmlformats.org/officeDocument/2006/relationships/image" Target="../media/image33.gif"/><Relationship Id="rId9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1.png"/><Relationship Id="rId5" Type="http://schemas.microsoft.com/office/2007/relationships/media" Target="../media/media2.wav"/><Relationship Id="rId10" Type="http://schemas.openxmlformats.org/officeDocument/2006/relationships/image" Target="../media/image34.gif"/><Relationship Id="rId4" Type="http://schemas.openxmlformats.org/officeDocument/2006/relationships/image" Target="../media/image33.gif"/><Relationship Id="rId9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1.png"/><Relationship Id="rId5" Type="http://schemas.microsoft.com/office/2007/relationships/media" Target="../media/media2.wav"/><Relationship Id="rId10" Type="http://schemas.openxmlformats.org/officeDocument/2006/relationships/image" Target="../media/image34.gif"/><Relationship Id="rId4" Type="http://schemas.openxmlformats.org/officeDocument/2006/relationships/image" Target="../media/image33.gif"/><Relationship Id="rId9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1.png"/><Relationship Id="rId5" Type="http://schemas.microsoft.com/office/2007/relationships/media" Target="../media/media2.wav"/><Relationship Id="rId10" Type="http://schemas.openxmlformats.org/officeDocument/2006/relationships/image" Target="../media/image34.gif"/><Relationship Id="rId4" Type="http://schemas.openxmlformats.org/officeDocument/2006/relationships/image" Target="../media/image33.gif"/><Relationship Id="rId9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1.png"/><Relationship Id="rId5" Type="http://schemas.microsoft.com/office/2007/relationships/media" Target="../media/media2.wav"/><Relationship Id="rId4" Type="http://schemas.openxmlformats.org/officeDocument/2006/relationships/image" Target="../media/image33.gif"/><Relationship Id="rId9" Type="http://schemas.openxmlformats.org/officeDocument/2006/relationships/image" Target="../media/image34.gif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17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microsoft.com/office/2007/relationships/hdphoto" Target="../media/hdphoto3.wdp"/><Relationship Id="rId10" Type="http://schemas.microsoft.com/office/2007/relationships/hdphoto" Target="../media/hdphoto6.wdp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microsoft.com/office/2007/relationships/hdphoto" Target="../media/hdphoto3.wdp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9.jpeg"/><Relationship Id="rId5" Type="http://schemas.microsoft.com/office/2007/relationships/hdphoto" Target="../media/hdphoto3.wdp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460S-20G\Desktop\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12176078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84" r="8957"/>
          <a:stretch/>
        </p:blipFill>
        <p:spPr bwMode="auto">
          <a:xfrm>
            <a:off x="-152400" y="4114800"/>
            <a:ext cx="2301064" cy="298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6800" y="0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39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67100" y="1493296"/>
            <a:ext cx="7429500" cy="3497804"/>
            <a:chOff x="3467100" y="1493296"/>
            <a:chExt cx="7429500" cy="3497804"/>
          </a:xfrm>
        </p:grpSpPr>
        <p:grpSp>
          <p:nvGrpSpPr>
            <p:cNvPr id="8" name="Group 7"/>
            <p:cNvGrpSpPr/>
            <p:nvPr/>
          </p:nvGrpSpPr>
          <p:grpSpPr>
            <a:xfrm>
              <a:off x="3467100" y="1493296"/>
              <a:ext cx="7429500" cy="3497804"/>
              <a:chOff x="3143250" y="1531396"/>
              <a:chExt cx="7429500" cy="349780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181350" y="2293396"/>
                <a:ext cx="7391400" cy="584727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	</a:t>
                </a:r>
                <a:endParaRPr lang="en-US" sz="3200" i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143250" y="1531396"/>
                <a:ext cx="6781800" cy="3497804"/>
              </a:xfrm>
              <a:prstGeom prst="roundRect">
                <a:avLst/>
              </a:prstGeom>
              <a:noFill/>
              <a:ln w="28575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3810000" y="2077640"/>
              <a:ext cx="64008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  </a:t>
              </a:r>
              <a:r>
                <a:rPr lang="vi-VN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Thân </a:t>
              </a:r>
              <a:r>
                <a:rPr 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 xưa ở bụi tre.</a:t>
              </a:r>
              <a:br>
                <a:rPr 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</a:br>
              <a:r>
                <a:rPr 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Mùa đông xếp lại mùa hè mở ra.</a:t>
              </a:r>
              <a:br>
                <a:rPr 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</a:b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                                   </a:t>
              </a:r>
              <a:r>
                <a:rPr lang="vi-VN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 </a:t>
              </a:r>
              <a:r>
                <a:rPr 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cái gì?</a:t>
              </a:r>
              <a:endPara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05200" y="1447800"/>
            <a:ext cx="6781800" cy="3497804"/>
            <a:chOff x="4114800" y="5219383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4114800" y="5219383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3327" b="8333"/>
            <a:stretch/>
          </p:blipFill>
          <p:spPr>
            <a:xfrm>
              <a:off x="5271667" y="5348966"/>
              <a:ext cx="4134097" cy="3238638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07376" y="4090745"/>
            <a:ext cx="179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uạt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27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67100" y="1493296"/>
            <a:ext cx="7429500" cy="3497804"/>
            <a:chOff x="3467100" y="1493296"/>
            <a:chExt cx="7429500" cy="3497804"/>
          </a:xfrm>
        </p:grpSpPr>
        <p:grpSp>
          <p:nvGrpSpPr>
            <p:cNvPr id="3" name="Group 2"/>
            <p:cNvGrpSpPr/>
            <p:nvPr/>
          </p:nvGrpSpPr>
          <p:grpSpPr>
            <a:xfrm>
              <a:off x="3467100" y="1493296"/>
              <a:ext cx="7429500" cy="3497804"/>
              <a:chOff x="3467100" y="1493296"/>
              <a:chExt cx="7429500" cy="349780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467100" y="1493296"/>
                <a:ext cx="7429500" cy="3497804"/>
                <a:chOff x="3143250" y="1531396"/>
                <a:chExt cx="7429500" cy="3497804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3181350" y="2293396"/>
                  <a:ext cx="7391400" cy="584727"/>
                </a:xfrm>
                <a:prstGeom prst="rect">
                  <a:avLst/>
                </a:prstGeom>
                <a:noFill/>
              </p:spPr>
              <p:txBody>
                <a:bodyPr wrap="square" lIns="91391" tIns="45696" rIns="91391" bIns="45696" rtlCol="0">
                  <a:spAutoFit/>
                </a:bodyPr>
                <a:lstStyle/>
                <a:p>
                  <a:pPr algn="just"/>
                  <a:r>
                    <a:rPr lang="en-US" sz="3200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</a:rPr>
                    <a:t>	</a:t>
                  </a:r>
                  <a:endParaRPr lang="en-US" sz="3200" i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" name="Rounded Rectangle 6"/>
                <p:cNvSpPr/>
                <p:nvPr/>
              </p:nvSpPr>
              <p:spPr>
                <a:xfrm>
                  <a:off x="3143250" y="1531396"/>
                  <a:ext cx="6781800" cy="3497804"/>
                </a:xfrm>
                <a:prstGeom prst="roundRect">
                  <a:avLst/>
                </a:prstGeom>
                <a:noFill/>
                <a:ln w="28575">
                  <a:solidFill>
                    <a:srgbClr val="00206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" name="Rectangle 1"/>
              <p:cNvSpPr/>
              <p:nvPr/>
            </p:nvSpPr>
            <p:spPr>
              <a:xfrm>
                <a:off x="3810000" y="2077640"/>
                <a:ext cx="6096000" cy="584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endPara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3867150" y="2378358"/>
              <a:ext cx="634365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</a:t>
              </a:r>
              <a:r>
                <a:rPr lang="vi-VN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Cái </a:t>
              </a:r>
              <a:r>
                <a:rPr 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 hai lưỡi không răng</a:t>
              </a:r>
              <a:br>
                <a:rPr 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</a:br>
              <a:r>
                <a:rPr 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 nhai giấy vải băng băng lạ kì</a:t>
              </a:r>
              <a:br>
                <a:rPr 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</a:b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                                   </a:t>
              </a:r>
              <a:r>
                <a:rPr lang="vi-VN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 </a:t>
              </a:r>
              <a:r>
                <a:rPr 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cái gì?</a:t>
              </a:r>
              <a:endPara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05200" y="1524000"/>
            <a:ext cx="6781800" cy="3497804"/>
            <a:chOff x="3300115" y="496636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300115" y="496636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9818" b="12445"/>
            <a:stretch/>
          </p:blipFill>
          <p:spPr>
            <a:xfrm>
              <a:off x="3856435" y="5136482"/>
              <a:ext cx="3865750" cy="3005132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64527" y="4126821"/>
            <a:ext cx="179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666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48" t="-1991" r="6707" b="1991"/>
          <a:stretch/>
        </p:blipFill>
        <p:spPr>
          <a:xfrm>
            <a:off x="1" y="4078820"/>
            <a:ext cx="1737719" cy="2779180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7720" y="1770673"/>
            <a:ext cx="1607814" cy="16078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8740" y="1559152"/>
            <a:ext cx="2434519" cy="182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2399" y="1770674"/>
            <a:ext cx="1769306" cy="149351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64862" y="3586790"/>
            <a:ext cx="2380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68902" y="3586790"/>
            <a:ext cx="2220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chì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12152" y="3586790"/>
            <a:ext cx="2969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tẩy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gôm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216276" y="3533963"/>
            <a:ext cx="2829934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916502" y="3543900"/>
            <a:ext cx="2392122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364862" y="3520060"/>
            <a:ext cx="2392122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705100" y="4933950"/>
            <a:ext cx="640434" cy="3619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68752" y="4853315"/>
            <a:ext cx="3166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15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11" grpId="0" animBg="1"/>
      <p:bldP spid="32" grpId="0" animBg="1"/>
      <p:bldP spid="33" grpId="0" animBg="1"/>
      <p:bldP spid="12" grpId="0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39821" y="1454947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chậm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953" y="1350176"/>
            <a:ext cx="1607814" cy="16078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2065" y="3129324"/>
            <a:ext cx="2434519" cy="182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2850127" y="2182599"/>
            <a:ext cx="4136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47683" y="3818332"/>
            <a:ext cx="825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-279809" y="5371049"/>
            <a:ext cx="4460487" cy="15291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2746" y="4997971"/>
            <a:ext cx="1560973" cy="131765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923557" y="5364412"/>
            <a:ext cx="1704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dẻo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76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20" grpId="0"/>
      <p:bldP spid="21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9912174" y="467121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319" t="46824" r="30080" b="23532"/>
          <a:stretch/>
        </p:blipFill>
        <p:spPr>
          <a:xfrm>
            <a:off x="6646217" y="2965370"/>
            <a:ext cx="5255118" cy="3173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52400" y="3815126"/>
            <a:ext cx="3407109" cy="268867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514600" y="2748264"/>
            <a:ext cx="4319534" cy="1653709"/>
            <a:chOff x="3111744" y="1359878"/>
            <a:chExt cx="4319534" cy="1653709"/>
          </a:xfrm>
        </p:grpSpPr>
        <p:sp>
          <p:nvSpPr>
            <p:cNvPr id="3" name="Oval Callout 2"/>
            <p:cNvSpPr/>
            <p:nvPr/>
          </p:nvSpPr>
          <p:spPr>
            <a:xfrm>
              <a:off x="3111744" y="1359878"/>
              <a:ext cx="4319534" cy="1653709"/>
            </a:xfrm>
            <a:prstGeom prst="wedgeEllipseCallout">
              <a:avLst>
                <a:gd name="adj1" fmla="val -36284"/>
                <a:gd name="adj2" fmla="val 63559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88010" y="1843028"/>
              <a:ext cx="389561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M: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Thân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trống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nâu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bóng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  <a:p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77774" y="1398142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Mẹo: Từ chỉ sự vật + từ chỉ đặc điểm.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22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460S-20G\Desktop\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12176078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6092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3986" y="152401"/>
            <a:ext cx="1952408" cy="1938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2459" y="2726531"/>
            <a:ext cx="4743450" cy="4743450"/>
          </a:xfrm>
          <a:prstGeom prst="rect">
            <a:avLst/>
          </a:prstGeom>
        </p:spPr>
      </p:pic>
      <p:sp>
        <p:nvSpPr>
          <p:cNvPr id="10" name="Right Arrow 9">
            <a:hlinkClick r:id="rId8" action="ppaction://hlinksldjump"/>
          </p:cNvPr>
          <p:cNvSpPr/>
          <p:nvPr/>
        </p:nvSpPr>
        <p:spPr>
          <a:xfrm>
            <a:off x="10668000" y="5556254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10690297" y="5970393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BẮT ĐẦU</a:t>
            </a:r>
          </a:p>
        </p:txBody>
      </p:sp>
      <p:pic>
        <p:nvPicPr>
          <p:cNvPr id="2" name="ChiOngNauVaEmBeBeat-VA-5262771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264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303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3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uyển vở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chạy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809996" y="453557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màu đỏ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809996" y="5516782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ao lớn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133600" y="101296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2727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3048000" y="538566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Câu 1: Đâu là từ chỉ sự vật?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67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vide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8" y="4376965"/>
            <a:ext cx="2284070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ửa bát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284071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 hộp bút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808068" y="2270311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ẹ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808069" y="5544699"/>
            <a:ext cx="2592731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 thông minh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438400" y="29022"/>
            <a:ext cx="6475284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3429000" y="431119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Câu 2: Đâu là từ chỉ hoạt động?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  <p:pic>
        <p:nvPicPr>
          <p:cNvPr id="21" name="o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36 0.31922 C 0.09063 0.30602 0.103 0.29584 0.11381 0.28704 C 0.11641 0.27894 0.12865 0.26088 0.1362 0.25463 C 0.14506 0.22662 0.1987 0.21736 0.22904 0.21412 C 0.24415 0.21482 0.2599 0.21227 0.27435 0.21598 C 0.28008 0.21736 0.28099 0.22431 0.28438 0.22848 C 0.28881 0.2338 0.29206 0.2456 0.29454 0.25255 C 0.29623 0.25787 0.29974 0.26875 0.29974 0.26898 C 0.29883 0.28496 0.29844 0.30116 0.29714 0.31736 C 0.29636 0.32292 0.29245 0.32477 0.28959 0.3294 C 0.27344 0.35533 0.24428 0.36505 0.20925 0.36968 C 0.18855 0.36783 0.18946 0.37084 0.17644 0.36181 C 0.17032 0.35741 0.15886 0.34769 0.15886 0.34792 C 0.15508 0.33843 0.15144 0.31922 0.15144 0.31945 C 0.15417 0.2794 0.14623 0.29051 0.16381 0.27084 C 0.17527 0.25787 0.16185 0.26644 0.17644 0.2588 C 0.18777 0.24537 0.20183 0.23287 0.21902 0.22431 C 0.22227 0.22269 0.22579 0.22107 0.22904 0.22014 C 0.23581 0.21829 0.24922 0.21598 0.24922 0.21621 C 0.25678 0.21667 0.26446 0.21644 0.27188 0.21806 C 0.27435 0.21852 0.27527 0.22107 0.27696 0.22246 C 0.28842 0.23033 0.29532 0.23773 0.30196 0.24861 C 0.30678 0.27523 0.32149 0.3301 0.29974 0.34769 C 0.28099 0.36273 0.25209 0.37223 0.22683 0.3757 C 0.20925 0.37385 0.20521 0.37454 0.19402 0.36551 C 0.18646 0.35301 0.18386 0.34098 0.18165 0.32732 C 0.18308 0.29352 0.17553 0.27408 0.19922 0.2507 C 0.20612 0.24398 0.20808 0.23935 0.21902 0.23658 C 0.22683 0.23241 0.23321 0.23056 0.24167 0.22848 C 0.26771 0.23033 0.2586 0.23033 0.26928 0.23033 L 0.24675 0.24468 L 0.26693 0.22431 " pathEditMode="relative" rAng="0" ptsTypes="AAAAAAAAAAAAAAAAAAAAAAAAAAAAAA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1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iền lành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oa hồng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809996" y="454154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ọc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809995" y="5582969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on mèo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346759" y="160504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2994459" y="606701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Câu 3: Đâu là từ chỉ đặc điểm?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1461" y="4397927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vide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64498" y="2888423"/>
            <a:ext cx="7427301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38875" y="2828804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học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vui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sao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97523" y="2864487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12</a:t>
            </a:r>
            <a:endParaRPr lang="en-US" sz="4267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95930" y="3087602"/>
            <a:ext cx="45865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7683" y="4365937"/>
            <a:ext cx="2249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76" t="48138" r="82480" b="40081"/>
          <a:stretch/>
        </p:blipFill>
        <p:spPr bwMode="auto">
          <a:xfrm>
            <a:off x="3752850" y="4117341"/>
            <a:ext cx="1276083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06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5" y="5645957"/>
            <a:ext cx="2686867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đáp án A và B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809996" y="4572974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oạt động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809996" y="2255580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gười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514600" y="52906"/>
            <a:ext cx="6399084" cy="135699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2685137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2764773" y="4365391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3184960" y="470906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Câu 4: Từ chỉ sự vật là các từ chỉ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  <p:pic>
        <p:nvPicPr>
          <p:cNvPr id="21" name="o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42292 C 0.09583 0.40973 0.10833 0.39954 0.1191 0.39074 C 0.1217 0.38264 0.13403 0.36482 0.14149 0.35857 C 0.15035 0.33056 0.20399 0.3213 0.23438 0.31806 C 0.24948 0.31875 0.26528 0.31621 0.27969 0.31991 C 0.28542 0.3213 0.28628 0.32824 0.28976 0.33241 C 0.2941 0.33773 0.2974 0.34954 0.29983 0.35648 C 0.30156 0.36181 0.30503 0.37246 0.30503 0.37269 C 0.30417 0.38866 0.30382 0.40486 0.30243 0.42107 C 0.30174 0.42662 0.29774 0.42848 0.29497 0.4331 C 0.27882 0.45903 0.24965 0.46875 0.21458 0.47361 C 0.19392 0.47176 0.19479 0.47477 0.18177 0.46551 C 0.17569 0.46111 0.16424 0.45139 0.16424 0.45162 C 0.16042 0.44213 0.15677 0.42292 0.15677 0.42315 C 0.15955 0.3831 0.15156 0.39422 0.1691 0.37454 C 0.18056 0.36181 0.16719 0.37037 0.18177 0.36273 C 0.19306 0.34931 0.20712 0.33681 0.22431 0.32824 C 0.2276 0.32662 0.23108 0.325 0.23438 0.32408 C 0.24115 0.32223 0.25451 0.31991 0.25451 0.32014 C 0.26215 0.3206 0.26979 0.32037 0.27726 0.32199 C 0.27969 0.32246 0.28056 0.325 0.28229 0.32639 C 0.29375 0.33426 0.30069 0.34167 0.30729 0.35255 C 0.31215 0.37894 0.32691 0.4338 0.30503 0.45139 C 0.28628 0.46644 0.25747 0.47616 0.23212 0.47963 C 0.21458 0.47778 0.21059 0.47848 0.19931 0.46945 C 0.19184 0.45672 0.18924 0.44468 0.18698 0.43102 C 0.18837 0.39723 0.1809 0.37778 0.20451 0.35463 C 0.21146 0.34792 0.21337 0.34329 0.22431 0.34051 C 0.23212 0.33635 0.23854 0.33449 0.24705 0.33241 C 0.27309 0.33426 0.26389 0.33426 0.27465 0.33426 L 0.25208 0.34861 L 0.27222 0.32824 " pathEditMode="relative" rAng="0" ptsTypes="fffffffffffffffffffffffffffffA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vide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8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6718" y="427768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215" y="5295083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6" y="5539041"/>
            <a:ext cx="4191004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D. các đáp án trên đều đúng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12068"/>
            <a:ext cx="373380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ình dáng, kích thước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809996" y="2324085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 màu sắc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809996" y="4516089"/>
            <a:ext cx="373380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C. tính tình, phẩm chất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766718" y="53550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2679533" y="4315922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2670755" y="2128495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3642160" y="319912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Câu 5: Từ chỉ đặc điểm là các từ chỉ...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  <p:pic>
        <p:nvPicPr>
          <p:cNvPr id="21" name="o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276" y="396599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41 0.23519 C 0.08555 0.22199 0.09805 0.21181 0.10886 0.20301 C 0.11146 0.19491 0.1237 0.17709 0.13125 0.17084 C 0.14011 0.14283 0.19375 0.13357 0.22409 0.13033 C 0.2392 0.13102 0.25495 0.12848 0.2694 0.13218 C 0.27513 0.13357 0.27604 0.14051 0.27943 0.14468 C 0.28386 0.15 0.28711 0.16181 0.28959 0.16875 C 0.29128 0.17408 0.29479 0.18473 0.29479 0.18496 C 0.29388 0.20093 0.29349 0.21713 0.29219 0.23334 C 0.29141 0.23889 0.2875 0.24074 0.28464 0.24537 C 0.26849 0.2713 0.23933 0.28102 0.2043 0.28588 C 0.1836 0.28403 0.18451 0.28704 0.17149 0.27778 C 0.16537 0.27338 0.15391 0.26366 0.15391 0.26389 C 0.15013 0.2544 0.14649 0.23519 0.14649 0.23542 C 0.14922 0.19537 0.14128 0.20649 0.15886 0.18681 C 0.17032 0.17408 0.1569 0.18264 0.17149 0.175 C 0.18282 0.16158 0.19688 0.14908 0.21407 0.14051 C 0.21732 0.13889 0.22084 0.13727 0.22409 0.13635 C 0.23086 0.13449 0.24427 0.13218 0.24427 0.13241 C 0.25183 0.13287 0.25951 0.13264 0.26693 0.13426 C 0.2694 0.13473 0.27032 0.13727 0.27201 0.13866 C 0.28347 0.14653 0.29037 0.15394 0.29701 0.16482 C 0.30183 0.19121 0.31667 0.24607 0.29479 0.26366 C 0.27604 0.27871 0.24714 0.28843 0.22188 0.2919 C 0.2043 0.29005 0.20026 0.29074 0.18907 0.28172 C 0.18151 0.26899 0.17891 0.25695 0.1767 0.24329 C 0.17813 0.20949 0.17058 0.19005 0.19427 0.1669 C 0.20118 0.16019 0.20313 0.15556 0.21407 0.15278 C 0.22188 0.14862 0.22826 0.14676 0.23672 0.14468 C 0.26276 0.14653 0.25365 0.14653 0.26433 0.14653 L 0.2418 0.16088 L 0.26198 0.14051 " pathEditMode="relative" rAng="0" ptsTypes="AAAAAAAAAAAAAAAAAAAAAAAAAAAAAA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1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5" y="2308092"/>
            <a:ext cx="562507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Bạn Huy là đội trưởng đội sao đỏ.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562507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 Mái tóc của bà em bạc trắng.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809995" y="4547863"/>
            <a:ext cx="6463147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 Thân hình của bác Xuân gầy gò, ốm yếu.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805640" y="5527377"/>
            <a:ext cx="3357160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 Mẹ dắt em đi chợ 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Câu 6: Đâu là câu giới thiệu?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89279" y="4809473"/>
            <a:ext cx="1567186" cy="1979454"/>
          </a:xfrm>
          <a:prstGeom prst="rect">
            <a:avLst/>
          </a:prstGeom>
        </p:spPr>
      </p:pic>
      <p:pic>
        <p:nvPicPr>
          <p:cNvPr id="21" name="o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1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9145" y="320117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6" y="3503386"/>
            <a:ext cx="5791204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 Mẹ tặng cho em một chiếc bút mực.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2292098"/>
            <a:ext cx="5791203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 Cái bàn này rất cao.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809996" y="4508419"/>
            <a:ext cx="5791203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 Bố em là công nhân.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809996" y="5513452"/>
            <a:ext cx="5791203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 Em Mai rất xinh.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375857" y="260958"/>
            <a:ext cx="6705600" cy="141140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2679532" y="209650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3183823" y="641649"/>
            <a:ext cx="5154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Câu 7: Đâu là câu nêu hoạt động?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98924" y="4801879"/>
            <a:ext cx="1567186" cy="1979454"/>
          </a:xfrm>
          <a:prstGeom prst="rect">
            <a:avLst/>
          </a:prstGeom>
        </p:spPr>
      </p:pic>
      <p:pic>
        <p:nvPicPr>
          <p:cNvPr id="21" name="o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11181 C 0.09583 0.09861 0.10833 0.08843 0.1191 0.07963 C 0.1217 0.07153 0.13403 0.05371 0.14149 0.04746 C 0.15035 0.01945 0.20399 0.01019 0.23438 0.00695 C 0.24948 0.00764 0.26528 0.0051 0.27969 0.0088 C 0.28542 0.01019 0.28628 0.01713 0.28976 0.0213 C 0.2941 0.02662 0.2974 0.03843 0.29983 0.04537 C 0.30156 0.0507 0.30503 0.06135 0.30503 0.06158 C 0.30417 0.07755 0.30382 0.09375 0.30243 0.10996 C 0.30174 0.11551 0.29774 0.11736 0.29497 0.12199 C 0.27882 0.14792 0.24965 0.15764 0.21458 0.1625 C 0.19392 0.16065 0.19479 0.16366 0.18177 0.1544 C 0.17569 0.15 0.16424 0.14028 0.16424 0.14051 C 0.16042 0.13102 0.15677 0.11181 0.15677 0.11204 C 0.15955 0.07199 0.15156 0.0831 0.1691 0.06343 C 0.18056 0.0507 0.16719 0.05926 0.18177 0.05162 C 0.19306 0.0382 0.20712 0.0257 0.22431 0.01713 C 0.2276 0.01551 0.23108 0.01389 0.23438 0.01297 C 0.24115 0.01111 0.25451 0.0088 0.25451 0.00903 C 0.26215 0.00949 0.26979 0.00926 0.27726 0.01088 C 0.27969 0.01135 0.28056 0.01389 0.28229 0.01528 C 0.29375 0.02315 0.30069 0.03056 0.30729 0.04144 C 0.31215 0.06783 0.32691 0.12269 0.30503 0.14028 C 0.28628 0.15533 0.25747 0.16505 0.23212 0.16852 C 0.21458 0.16667 0.21059 0.16736 0.19931 0.15834 C 0.19184 0.1456 0.18924 0.13357 0.18698 0.11991 C 0.18837 0.08611 0.1809 0.06667 0.20451 0.04352 C 0.21146 0.03681 0.21337 0.03218 0.22431 0.0294 C 0.23212 0.02523 0.23854 0.02338 0.24705 0.0213 C 0.27309 0.02315 0.26389 0.02315 0.27465 0.02315 L 0.25208 0.0375 L 0.27222 0.01713 " pathEditMode="relative" rAng="0" ptsTypes="fffffffffffffffffffffffffffffA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1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6" y="4572973"/>
            <a:ext cx="5867403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 Chiếc cặp sách của em màu đỏ.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5" y="3452776"/>
            <a:ext cx="5867403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 Chúng em đang tập thể dục.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809996" y="2255580"/>
            <a:ext cx="5867402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 Hai bạn đang chơi cầu lông.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809996" y="5508559"/>
            <a:ext cx="5867402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 Cô giáo đang giảng bài.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679532" y="29022"/>
            <a:ext cx="6755538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2679532" y="2010602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3666663" y="513017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Câu 8: Đâu là câu nêu đặc điểm?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7000" y="4785336"/>
            <a:ext cx="1567186" cy="1979454"/>
          </a:xfrm>
          <a:prstGeom prst="rect">
            <a:avLst/>
          </a:prstGeom>
        </p:spPr>
      </p:pic>
      <p:pic>
        <p:nvPicPr>
          <p:cNvPr id="21" name="o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7848 C 0.09583 0.26528 0.10833 0.2551 0.1191 0.2463 C 0.1217 0.2382 0.13403 0.22037 0.14149 0.21412 C 0.15035 0.18611 0.20399 0.17685 0.23438 0.17361 C 0.24948 0.17431 0.26528 0.17176 0.27969 0.17547 C 0.28542 0.17685 0.28628 0.1838 0.28976 0.18797 C 0.2941 0.19329 0.2974 0.2051 0.29983 0.21204 C 0.30156 0.21736 0.30503 0.22801 0.30503 0.22824 C 0.30417 0.24422 0.30382 0.26042 0.30243 0.27662 C 0.30174 0.28218 0.29774 0.28403 0.29497 0.28866 C 0.27882 0.31459 0.24965 0.32431 0.21458 0.32917 C 0.19392 0.32732 0.19479 0.33033 0.18177 0.32107 C 0.17569 0.31667 0.16424 0.30695 0.16424 0.30718 C 0.16042 0.29769 0.15677 0.27848 0.15677 0.27871 C 0.15955 0.23866 0.15156 0.24977 0.1691 0.2301 C 0.18056 0.21736 0.16719 0.22593 0.18177 0.21829 C 0.19306 0.20486 0.20712 0.19236 0.22431 0.1838 C 0.2276 0.18218 0.23108 0.18056 0.23438 0.17963 C 0.24115 0.17778 0.25451 0.17547 0.25451 0.1757 C 0.26215 0.17616 0.26979 0.17593 0.27726 0.17755 C 0.27969 0.17801 0.28056 0.18056 0.28229 0.18195 C 0.29375 0.18982 0.30069 0.19723 0.30729 0.2081 C 0.31215 0.23449 0.32691 0.28935 0.30503 0.30695 C 0.28628 0.32199 0.25747 0.33172 0.23212 0.33519 C 0.21458 0.33334 0.21059 0.33403 0.19931 0.325 C 0.19184 0.31227 0.18924 0.30023 0.18698 0.28658 C 0.18837 0.25278 0.1809 0.23334 0.20451 0.21019 C 0.21146 0.20348 0.21337 0.19885 0.22431 0.19607 C 0.23212 0.1919 0.23854 0.19005 0.24705 0.18797 C 0.27309 0.18982 0.26389 0.18982 0.27465 0.18982 L 0.25208 0.20417 L 0.27222 0.1838 " pathEditMode="relative" rAng="0" ptsTypes="fffffffffffffffffffffffffffffA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1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5987" y="4394374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1723" y="5394316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55022" y="5753509"/>
            <a:ext cx="3993578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 Cả 3 đáp án trên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403860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 Viết hoa ở đầu câu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803070" y="2308091"/>
            <a:ext cx="4045530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 Lùi vào 1 ô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800795" y="4573970"/>
            <a:ext cx="4047805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 Cuối câu có dấu chấm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981200" y="152630"/>
            <a:ext cx="7453869" cy="1582149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2753496" y="4336229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2679532" y="2045406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2824214" y="594551"/>
            <a:ext cx="6089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Câu 9: Khi viết câu, ta cần chú ý điều gì?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  <p:pic>
        <p:nvPicPr>
          <p:cNvPr id="23" name="o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69 0.44653 C 0.07383 0.43334 0.08633 0.42315 0.09714 0.41435 C 0.09974 0.40625 0.11198 0.38843 0.11954 0.38218 C 0.12839 0.35417 0.18204 0.34491 0.21237 0.34167 C 0.22748 0.34236 0.24323 0.33982 0.25769 0.34352 C 0.26342 0.34491 0.26433 0.35185 0.26771 0.35602 C 0.27214 0.36135 0.2754 0.37315 0.27787 0.3801 C 0.27956 0.38542 0.28308 0.39607 0.28308 0.3963 C 0.28217 0.41227 0.28178 0.42848 0.28047 0.44468 C 0.27969 0.45023 0.27579 0.45209 0.27292 0.45672 C 0.25678 0.48264 0.22761 0.49236 0.19258 0.49723 C 0.17188 0.49537 0.17279 0.49838 0.15977 0.48912 C 0.15365 0.48473 0.14219 0.475 0.14219 0.47523 C 0.13842 0.46574 0.13477 0.44653 0.13477 0.44676 C 0.13751 0.40672 0.12956 0.41783 0.14714 0.39815 C 0.1586 0.38542 0.14519 0.39398 0.15977 0.38635 C 0.1711 0.37292 0.18516 0.36042 0.20235 0.35185 C 0.2056 0.35023 0.20912 0.34861 0.21237 0.34769 C 0.21915 0.34584 0.23256 0.34352 0.23256 0.34375 C 0.24011 0.34422 0.24779 0.34398 0.25521 0.3456 C 0.25769 0.34607 0.2586 0.34861 0.26029 0.35 C 0.27175 0.35787 0.27865 0.36528 0.28529 0.37616 C 0.29011 0.40255 0.30495 0.45741 0.28308 0.475 C 0.26433 0.49005 0.23542 0.49977 0.21016 0.50324 C 0.19258 0.50139 0.18855 0.50209 0.17735 0.49306 C 0.1698 0.48033 0.16719 0.46829 0.16498 0.45463 C 0.16641 0.42084 0.15886 0.40139 0.18256 0.37824 C 0.18946 0.37153 0.19141 0.3669 0.20235 0.36412 C 0.21016 0.35996 0.21654 0.3581 0.22501 0.35602 C 0.25105 0.35787 0.24193 0.35787 0.25261 0.35787 L 0.23008 0.37223 L 0.25027 0.35185 " pathEditMode="relative" rAng="0" ptsTypes="AAAAAAAAAAAAAAAAAAAAAAAAAAAAAAA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1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=""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21860">
            <a:off x="1595891" y="940641"/>
            <a:ext cx="2421798" cy="2049214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31715" y="254569"/>
            <a:ext cx="1931773" cy="2868969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5185" y="424494"/>
            <a:ext cx="2630310" cy="1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44700" y="2248604"/>
            <a:ext cx="8585200" cy="2339090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47.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xmlns="" val="351495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=""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=""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809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2539" y="1040616"/>
            <a:ext cx="3605425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 TIÊU:</a:t>
            </a:r>
            <a:endParaRPr lang="vi-VN" sz="4400" b="1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04163" y="2624257"/>
            <a:ext cx="8816776" cy="1859317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84" r="8957"/>
          <a:stretch/>
        </p:blipFill>
        <p:spPr bwMode="auto">
          <a:xfrm>
            <a:off x="-203852" y="2632952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697286" y="2866335"/>
            <a:ext cx="8723313" cy="8925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altLang="zh-CN" sz="2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triển</a:t>
            </a:r>
            <a:r>
              <a:rPr lang="en-US" altLang="zh-CN" sz="2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lang="en-US" altLang="zh-CN" sz="2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altLang="zh-CN" sz="2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zh-CN" sz="2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altLang="zh-CN" sz="2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altLang="zh-CN" sz="2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HS </a:t>
            </a:r>
            <a:r>
              <a:rPr lang="en-US" altLang="zh-CN" sz="2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altLang="zh-CN" sz="2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altLang="zh-CN" sz="2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zh-CN" sz="2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2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.)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813710" y="3937456"/>
            <a:ext cx="58065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914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4470" y="461676"/>
            <a:ext cx="1656853" cy="120269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95400" y="442834"/>
            <a:ext cx="9137146" cy="6415166"/>
            <a:chOff x="1295400" y="442834"/>
            <a:chExt cx="9137146" cy="6415166"/>
          </a:xfrm>
        </p:grpSpPr>
        <p:pic>
          <p:nvPicPr>
            <p:cNvPr id="16" name="图片 9220" descr="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5400" y="442834"/>
              <a:ext cx="9137146" cy="64151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4076700" y="1664367"/>
              <a:ext cx="33970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ÔN BÀI CŨ</a:t>
              </a:r>
              <a:endPara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1239500" y="414360"/>
            <a:ext cx="928994" cy="1379694"/>
          </a:xfrm>
          <a:prstGeom prst="rect">
            <a:avLst/>
          </a:prstGeom>
        </p:spPr>
      </p:pic>
      <p:pic>
        <p:nvPicPr>
          <p:cNvPr id="18" name="图片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132" y="456549"/>
            <a:ext cx="1171231" cy="10674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xmlns="" val="194068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=""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4811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 ở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2489122"/>
            <a:ext cx="739140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cờ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" y="384107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múa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…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349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=""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4811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" y="276390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nam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149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67100" y="1493296"/>
            <a:ext cx="7543800" cy="3497804"/>
            <a:chOff x="3143250" y="1531396"/>
            <a:chExt cx="7543800" cy="3497804"/>
          </a:xfrm>
        </p:grpSpPr>
        <p:sp>
          <p:nvSpPr>
            <p:cNvPr id="21" name="TextBox 20"/>
            <p:cNvSpPr txBox="1"/>
            <p:nvPr/>
          </p:nvSpPr>
          <p:spPr>
            <a:xfrm>
              <a:off x="3295650" y="1550446"/>
              <a:ext cx="7391400" cy="3323938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lvl="1">
                <a:lnSpc>
                  <a:spcPct val="150000"/>
                </a:lnSpc>
              </a:pP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	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tắc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đêm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Nhắc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ngủ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nhắc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	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chậm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bước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khoan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thai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</a:t>
              </a:r>
              <a:endPara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chạy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bước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thật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nhanh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                                              </a:t>
              </a:r>
              <a:r>
                <a:rPr lang="en-US" sz="2800" i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2800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i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2800" i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800" i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43250" y="1531396"/>
              <a:ext cx="6781800" cy="34978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505200" y="1524000"/>
            <a:ext cx="6781800" cy="3497804"/>
            <a:chOff x="3467100" y="3087382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467100" y="3087382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0" b="100000" l="0" r="100000">
                          <a14:foregroundMark x1="27222" y1="18111" x2="33889" y2="3111"/>
                          <a14:foregroundMark x1="35556" y1="3333" x2="60556" y2="1444"/>
                          <a14:foregroundMark x1="62778" y1="1444" x2="70000" y2="5889"/>
                          <a14:foregroundMark x1="49778" y1="21444" x2="51111" y2="29444"/>
                          <a14:foregroundMark x1="44444" y1="40889" x2="51667" y2="61444"/>
                          <a14:foregroundMark x1="49222" y1="38111" x2="53889" y2="40000"/>
                          <a14:foregroundMark x1="68111" y1="48667" x2="71444" y2="51667"/>
                          <a14:foregroundMark x1="70889" y1="59222" x2="73333" y2="63333"/>
                          <a14:foregroundMark x1="67222" y1="67778" x2="69444" y2="73111"/>
                          <a14:foregroundMark x1="62000" y1="75889" x2="62222" y2="80556"/>
                          <a14:foregroundMark x1="68111" y1="85556" x2="74222" y2="94444"/>
                          <a14:foregroundMark x1="49778" y1="78333" x2="50556" y2="83333"/>
                          <a14:foregroundMark x1="29778" y1="59222" x2="30000" y2="63333"/>
                          <a14:foregroundMark x1="34222" y1="50889" x2="35556" y2="53333"/>
                          <a14:foregroundMark x1="35000" y1="68667" x2="32556" y2="73333"/>
                          <a14:foregroundMark x1="31667" y1="87000" x2="26667" y2="94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14174" y="3235725"/>
              <a:ext cx="2878152" cy="2878152"/>
            </a:xfrm>
            <a:prstGeom prst="rect">
              <a:avLst/>
            </a:prstGeom>
          </p:spPr>
        </p:pic>
      </p:grpSp>
      <p:pic>
        <p:nvPicPr>
          <p:cNvPr id="18" name="图片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29300" y="4397367"/>
            <a:ext cx="2380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0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67100" y="1493296"/>
            <a:ext cx="7429500" cy="3497804"/>
            <a:chOff x="3143250" y="1531396"/>
            <a:chExt cx="7429500" cy="3497804"/>
          </a:xfrm>
        </p:grpSpPr>
        <p:sp>
          <p:nvSpPr>
            <p:cNvPr id="21" name="TextBox 20"/>
            <p:cNvSpPr txBox="1"/>
            <p:nvPr/>
          </p:nvSpPr>
          <p:spPr>
            <a:xfrm>
              <a:off x="3181350" y="2293396"/>
              <a:ext cx="7391400" cy="2219790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	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b.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Ruột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mũi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chân</a:t>
              </a:r>
              <a:endPara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Mũi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mòn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ruột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cũng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dần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dần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mòn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theo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                                      </a:t>
              </a:r>
              <a:r>
                <a:rPr lang="en-US" sz="3200" i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3200" i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3200" i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i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3200" i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?)</a:t>
              </a:r>
            </a:p>
            <a:p>
              <a:pPr>
                <a:lnSpc>
                  <a:spcPct val="150000"/>
                </a:lnSpc>
              </a:pPr>
              <a:endPara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43250" y="1531396"/>
              <a:ext cx="6781800" cy="34978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58376" y="1493296"/>
            <a:ext cx="6781800" cy="3497804"/>
            <a:chOff x="3458376" y="372964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458376" y="372964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41580" y="3839217"/>
              <a:ext cx="3832839" cy="2869154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6134100" y="4397367"/>
            <a:ext cx="1882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chì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16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67100" y="1493296"/>
            <a:ext cx="7688277" cy="3497804"/>
            <a:chOff x="3467100" y="1493296"/>
            <a:chExt cx="7688277" cy="3497804"/>
          </a:xfrm>
        </p:grpSpPr>
        <p:grpSp>
          <p:nvGrpSpPr>
            <p:cNvPr id="8" name="Group 7"/>
            <p:cNvGrpSpPr/>
            <p:nvPr/>
          </p:nvGrpSpPr>
          <p:grpSpPr>
            <a:xfrm>
              <a:off x="3467100" y="1493296"/>
              <a:ext cx="7429500" cy="3497804"/>
              <a:chOff x="3143250" y="1531396"/>
              <a:chExt cx="7429500" cy="349780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181350" y="2293396"/>
                <a:ext cx="7391400" cy="584727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	</a:t>
                </a:r>
                <a:endParaRPr lang="en-US" sz="3200" i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143250" y="1531396"/>
                <a:ext cx="6781800" cy="3497804"/>
              </a:xfrm>
              <a:prstGeom prst="roundRect">
                <a:avLst/>
              </a:prstGeom>
              <a:noFill/>
              <a:ln w="28575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5059377" y="1926070"/>
              <a:ext cx="6096000" cy="25545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c.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Nhỏ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kẹo</a:t>
              </a:r>
              <a:endPara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Dẻo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bánh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giầy</a:t>
              </a:r>
              <a:endPara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trò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lâu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nay</a:t>
              </a: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Vẫn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dùng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           </a:t>
              </a:r>
              <a:r>
                <a:rPr lang="en-US" sz="3200" i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3200" i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3200" i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i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3200" i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67100" y="1493296"/>
            <a:ext cx="6781800" cy="3497804"/>
            <a:chOff x="3097227" y="434800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097227" y="434800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78122" y="4412005"/>
              <a:ext cx="4020009" cy="3393389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07376" y="3633545"/>
            <a:ext cx="1798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ục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tẩy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gôm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922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5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object type=&quot;3&quot; unique_id=&quot;10012&quot;&gt;&lt;property id=&quot;20148&quot; value=&quot;5&quot;/&gt;&lt;property id=&quot;20300&quot; value=&quot;Slide 10&quot;/&gt;&lt;property id=&quot;20307&quot; value=&quot;264&quot;/&gt;&lt;/object&gt;&lt;/object&gt;&lt;object type=&quot;8&quot; unique_id=&quot;1002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709</Words>
  <Application>Microsoft Office PowerPoint</Application>
  <PresentationFormat>Custom</PresentationFormat>
  <Paragraphs>127</Paragraphs>
  <Slides>27</Slides>
  <Notes>8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TT</cp:lastModifiedBy>
  <cp:revision>48</cp:revision>
  <dcterms:created xsi:type="dcterms:W3CDTF">2020-04-06T08:42:51Z</dcterms:created>
  <dcterms:modified xsi:type="dcterms:W3CDTF">2021-10-14T03:52:50Z</dcterms:modified>
</cp:coreProperties>
</file>