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x-wav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  <p:sldId id="263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4" autoAdjust="0"/>
    <p:restoredTop sz="94660"/>
  </p:normalViewPr>
  <p:slideViewPr>
    <p:cSldViewPr snapToGrid="0">
      <p:cViewPr varScale="1">
        <p:scale>
          <a:sx n="73" d="100"/>
          <a:sy n="73" d="100"/>
        </p:scale>
        <p:origin x="4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9FD2A-AA29-45D0-AA78-A8CB0BF6671F}" type="datetimeFigureOut">
              <a:rPr lang="en-GB" smtClean="0"/>
              <a:t>02/09/2021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E3865-1554-4E5C-8D11-3BA17FF2DB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3889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9FD2A-AA29-45D0-AA78-A8CB0BF6671F}" type="datetimeFigureOut">
              <a:rPr lang="en-GB" smtClean="0"/>
              <a:t>02/09/2021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E3865-1554-4E5C-8D11-3BA17FF2DB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1697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9FD2A-AA29-45D0-AA78-A8CB0BF6671F}" type="datetimeFigureOut">
              <a:rPr lang="en-GB" smtClean="0"/>
              <a:t>02/09/2021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E3865-1554-4E5C-8D11-3BA17FF2DB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2344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9FD2A-AA29-45D0-AA78-A8CB0BF6671F}" type="datetimeFigureOut">
              <a:rPr lang="en-GB" smtClean="0"/>
              <a:t>02/09/2021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E3865-1554-4E5C-8D11-3BA17FF2DB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412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9FD2A-AA29-45D0-AA78-A8CB0BF6671F}" type="datetimeFigureOut">
              <a:rPr lang="en-GB" smtClean="0"/>
              <a:t>02/09/2021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E3865-1554-4E5C-8D11-3BA17FF2DB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301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9FD2A-AA29-45D0-AA78-A8CB0BF6671F}" type="datetimeFigureOut">
              <a:rPr lang="en-GB" smtClean="0"/>
              <a:t>02/09/2021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E3865-1554-4E5C-8D11-3BA17FF2DB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5468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9FD2A-AA29-45D0-AA78-A8CB0BF6671F}" type="datetimeFigureOut">
              <a:rPr lang="en-GB" smtClean="0"/>
              <a:t>02/09/2021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E3865-1554-4E5C-8D11-3BA17FF2DB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4459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9FD2A-AA29-45D0-AA78-A8CB0BF6671F}" type="datetimeFigureOut">
              <a:rPr lang="en-GB" smtClean="0"/>
              <a:t>02/09/2021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E3865-1554-4E5C-8D11-3BA17FF2DB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8520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9FD2A-AA29-45D0-AA78-A8CB0BF6671F}" type="datetimeFigureOut">
              <a:rPr lang="en-GB" smtClean="0"/>
              <a:t>02/09/2021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E3865-1554-4E5C-8D11-3BA17FF2DB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1364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9FD2A-AA29-45D0-AA78-A8CB0BF6671F}" type="datetimeFigureOut">
              <a:rPr lang="en-GB" smtClean="0"/>
              <a:t>02/09/2021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E3865-1554-4E5C-8D11-3BA17FF2DB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1100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9FD2A-AA29-45D0-AA78-A8CB0BF6671F}" type="datetimeFigureOut">
              <a:rPr lang="en-GB" smtClean="0"/>
              <a:t>02/09/2021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E3865-1554-4E5C-8D11-3BA17FF2DB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3389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9FD2A-AA29-45D0-AA78-A8CB0BF6671F}" type="datetimeFigureOut">
              <a:rPr lang="en-GB" smtClean="0"/>
              <a:t>02/09/2021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AE3865-1554-4E5C-8D11-3BA17FF2DB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2936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hyperlink" Target="http://www.glitter-graphics.com/" TargetMode="External"/><Relationship Id="rId7" Type="http://schemas.openxmlformats.org/officeDocument/2006/relationships/image" Target="../media/image6.wm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wmf"/><Relationship Id="rId5" Type="http://schemas.openxmlformats.org/officeDocument/2006/relationships/image" Target="../media/image4.jpeg"/><Relationship Id="rId10" Type="http://schemas.openxmlformats.org/officeDocument/2006/relationships/image" Target="../media/image9.jpg"/><Relationship Id="rId4" Type="http://schemas.openxmlformats.org/officeDocument/2006/relationships/image" Target="../media/image3.gif"/><Relationship Id="rId9" Type="http://schemas.openxmlformats.org/officeDocument/2006/relationships/image" Target="../media/image8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audio" Target="../media/audio2.wav"/><Relationship Id="rId7" Type="http://schemas.microsoft.com/office/2007/relationships/hdphoto" Target="../media/hdphoto2.wdp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microsoft.com/office/2007/relationships/hdphoto" Target="../media/hdphoto1.wdp"/><Relationship Id="rId4" Type="http://schemas.openxmlformats.org/officeDocument/2006/relationships/image" Target="../media/image12.png"/><Relationship Id="rId9" Type="http://schemas.microsoft.com/office/2007/relationships/hdphoto" Target="../media/hdphoto3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500850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7"/>
          <p:cNvSpPr>
            <a:spLocks noChangeArrowheads="1" noChangeShapeType="1" noTextEdit="1"/>
          </p:cNvSpPr>
          <p:nvPr/>
        </p:nvSpPr>
        <p:spPr bwMode="auto">
          <a:xfrm>
            <a:off x="4502135" y="1402082"/>
            <a:ext cx="2819400" cy="7905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6000" b="1" kern="10" dirty="0">
                <a:ln w="9525">
                  <a:pattFill prst="pct90">
                    <a:fgClr>
                      <a:srgbClr val="FFFF00"/>
                    </a:fgClr>
                    <a:bgClr>
                      <a:srgbClr val="FFFFFF"/>
                    </a:bgClr>
                  </a:pattFill>
                  <a:round/>
                  <a:headEnd/>
                  <a:tailEnd/>
                </a:ln>
                <a:solidFill>
                  <a:srgbClr val="990033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pic>
        <p:nvPicPr>
          <p:cNvPr id="3076" name="Picture 52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8800" y="457200"/>
            <a:ext cx="12192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2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258" y="3432606"/>
            <a:ext cx="1806575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52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1200" y="5259819"/>
            <a:ext cx="1806575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2" descr="708245qq9tddswa1">
            <a:hlinkClick r:id="rId3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1200" y="3048001"/>
            <a:ext cx="21336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081" name="Group 18"/>
          <p:cNvGrpSpPr>
            <a:grpSpLocks/>
          </p:cNvGrpSpPr>
          <p:nvPr/>
        </p:nvGrpSpPr>
        <p:grpSpPr bwMode="auto">
          <a:xfrm>
            <a:off x="748651" y="1523055"/>
            <a:ext cx="1752600" cy="1676400"/>
            <a:chOff x="5225" y="9335"/>
            <a:chExt cx="2520" cy="1750"/>
          </a:xfrm>
        </p:grpSpPr>
        <p:sp>
          <p:nvSpPr>
            <p:cNvPr id="22" name="AutoShape 27" descr="2"/>
            <p:cNvSpPr>
              <a:spLocks noChangeArrowheads="1"/>
            </p:cNvSpPr>
            <p:nvPr/>
          </p:nvSpPr>
          <p:spPr bwMode="auto">
            <a:xfrm>
              <a:off x="5225" y="10187"/>
              <a:ext cx="2520" cy="898"/>
            </a:xfrm>
            <a:prstGeom prst="wave">
              <a:avLst>
                <a:gd name="adj1" fmla="val 20644"/>
                <a:gd name="adj2" fmla="val 0"/>
              </a:avLst>
            </a:prstGeom>
            <a:blipFill dpi="0" rotWithShape="0">
              <a:blip r:embed="rId5"/>
              <a:srcRect/>
              <a:stretch>
                <a:fillRect/>
              </a:stretch>
            </a:blipFill>
            <a:ln>
              <a:noFill/>
            </a:ln>
            <a:effectLst>
              <a:outerShdw dist="107763" dir="2700000" algn="ctr" rotWithShape="0">
                <a:srgbClr val="C0C0C0"/>
              </a:outerShdw>
            </a:effectLst>
          </p:spPr>
          <p:txBody>
            <a:bodyPr lIns="91435" tIns="45718" rIns="91435" bIns="45718"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pic>
          <p:nvPicPr>
            <p:cNvPr id="3084" name="Picture 26" descr="cosmoS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02" y="9335"/>
              <a:ext cx="1080" cy="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5" name="Picture 25" descr="BOOK2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4" y="10122"/>
              <a:ext cx="1260" cy="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6" name="Picture 24" descr="BOOK1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42" y="9848"/>
              <a:ext cx="1635" cy="7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7" name="Picture 23" descr="QUILLPEN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15" y="9336"/>
              <a:ext cx="702" cy="1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88" name="Text Box 22"/>
            <p:cNvSpPr txBox="1">
              <a:spLocks noChangeArrowheads="1"/>
            </p:cNvSpPr>
            <p:nvPr/>
          </p:nvSpPr>
          <p:spPr bwMode="auto">
            <a:xfrm>
              <a:off x="5867" y="9897"/>
              <a:ext cx="90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35" tIns="45718" rIns="91435" bIns="45718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 b="1">
                  <a:latin typeface="VnBangkok" pitchFamily="34" charset="0"/>
                  <a:cs typeface="Times New Roman" panose="02020603050405020304" pitchFamily="18" charset="0"/>
                </a:rPr>
                <a:t> </a:t>
              </a:r>
              <a:endParaRPr lang="en-US" altLang="en-US" sz="4800">
                <a:latin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089" name="Text Box 21"/>
            <p:cNvSpPr txBox="1">
              <a:spLocks noChangeArrowheads="1"/>
            </p:cNvSpPr>
            <p:nvPr/>
          </p:nvSpPr>
          <p:spPr bwMode="auto">
            <a:xfrm>
              <a:off x="6665" y="9863"/>
              <a:ext cx="577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35" tIns="45718" rIns="91435" bIns="45718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4800">
                <a:latin typeface="Calibri" panose="020F0502020204030204" pitchFamily="34" charset="0"/>
              </a:endParaRPr>
            </a:p>
          </p:txBody>
        </p:sp>
        <p:sp>
          <p:nvSpPr>
            <p:cNvPr id="3090" name="WordArt 20"/>
            <p:cNvSpPr>
              <a:spLocks noChangeArrowheads="1" noChangeShapeType="1" noTextEdit="1"/>
            </p:cNvSpPr>
            <p:nvPr/>
          </p:nvSpPr>
          <p:spPr bwMode="auto">
            <a:xfrm rot="1334491">
              <a:off x="6130" y="10696"/>
              <a:ext cx="600" cy="125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9282"/>
                </a:avLst>
              </a:prstTxWarp>
            </a:bodyPr>
            <a:lstStyle/>
            <a:p>
              <a:pPr algn="ctr"/>
              <a:r>
                <a:rPr lang="en-GB" b="1" kern="10">
                  <a:solidFill>
                    <a:srgbClr val="FFFFFF"/>
                  </a:solidFill>
                  <a:latin typeface="VNbritannic"/>
                </a:rPr>
                <a:t>NÀM </a:t>
              </a:r>
            </a:p>
          </p:txBody>
        </p:sp>
        <p:sp>
          <p:nvSpPr>
            <p:cNvPr id="3091" name="Text Box 19"/>
            <p:cNvSpPr txBox="1">
              <a:spLocks noChangeArrowheads="1"/>
            </p:cNvSpPr>
            <p:nvPr/>
          </p:nvSpPr>
          <p:spPr bwMode="auto">
            <a:xfrm>
              <a:off x="6623" y="10049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35" tIns="45718" rIns="91435" bIns="45718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4800">
                <a:latin typeface="Calibri" panose="020F0502020204030204" pitchFamily="34" charset="0"/>
              </a:endParaRPr>
            </a:p>
          </p:txBody>
        </p:sp>
      </p:grpSp>
      <p:sp>
        <p:nvSpPr>
          <p:cNvPr id="3082" name="TextBox 1"/>
          <p:cNvSpPr txBox="1">
            <a:spLocks noChangeArrowheads="1"/>
          </p:cNvSpPr>
          <p:nvPr/>
        </p:nvSpPr>
        <p:spPr bwMode="auto">
          <a:xfrm>
            <a:off x="2501251" y="227960"/>
            <a:ext cx="74198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LÊ QUÝ ĐÔN – LONG BIÊN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1607" y="2570622"/>
            <a:ext cx="587941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800" b="1" dirty="0" err="1">
                <a:solidFill>
                  <a:srgbClr val="002060"/>
                </a:solidFill>
                <a:latin typeface="HP001 5 hàng" panose="020B0603050302020204" pitchFamily="34" charset="0"/>
              </a:rPr>
              <a:t>Luyện</a:t>
            </a:r>
            <a:r>
              <a:rPr lang="en-GB" sz="8800" b="1" dirty="0">
                <a:solidFill>
                  <a:srgbClr val="002060"/>
                </a:solidFill>
                <a:latin typeface="HP001 5 hàng" panose="020B0603050302020204" pitchFamily="34" charset="0"/>
              </a:rPr>
              <a:t> </a:t>
            </a:r>
            <a:r>
              <a:rPr lang="en-GB" sz="8800" b="1" dirty="0" err="1">
                <a:solidFill>
                  <a:srgbClr val="002060"/>
                </a:solidFill>
                <a:latin typeface="HP001 5 hàng" panose="020B0603050302020204" pitchFamily="34" charset="0"/>
              </a:rPr>
              <a:t>tập</a:t>
            </a:r>
            <a:endParaRPr lang="en-GB" sz="8800" b="1" dirty="0">
              <a:solidFill>
                <a:srgbClr val="002060"/>
              </a:solidFill>
              <a:latin typeface="HP001 5 hàng" panose="020B06030503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218558" y="4379580"/>
            <a:ext cx="18085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err="1">
                <a:solidFill>
                  <a:srgbClr val="002060"/>
                </a:solidFill>
                <a:latin typeface="HP001 5 hàng" panose="020B0603050302020204" pitchFamily="34" charset="0"/>
              </a:rPr>
              <a:t>Trang</a:t>
            </a:r>
            <a:r>
              <a:rPr lang="en-GB" sz="3200" b="1" dirty="0">
                <a:solidFill>
                  <a:srgbClr val="002060"/>
                </a:solidFill>
                <a:latin typeface="HP001 5 hàng" panose="020B0603050302020204" pitchFamily="34" charset="0"/>
              </a:rPr>
              <a:t> 6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1" y="3826136"/>
            <a:ext cx="2854233" cy="285423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3" name="Picture 52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394" y="363736"/>
            <a:ext cx="1806575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154660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967781" y="4317459"/>
            <a:ext cx="8668512" cy="58477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GB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GB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endParaRPr lang="en-GB" sz="32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60639" y="698765"/>
            <a:ext cx="297389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b="1" dirty="0" err="1">
                <a:latin typeface="HP001 4 hàng" panose="020B0603050302020204" pitchFamily="34" charset="0"/>
              </a:rPr>
              <a:t>Luyện</a:t>
            </a:r>
            <a:r>
              <a:rPr lang="en-GB" sz="4800" b="1" dirty="0">
                <a:latin typeface="HP001 4 hàng" panose="020B0603050302020204" pitchFamily="34" charset="0"/>
              </a:rPr>
              <a:t> </a:t>
            </a:r>
            <a:r>
              <a:rPr lang="en-GB" sz="4800" b="1" dirty="0" err="1">
                <a:latin typeface="HP001 4 hàng" panose="020B0603050302020204" pitchFamily="34" charset="0"/>
              </a:rPr>
              <a:t>tập</a:t>
            </a:r>
            <a:endParaRPr lang="en-GB" sz="4800" b="1" dirty="0">
              <a:latin typeface="HP001 4 hàng" panose="020B06030503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44458" y="159658"/>
            <a:ext cx="151515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b="1" dirty="0" err="1">
                <a:latin typeface="HP001 4 hàng" panose="020B0603050302020204" pitchFamily="34" charset="0"/>
              </a:rPr>
              <a:t>Toán</a:t>
            </a:r>
            <a:endParaRPr lang="en-GB" sz="4400" b="1" dirty="0">
              <a:latin typeface="HP001 4 hàng" panose="020B06030503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06614" y="1955711"/>
            <a:ext cx="6179464" cy="83099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4800" dirty="0"/>
              <a:t>KIẾN THỨC TRỌNG TÂM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95095" y="3212658"/>
            <a:ext cx="8900193" cy="646986"/>
          </a:xfrm>
          <a:prstGeom prst="round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GB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Củng</a:t>
            </a:r>
            <a:r>
              <a:rPr lang="en-GB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GB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GB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GB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GB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GB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GB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GB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GB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GB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GB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GB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endParaRPr lang="en-GB" sz="32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8187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772634" y="1249102"/>
            <a:ext cx="485775" cy="5232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5" name="TextBox 4"/>
          <p:cNvSpPr txBox="1"/>
          <p:nvPr/>
        </p:nvSpPr>
        <p:spPr>
          <a:xfrm>
            <a:off x="831817" y="1207538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77459" y="1205806"/>
            <a:ext cx="10246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err="1">
                <a:solidFill>
                  <a:srgbClr val="C00000"/>
                </a:solidFill>
              </a:rPr>
              <a:t>Tính</a:t>
            </a:r>
            <a:endParaRPr lang="en-GB" sz="3600" b="1" dirty="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97031" y="1921765"/>
            <a:ext cx="123783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>
                <a:solidFill>
                  <a:schemeClr val="accent5">
                    <a:lumMod val="75000"/>
                  </a:schemeClr>
                </a:solidFill>
              </a:rPr>
              <a:t>367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53618" y="2727120"/>
            <a:ext cx="123783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>
                <a:solidFill>
                  <a:schemeClr val="accent5">
                    <a:lumMod val="75000"/>
                  </a:schemeClr>
                </a:solidFill>
              </a:rPr>
              <a:t>120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92395" y="2236206"/>
            <a:ext cx="5293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>
                <a:solidFill>
                  <a:schemeClr val="accent5">
                    <a:lumMod val="75000"/>
                  </a:schemeClr>
                </a:solidFill>
              </a:rPr>
              <a:t>+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1134568" y="3640925"/>
            <a:ext cx="1300302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092455" y="1933333"/>
            <a:ext cx="123783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>
                <a:solidFill>
                  <a:schemeClr val="accent5">
                    <a:lumMod val="75000"/>
                  </a:schemeClr>
                </a:solidFill>
              </a:rPr>
              <a:t>487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094883" y="2721882"/>
            <a:ext cx="123783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>
                <a:solidFill>
                  <a:schemeClr val="accent5">
                    <a:lumMod val="75000"/>
                  </a:schemeClr>
                </a:solidFill>
              </a:rPr>
              <a:t>302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750172" y="2236206"/>
            <a:ext cx="5293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>
                <a:solidFill>
                  <a:schemeClr val="accent5">
                    <a:lumMod val="75000"/>
                  </a:schemeClr>
                </a:solidFill>
              </a:rPr>
              <a:t>+</a:t>
            </a:r>
          </a:p>
        </p:txBody>
      </p:sp>
      <p:cxnSp>
        <p:nvCxnSpPr>
          <p:cNvPr id="17" name="Straight Connector 16"/>
          <p:cNvCxnSpPr/>
          <p:nvPr/>
        </p:nvCxnSpPr>
        <p:spPr>
          <a:xfrm flipV="1">
            <a:off x="4067872" y="3623420"/>
            <a:ext cx="1270946" cy="11128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7379351" y="1914029"/>
            <a:ext cx="88678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>
                <a:solidFill>
                  <a:schemeClr val="accent5">
                    <a:lumMod val="75000"/>
                  </a:schemeClr>
                </a:solidFill>
              </a:rPr>
              <a:t>85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382649" y="2717595"/>
            <a:ext cx="88678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>
                <a:solidFill>
                  <a:schemeClr val="accent5">
                    <a:lumMod val="75000"/>
                  </a:schemeClr>
                </a:solidFill>
              </a:rPr>
              <a:t>72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852467" y="2236206"/>
            <a:ext cx="5293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>
                <a:solidFill>
                  <a:schemeClr val="accent5">
                    <a:lumMod val="75000"/>
                  </a:schemeClr>
                </a:solidFill>
              </a:rPr>
              <a:t>+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7059616" y="3615244"/>
            <a:ext cx="1312859" cy="8176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0036160" y="1899596"/>
            <a:ext cx="123783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>
                <a:solidFill>
                  <a:schemeClr val="accent5">
                    <a:lumMod val="75000"/>
                  </a:schemeClr>
                </a:solidFill>
              </a:rPr>
              <a:t>108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387217" y="2703675"/>
            <a:ext cx="88678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>
                <a:solidFill>
                  <a:schemeClr val="accent5">
                    <a:lumMod val="75000"/>
                  </a:schemeClr>
                </a:solidFill>
              </a:rPr>
              <a:t>75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665204" y="2236206"/>
            <a:ext cx="5293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>
                <a:solidFill>
                  <a:schemeClr val="accent5">
                    <a:lumMod val="75000"/>
                  </a:schemeClr>
                </a:solidFill>
              </a:rPr>
              <a:t>+</a:t>
            </a:r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9963119" y="3615244"/>
            <a:ext cx="1310879" cy="505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1766374" y="3651325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092454" y="3623420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038872" y="3634548"/>
            <a:ext cx="88678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036159" y="3634548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0372336" y="2302881"/>
            <a:ext cx="49244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440789" y="3658251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108281" y="3658251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431891" y="3630346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4764399" y="3630346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7715419" y="3630346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0375597" y="364147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0687325" y="364147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>
                <a:solidFill>
                  <a:srgbClr val="FF0000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550126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4" grpId="0"/>
      <p:bldP spid="15" grpId="0"/>
      <p:bldP spid="16" grpId="0"/>
      <p:bldP spid="18" grpId="0"/>
      <p:bldP spid="19" grpId="0"/>
      <p:bldP spid="20" grpId="0"/>
      <p:bldP spid="22" grpId="0"/>
      <p:bldP spid="23" grpId="0"/>
      <p:bldP spid="24" grpId="0"/>
      <p:bldP spid="35" grpId="0"/>
      <p:bldP spid="36" grpId="0"/>
      <p:bldP spid="37" grpId="0"/>
      <p:bldP spid="38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1330038" y="2955087"/>
            <a:ext cx="1219200" cy="216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 dirty="0">
                <a:solidFill>
                  <a:srgbClr val="0033CC"/>
                </a:solidFill>
                <a:latin typeface="VNI-Times" pitchFamily="2" charset="0"/>
              </a:rPr>
              <a:t>367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vi-VN" sz="5400" b="1" dirty="0">
                <a:solidFill>
                  <a:srgbClr val="0033CC"/>
                </a:solidFill>
                <a:latin typeface="VNI-Times" pitchFamily="2" charset="0"/>
              </a:rPr>
              <a:t>125</a:t>
            </a:r>
          </a:p>
        </p:txBody>
      </p:sp>
      <p:sp>
        <p:nvSpPr>
          <p:cNvPr id="3" name="Line 6"/>
          <p:cNvSpPr>
            <a:spLocks noChangeShapeType="1"/>
          </p:cNvSpPr>
          <p:nvPr/>
        </p:nvSpPr>
        <p:spPr bwMode="auto">
          <a:xfrm flipV="1">
            <a:off x="1177638" y="5231973"/>
            <a:ext cx="1371600" cy="3780"/>
          </a:xfrm>
          <a:prstGeom prst="line">
            <a:avLst/>
          </a:prstGeom>
          <a:noFill/>
          <a:ln w="38100">
            <a:solidFill>
              <a:schemeClr val="tx1">
                <a:lumMod val="85000"/>
                <a:lumOff val="15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srgbClr val="0066CC"/>
              </a:solidFill>
              <a:latin typeface="Arial" charset="0"/>
            </a:endParaRPr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831817" y="3467173"/>
            <a:ext cx="762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 dirty="0">
                <a:solidFill>
                  <a:srgbClr val="0033CC"/>
                </a:solidFill>
                <a:latin typeface="VNI-Times" pitchFamily="2" charset="0"/>
              </a:rPr>
              <a:t>+</a:t>
            </a:r>
          </a:p>
        </p:txBody>
      </p:sp>
      <p:sp>
        <p:nvSpPr>
          <p:cNvPr id="11" name="Text Box 14"/>
          <p:cNvSpPr txBox="1">
            <a:spLocks noChangeArrowheads="1"/>
          </p:cNvSpPr>
          <p:nvPr/>
        </p:nvSpPr>
        <p:spPr bwMode="auto">
          <a:xfrm>
            <a:off x="1999969" y="5300649"/>
            <a:ext cx="838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 dirty="0">
                <a:solidFill>
                  <a:srgbClr val="0033CC"/>
                </a:solidFill>
                <a:latin typeface="VNI-Times" pitchFamily="2" charset="0"/>
              </a:rPr>
              <a:t>2</a:t>
            </a:r>
          </a:p>
        </p:txBody>
      </p:sp>
      <p:sp>
        <p:nvSpPr>
          <p:cNvPr id="12" name="Text Box 15"/>
          <p:cNvSpPr txBox="1">
            <a:spLocks noChangeArrowheads="1"/>
          </p:cNvSpPr>
          <p:nvPr/>
        </p:nvSpPr>
        <p:spPr bwMode="auto">
          <a:xfrm>
            <a:off x="1694411" y="4433459"/>
            <a:ext cx="457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 dirty="0">
                <a:solidFill>
                  <a:srgbClr val="FF0000"/>
                </a:solidFill>
                <a:latin typeface="VNI-Times" pitchFamily="2" charset="0"/>
              </a:rPr>
              <a:t>.</a:t>
            </a:r>
          </a:p>
        </p:txBody>
      </p:sp>
      <p:sp>
        <p:nvSpPr>
          <p:cNvPr id="13" name="Text Box 16"/>
          <p:cNvSpPr txBox="1">
            <a:spLocks noChangeArrowheads="1"/>
          </p:cNvSpPr>
          <p:nvPr/>
        </p:nvSpPr>
        <p:spPr bwMode="auto">
          <a:xfrm>
            <a:off x="1630516" y="5304721"/>
            <a:ext cx="838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 dirty="0">
                <a:solidFill>
                  <a:srgbClr val="0033CC"/>
                </a:solidFill>
                <a:latin typeface="VNI-Times" pitchFamily="2" charset="0"/>
              </a:rPr>
              <a:t>9</a:t>
            </a:r>
          </a:p>
        </p:txBody>
      </p:sp>
      <p:sp>
        <p:nvSpPr>
          <p:cNvPr id="14" name="Text Box 17"/>
          <p:cNvSpPr txBox="1">
            <a:spLocks noChangeArrowheads="1"/>
          </p:cNvSpPr>
          <p:nvPr/>
        </p:nvSpPr>
        <p:spPr bwMode="auto">
          <a:xfrm>
            <a:off x="1271303" y="5300647"/>
            <a:ext cx="838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 dirty="0">
                <a:solidFill>
                  <a:srgbClr val="0033CC"/>
                </a:solidFill>
                <a:latin typeface="VNI-Times" pitchFamily="2" charset="0"/>
              </a:rPr>
              <a:t>4</a:t>
            </a:r>
          </a:p>
        </p:txBody>
      </p:sp>
      <p:sp>
        <p:nvSpPr>
          <p:cNvPr id="23" name="Oval 22"/>
          <p:cNvSpPr/>
          <p:nvPr/>
        </p:nvSpPr>
        <p:spPr>
          <a:xfrm>
            <a:off x="772634" y="1249102"/>
            <a:ext cx="485775" cy="5232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24" name="TextBox 23"/>
          <p:cNvSpPr txBox="1"/>
          <p:nvPr/>
        </p:nvSpPr>
        <p:spPr>
          <a:xfrm>
            <a:off x="831817" y="1207538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349921" y="1228188"/>
            <a:ext cx="849463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err="1">
                <a:solidFill>
                  <a:srgbClr val="C00000"/>
                </a:solidFill>
              </a:rPr>
              <a:t>Đặt</a:t>
            </a:r>
            <a:r>
              <a:rPr lang="en-GB" sz="3600" b="1" dirty="0">
                <a:solidFill>
                  <a:srgbClr val="C00000"/>
                </a:solidFill>
              </a:rPr>
              <a:t> </a:t>
            </a:r>
            <a:r>
              <a:rPr lang="en-GB" sz="3600" b="1" dirty="0" err="1">
                <a:solidFill>
                  <a:srgbClr val="C00000"/>
                </a:solidFill>
              </a:rPr>
              <a:t>tính</a:t>
            </a:r>
            <a:r>
              <a:rPr lang="en-GB" sz="3600" b="1" dirty="0">
                <a:solidFill>
                  <a:srgbClr val="C00000"/>
                </a:solidFill>
              </a:rPr>
              <a:t> </a:t>
            </a:r>
            <a:r>
              <a:rPr lang="en-GB" sz="3600" b="1" dirty="0" err="1">
                <a:solidFill>
                  <a:srgbClr val="C00000"/>
                </a:solidFill>
              </a:rPr>
              <a:t>rồi</a:t>
            </a:r>
            <a:r>
              <a:rPr lang="en-GB" sz="3600" b="1" dirty="0">
                <a:solidFill>
                  <a:srgbClr val="C00000"/>
                </a:solidFill>
              </a:rPr>
              <a:t> </a:t>
            </a:r>
            <a:r>
              <a:rPr lang="en-GB" sz="3600" b="1" dirty="0" err="1">
                <a:solidFill>
                  <a:srgbClr val="C00000"/>
                </a:solidFill>
              </a:rPr>
              <a:t>tính</a:t>
            </a:r>
            <a:endParaRPr lang="en-GB" sz="3600" b="1" dirty="0">
              <a:solidFill>
                <a:srgbClr val="C00000"/>
              </a:solidFill>
            </a:endParaRPr>
          </a:p>
          <a:p>
            <a:pPr marL="742950" indent="-742950">
              <a:buAutoNum type="alphaLcParenR"/>
            </a:pPr>
            <a:r>
              <a:rPr lang="en-GB" sz="3600" b="1" dirty="0">
                <a:solidFill>
                  <a:srgbClr val="C00000"/>
                </a:solidFill>
              </a:rPr>
              <a:t>367 + 125				b)    93 + 58</a:t>
            </a:r>
          </a:p>
          <a:p>
            <a:r>
              <a:rPr lang="en-GB" sz="3600" b="1" dirty="0">
                <a:solidFill>
                  <a:srgbClr val="C00000"/>
                </a:solidFill>
              </a:rPr>
              <a:t>       487 + 130				       168 + 503	</a:t>
            </a:r>
          </a:p>
        </p:txBody>
      </p:sp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3706098" y="2962013"/>
            <a:ext cx="1219200" cy="216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 dirty="0">
                <a:solidFill>
                  <a:srgbClr val="0033CC"/>
                </a:solidFill>
                <a:latin typeface="VNI-Times" pitchFamily="2" charset="0"/>
              </a:rPr>
              <a:t>487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vi-VN" sz="5400" b="1" dirty="0">
                <a:solidFill>
                  <a:srgbClr val="0033CC"/>
                </a:solidFill>
                <a:latin typeface="VNI-Times" pitchFamily="2" charset="0"/>
              </a:rPr>
              <a:t>130</a:t>
            </a:r>
          </a:p>
        </p:txBody>
      </p:sp>
      <p:sp>
        <p:nvSpPr>
          <p:cNvPr id="29" name="Line 6"/>
          <p:cNvSpPr>
            <a:spLocks noChangeShapeType="1"/>
          </p:cNvSpPr>
          <p:nvPr/>
        </p:nvSpPr>
        <p:spPr bwMode="auto">
          <a:xfrm flipV="1">
            <a:off x="3553698" y="5238899"/>
            <a:ext cx="1371600" cy="3780"/>
          </a:xfrm>
          <a:prstGeom prst="line">
            <a:avLst/>
          </a:prstGeom>
          <a:noFill/>
          <a:ln w="38100">
            <a:solidFill>
              <a:schemeClr val="tx1">
                <a:lumMod val="85000"/>
                <a:lumOff val="15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srgbClr val="0066CC"/>
              </a:solidFill>
              <a:latin typeface="Arial" charset="0"/>
            </a:endParaRPr>
          </a:p>
        </p:txBody>
      </p:sp>
      <p:sp>
        <p:nvSpPr>
          <p:cNvPr id="30" name="Text Box 7"/>
          <p:cNvSpPr txBox="1">
            <a:spLocks noChangeArrowheads="1"/>
          </p:cNvSpPr>
          <p:nvPr/>
        </p:nvSpPr>
        <p:spPr bwMode="auto">
          <a:xfrm>
            <a:off x="3207877" y="3474099"/>
            <a:ext cx="762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 dirty="0">
                <a:solidFill>
                  <a:srgbClr val="0033CC"/>
                </a:solidFill>
                <a:latin typeface="VNI-Times" pitchFamily="2" charset="0"/>
              </a:rPr>
              <a:t>+</a:t>
            </a:r>
          </a:p>
        </p:txBody>
      </p:sp>
      <p:sp>
        <p:nvSpPr>
          <p:cNvPr id="31" name="Text Box 14"/>
          <p:cNvSpPr txBox="1">
            <a:spLocks noChangeArrowheads="1"/>
          </p:cNvSpPr>
          <p:nvPr/>
        </p:nvSpPr>
        <p:spPr bwMode="auto">
          <a:xfrm>
            <a:off x="4376029" y="5307575"/>
            <a:ext cx="838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 dirty="0">
                <a:solidFill>
                  <a:srgbClr val="0033CC"/>
                </a:solidFill>
                <a:latin typeface="VNI-Times" pitchFamily="2" charset="0"/>
              </a:rPr>
              <a:t>7</a:t>
            </a:r>
          </a:p>
        </p:txBody>
      </p:sp>
      <p:sp>
        <p:nvSpPr>
          <p:cNvPr id="32" name="Text Box 15"/>
          <p:cNvSpPr txBox="1">
            <a:spLocks noChangeArrowheads="1"/>
          </p:cNvSpPr>
          <p:nvPr/>
        </p:nvSpPr>
        <p:spPr bwMode="auto">
          <a:xfrm>
            <a:off x="3800307" y="4440385"/>
            <a:ext cx="457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 dirty="0">
                <a:solidFill>
                  <a:srgbClr val="FF0000"/>
                </a:solidFill>
                <a:latin typeface="VNI-Times" pitchFamily="2" charset="0"/>
              </a:rPr>
              <a:t>.</a:t>
            </a:r>
          </a:p>
        </p:txBody>
      </p:sp>
      <p:sp>
        <p:nvSpPr>
          <p:cNvPr id="33" name="Text Box 16"/>
          <p:cNvSpPr txBox="1">
            <a:spLocks noChangeArrowheads="1"/>
          </p:cNvSpPr>
          <p:nvPr/>
        </p:nvSpPr>
        <p:spPr bwMode="auto">
          <a:xfrm>
            <a:off x="3991650" y="5310397"/>
            <a:ext cx="838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 dirty="0">
                <a:solidFill>
                  <a:srgbClr val="0033CC"/>
                </a:solidFill>
                <a:latin typeface="VNI-Times" pitchFamily="2" charset="0"/>
              </a:rPr>
              <a:t>1</a:t>
            </a:r>
          </a:p>
        </p:txBody>
      </p:sp>
      <p:sp>
        <p:nvSpPr>
          <p:cNvPr id="34" name="Text Box 17"/>
          <p:cNvSpPr txBox="1">
            <a:spLocks noChangeArrowheads="1"/>
          </p:cNvSpPr>
          <p:nvPr/>
        </p:nvSpPr>
        <p:spPr bwMode="auto">
          <a:xfrm>
            <a:off x="3647532" y="5307575"/>
            <a:ext cx="838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 dirty="0">
                <a:solidFill>
                  <a:srgbClr val="0033CC"/>
                </a:solidFill>
                <a:latin typeface="VNI-Times" pitchFamily="2" charset="0"/>
              </a:rPr>
              <a:t>6</a:t>
            </a:r>
          </a:p>
        </p:txBody>
      </p:sp>
      <p:sp>
        <p:nvSpPr>
          <p:cNvPr id="35" name="Text Box 5"/>
          <p:cNvSpPr txBox="1">
            <a:spLocks noChangeArrowheads="1"/>
          </p:cNvSpPr>
          <p:nvPr/>
        </p:nvSpPr>
        <p:spPr bwMode="auto">
          <a:xfrm>
            <a:off x="6449292" y="2941231"/>
            <a:ext cx="1219200" cy="216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 dirty="0">
                <a:solidFill>
                  <a:srgbClr val="0033CC"/>
                </a:solidFill>
                <a:latin typeface="VNI-Times" pitchFamily="2" charset="0"/>
              </a:rPr>
              <a:t>  93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vi-VN" sz="5400" b="1" dirty="0">
                <a:solidFill>
                  <a:srgbClr val="0033CC"/>
                </a:solidFill>
                <a:latin typeface="VNI-Times" pitchFamily="2" charset="0"/>
              </a:rPr>
              <a:t>  58</a:t>
            </a:r>
          </a:p>
        </p:txBody>
      </p:sp>
      <p:sp>
        <p:nvSpPr>
          <p:cNvPr id="36" name="Line 6"/>
          <p:cNvSpPr>
            <a:spLocks noChangeShapeType="1"/>
          </p:cNvSpPr>
          <p:nvPr/>
        </p:nvSpPr>
        <p:spPr bwMode="auto">
          <a:xfrm flipV="1">
            <a:off x="6462930" y="5238899"/>
            <a:ext cx="1371600" cy="3780"/>
          </a:xfrm>
          <a:prstGeom prst="line">
            <a:avLst/>
          </a:prstGeom>
          <a:noFill/>
          <a:ln w="38100">
            <a:solidFill>
              <a:schemeClr val="tx1">
                <a:lumMod val="85000"/>
                <a:lumOff val="15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srgbClr val="0066CC"/>
              </a:solidFill>
              <a:latin typeface="Arial" charset="0"/>
            </a:endParaRPr>
          </a:p>
        </p:txBody>
      </p:sp>
      <p:sp>
        <p:nvSpPr>
          <p:cNvPr id="37" name="Text Box 7"/>
          <p:cNvSpPr txBox="1">
            <a:spLocks noChangeArrowheads="1"/>
          </p:cNvSpPr>
          <p:nvPr/>
        </p:nvSpPr>
        <p:spPr bwMode="auto">
          <a:xfrm>
            <a:off x="6296892" y="3398142"/>
            <a:ext cx="762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 dirty="0">
                <a:solidFill>
                  <a:srgbClr val="0033CC"/>
                </a:solidFill>
                <a:latin typeface="VNI-Times" pitchFamily="2" charset="0"/>
              </a:rPr>
              <a:t>+</a:t>
            </a:r>
          </a:p>
        </p:txBody>
      </p:sp>
      <p:sp>
        <p:nvSpPr>
          <p:cNvPr id="38" name="Text Box 14"/>
          <p:cNvSpPr txBox="1">
            <a:spLocks noChangeArrowheads="1"/>
          </p:cNvSpPr>
          <p:nvPr/>
        </p:nvSpPr>
        <p:spPr bwMode="auto">
          <a:xfrm>
            <a:off x="7119223" y="5286793"/>
            <a:ext cx="838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 dirty="0">
                <a:solidFill>
                  <a:srgbClr val="0033CC"/>
                </a:solidFill>
                <a:latin typeface="VNI-Times" pitchFamily="2" charset="0"/>
              </a:rPr>
              <a:t>1</a:t>
            </a:r>
          </a:p>
        </p:txBody>
      </p:sp>
      <p:sp>
        <p:nvSpPr>
          <p:cNvPr id="39" name="Text Box 15"/>
          <p:cNvSpPr txBox="1">
            <a:spLocks noChangeArrowheads="1"/>
          </p:cNvSpPr>
          <p:nvPr/>
        </p:nvSpPr>
        <p:spPr bwMode="auto">
          <a:xfrm>
            <a:off x="6813665" y="4419603"/>
            <a:ext cx="457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 dirty="0">
                <a:solidFill>
                  <a:srgbClr val="FF0000"/>
                </a:solidFill>
                <a:latin typeface="VNI-Times" pitchFamily="2" charset="0"/>
              </a:rPr>
              <a:t>.</a:t>
            </a:r>
          </a:p>
        </p:txBody>
      </p:sp>
      <p:sp>
        <p:nvSpPr>
          <p:cNvPr id="40" name="Text Box 16"/>
          <p:cNvSpPr txBox="1">
            <a:spLocks noChangeArrowheads="1"/>
          </p:cNvSpPr>
          <p:nvPr/>
        </p:nvSpPr>
        <p:spPr bwMode="auto">
          <a:xfrm>
            <a:off x="6438188" y="5286793"/>
            <a:ext cx="1167958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 dirty="0">
                <a:solidFill>
                  <a:srgbClr val="0033CC"/>
                </a:solidFill>
                <a:latin typeface="VNI-Times" pitchFamily="2" charset="0"/>
              </a:rPr>
              <a:t>15</a:t>
            </a:r>
          </a:p>
        </p:txBody>
      </p:sp>
      <p:sp>
        <p:nvSpPr>
          <p:cNvPr id="42" name="Text Box 5"/>
          <p:cNvSpPr txBox="1">
            <a:spLocks noChangeArrowheads="1"/>
          </p:cNvSpPr>
          <p:nvPr/>
        </p:nvSpPr>
        <p:spPr bwMode="auto">
          <a:xfrm>
            <a:off x="9088583" y="2941231"/>
            <a:ext cx="1219200" cy="216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 dirty="0">
                <a:solidFill>
                  <a:srgbClr val="0033CC"/>
                </a:solidFill>
                <a:latin typeface="VNI-Times" pitchFamily="2" charset="0"/>
              </a:rPr>
              <a:t>168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vi-VN" sz="5400" b="1" dirty="0">
                <a:solidFill>
                  <a:srgbClr val="0033CC"/>
                </a:solidFill>
                <a:latin typeface="VNI-Times" pitchFamily="2" charset="0"/>
              </a:rPr>
              <a:t>503</a:t>
            </a:r>
          </a:p>
        </p:txBody>
      </p:sp>
      <p:sp>
        <p:nvSpPr>
          <p:cNvPr id="43" name="Line 6"/>
          <p:cNvSpPr>
            <a:spLocks noChangeShapeType="1"/>
          </p:cNvSpPr>
          <p:nvPr/>
        </p:nvSpPr>
        <p:spPr bwMode="auto">
          <a:xfrm flipV="1">
            <a:off x="8936183" y="5218117"/>
            <a:ext cx="1371600" cy="3780"/>
          </a:xfrm>
          <a:prstGeom prst="line">
            <a:avLst/>
          </a:prstGeom>
          <a:noFill/>
          <a:ln w="38100">
            <a:solidFill>
              <a:schemeClr val="tx1">
                <a:lumMod val="85000"/>
                <a:lumOff val="15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srgbClr val="0066CC"/>
              </a:solidFill>
              <a:latin typeface="Arial" charset="0"/>
            </a:endParaRPr>
          </a:p>
        </p:txBody>
      </p:sp>
      <p:sp>
        <p:nvSpPr>
          <p:cNvPr id="44" name="Text Box 7"/>
          <p:cNvSpPr txBox="1">
            <a:spLocks noChangeArrowheads="1"/>
          </p:cNvSpPr>
          <p:nvPr/>
        </p:nvSpPr>
        <p:spPr bwMode="auto">
          <a:xfrm>
            <a:off x="8590362" y="3453317"/>
            <a:ext cx="762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 dirty="0">
                <a:solidFill>
                  <a:srgbClr val="0033CC"/>
                </a:solidFill>
                <a:latin typeface="VNI-Times" pitchFamily="2" charset="0"/>
              </a:rPr>
              <a:t>+</a:t>
            </a:r>
          </a:p>
        </p:txBody>
      </p:sp>
      <p:sp>
        <p:nvSpPr>
          <p:cNvPr id="45" name="Text Box 14"/>
          <p:cNvSpPr txBox="1">
            <a:spLocks noChangeArrowheads="1"/>
          </p:cNvSpPr>
          <p:nvPr/>
        </p:nvSpPr>
        <p:spPr bwMode="auto">
          <a:xfrm>
            <a:off x="9779296" y="5286793"/>
            <a:ext cx="838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 dirty="0">
                <a:solidFill>
                  <a:srgbClr val="0033CC"/>
                </a:solidFill>
                <a:latin typeface="VNI-Times" pitchFamily="2" charset="0"/>
              </a:rPr>
              <a:t>1</a:t>
            </a:r>
          </a:p>
        </p:txBody>
      </p:sp>
      <p:sp>
        <p:nvSpPr>
          <p:cNvPr id="46" name="Text Box 15"/>
          <p:cNvSpPr txBox="1">
            <a:spLocks noChangeArrowheads="1"/>
          </p:cNvSpPr>
          <p:nvPr/>
        </p:nvSpPr>
        <p:spPr bwMode="auto">
          <a:xfrm>
            <a:off x="9452956" y="4419603"/>
            <a:ext cx="457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 dirty="0">
                <a:solidFill>
                  <a:srgbClr val="FF0000"/>
                </a:solidFill>
                <a:latin typeface="VNI-Times" pitchFamily="2" charset="0"/>
              </a:rPr>
              <a:t>.</a:t>
            </a:r>
          </a:p>
        </p:txBody>
      </p:sp>
      <p:sp>
        <p:nvSpPr>
          <p:cNvPr id="47" name="Text Box 16"/>
          <p:cNvSpPr txBox="1">
            <a:spLocks noChangeArrowheads="1"/>
          </p:cNvSpPr>
          <p:nvPr/>
        </p:nvSpPr>
        <p:spPr bwMode="auto">
          <a:xfrm>
            <a:off x="9448949" y="5295723"/>
            <a:ext cx="838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 dirty="0">
                <a:solidFill>
                  <a:srgbClr val="0033CC"/>
                </a:solidFill>
                <a:latin typeface="VNI-Times" pitchFamily="2" charset="0"/>
              </a:rPr>
              <a:t>7</a:t>
            </a:r>
          </a:p>
        </p:txBody>
      </p:sp>
      <p:sp>
        <p:nvSpPr>
          <p:cNvPr id="48" name="Text Box 17"/>
          <p:cNvSpPr txBox="1">
            <a:spLocks noChangeArrowheads="1"/>
          </p:cNvSpPr>
          <p:nvPr/>
        </p:nvSpPr>
        <p:spPr bwMode="auto">
          <a:xfrm>
            <a:off x="9052410" y="5286793"/>
            <a:ext cx="838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 dirty="0">
                <a:solidFill>
                  <a:srgbClr val="0033CC"/>
                </a:solidFill>
                <a:latin typeface="VNI-Times" pitchFamily="2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9292881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1000"/>
                            </p:stCondLst>
                            <p:childTnLst>
                              <p:par>
                                <p:cTn id="19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0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8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2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5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3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1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11" grpId="0"/>
      <p:bldP spid="12" grpId="0"/>
      <p:bldP spid="13" grpId="0"/>
      <p:bldP spid="14" grpId="0"/>
      <p:bldP spid="28" grpId="0"/>
      <p:bldP spid="30" grpId="0"/>
      <p:bldP spid="31" grpId="0"/>
      <p:bldP spid="32" grpId="0"/>
      <p:bldP spid="33" grpId="0"/>
      <p:bldP spid="34" grpId="0"/>
      <p:bldP spid="35" grpId="0"/>
      <p:bldP spid="37" grpId="0"/>
      <p:bldP spid="38" grpId="0"/>
      <p:bldP spid="39" grpId="0"/>
      <p:bldP spid="40" grpId="0"/>
      <p:bldP spid="42" grpId="0"/>
      <p:bldP spid="44" grpId="0"/>
      <p:bldP spid="45" grpId="0"/>
      <p:bldP spid="46" grpId="0"/>
      <p:bldP spid="47" grpId="0"/>
      <p:bldP spid="4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val 22"/>
          <p:cNvSpPr/>
          <p:nvPr/>
        </p:nvSpPr>
        <p:spPr>
          <a:xfrm>
            <a:off x="793416" y="1353012"/>
            <a:ext cx="485775" cy="5232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24" name="TextBox 23"/>
          <p:cNvSpPr txBox="1"/>
          <p:nvPr/>
        </p:nvSpPr>
        <p:spPr>
          <a:xfrm>
            <a:off x="852599" y="1311448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349921" y="1352880"/>
            <a:ext cx="5577168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err="1">
                <a:solidFill>
                  <a:srgbClr val="C00000"/>
                </a:solidFill>
              </a:rPr>
              <a:t>Giải</a:t>
            </a:r>
            <a:r>
              <a:rPr lang="en-GB" sz="3200" b="1" dirty="0">
                <a:solidFill>
                  <a:srgbClr val="C00000"/>
                </a:solidFill>
              </a:rPr>
              <a:t> </a:t>
            </a:r>
            <a:r>
              <a:rPr lang="en-GB" sz="3200" b="1" dirty="0" err="1">
                <a:solidFill>
                  <a:srgbClr val="C00000"/>
                </a:solidFill>
              </a:rPr>
              <a:t>bài</a:t>
            </a:r>
            <a:r>
              <a:rPr lang="en-GB" sz="3200" b="1" dirty="0">
                <a:solidFill>
                  <a:srgbClr val="C00000"/>
                </a:solidFill>
              </a:rPr>
              <a:t> </a:t>
            </a:r>
            <a:r>
              <a:rPr lang="en-GB" sz="3200" b="1" dirty="0" err="1">
                <a:solidFill>
                  <a:srgbClr val="C00000"/>
                </a:solidFill>
              </a:rPr>
              <a:t>toán</a:t>
            </a:r>
            <a:r>
              <a:rPr lang="en-GB" sz="3200" b="1" dirty="0">
                <a:solidFill>
                  <a:srgbClr val="C00000"/>
                </a:solidFill>
              </a:rPr>
              <a:t> </a:t>
            </a:r>
            <a:r>
              <a:rPr lang="en-GB" sz="3200" b="1" dirty="0" err="1">
                <a:solidFill>
                  <a:srgbClr val="C00000"/>
                </a:solidFill>
              </a:rPr>
              <a:t>theo</a:t>
            </a:r>
            <a:r>
              <a:rPr lang="en-GB" sz="3200" b="1" dirty="0">
                <a:solidFill>
                  <a:srgbClr val="C00000"/>
                </a:solidFill>
              </a:rPr>
              <a:t> </a:t>
            </a:r>
            <a:r>
              <a:rPr lang="en-GB" sz="3200" b="1" dirty="0" err="1">
                <a:solidFill>
                  <a:srgbClr val="C00000"/>
                </a:solidFill>
              </a:rPr>
              <a:t>tóm</a:t>
            </a:r>
            <a:r>
              <a:rPr lang="en-GB" sz="3200" b="1" dirty="0">
                <a:solidFill>
                  <a:srgbClr val="C00000"/>
                </a:solidFill>
              </a:rPr>
              <a:t> </a:t>
            </a:r>
            <a:r>
              <a:rPr lang="en-GB" sz="3200" b="1" dirty="0" err="1">
                <a:solidFill>
                  <a:srgbClr val="C00000"/>
                </a:solidFill>
              </a:rPr>
              <a:t>tắt</a:t>
            </a:r>
            <a:r>
              <a:rPr lang="en-GB" sz="3200" b="1" dirty="0">
                <a:solidFill>
                  <a:srgbClr val="C00000"/>
                </a:solidFill>
              </a:rPr>
              <a:t> </a:t>
            </a:r>
            <a:r>
              <a:rPr lang="en-GB" sz="3200" b="1" dirty="0" err="1">
                <a:solidFill>
                  <a:srgbClr val="C00000"/>
                </a:solidFill>
              </a:rPr>
              <a:t>sau</a:t>
            </a:r>
            <a:r>
              <a:rPr lang="en-GB" sz="3200" b="1" dirty="0">
                <a:solidFill>
                  <a:srgbClr val="C00000"/>
                </a:solidFill>
              </a:rPr>
              <a:t>:</a:t>
            </a:r>
          </a:p>
          <a:p>
            <a:r>
              <a:rPr lang="en-GB" sz="3200" dirty="0" err="1"/>
              <a:t>Thùng</a:t>
            </a:r>
            <a:r>
              <a:rPr lang="en-GB" sz="3200" dirty="0"/>
              <a:t> </a:t>
            </a:r>
            <a:r>
              <a:rPr lang="en-GB" sz="3200" dirty="0" err="1"/>
              <a:t>thứ</a:t>
            </a:r>
            <a:r>
              <a:rPr lang="en-GB" sz="3200" dirty="0"/>
              <a:t> </a:t>
            </a:r>
            <a:r>
              <a:rPr lang="en-GB" sz="3200" dirty="0" err="1"/>
              <a:t>nhất</a:t>
            </a:r>
            <a:r>
              <a:rPr lang="en-GB" sz="3200" dirty="0"/>
              <a:t> </a:t>
            </a:r>
            <a:r>
              <a:rPr lang="en-GB" sz="3200" dirty="0" err="1"/>
              <a:t>có</a:t>
            </a:r>
            <a:r>
              <a:rPr lang="en-GB" sz="3200" dirty="0"/>
              <a:t> : 125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ℓ</a:t>
            </a:r>
            <a:r>
              <a:rPr lang="en-GB" sz="3200" dirty="0"/>
              <a:t> </a:t>
            </a:r>
            <a:r>
              <a:rPr lang="en-GB" sz="3200" dirty="0" err="1"/>
              <a:t>dầu</a:t>
            </a:r>
            <a:endParaRPr lang="en-GB" sz="3200" dirty="0"/>
          </a:p>
          <a:p>
            <a:r>
              <a:rPr lang="en-GB" sz="3200" dirty="0" err="1"/>
              <a:t>Thùng</a:t>
            </a:r>
            <a:r>
              <a:rPr lang="en-GB" sz="3200" dirty="0"/>
              <a:t> </a:t>
            </a:r>
            <a:r>
              <a:rPr lang="en-GB" sz="3200" dirty="0" err="1"/>
              <a:t>thứ</a:t>
            </a:r>
            <a:r>
              <a:rPr lang="en-GB" sz="3200" dirty="0"/>
              <a:t> </a:t>
            </a:r>
            <a:r>
              <a:rPr lang="en-GB" sz="3200" dirty="0" err="1"/>
              <a:t>hai</a:t>
            </a:r>
            <a:r>
              <a:rPr lang="en-GB" sz="3200" dirty="0"/>
              <a:t> </a:t>
            </a:r>
            <a:r>
              <a:rPr lang="en-GB" sz="3200" dirty="0" err="1"/>
              <a:t>có</a:t>
            </a:r>
            <a:r>
              <a:rPr lang="en-GB" sz="3200" dirty="0"/>
              <a:t>:     135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ℓ</a:t>
            </a:r>
            <a:r>
              <a:rPr lang="en-GB" sz="3200" dirty="0"/>
              <a:t> </a:t>
            </a:r>
            <a:r>
              <a:rPr lang="en-GB" sz="3200" dirty="0" err="1"/>
              <a:t>dầu</a:t>
            </a:r>
            <a:endParaRPr lang="en-GB" sz="3200" dirty="0"/>
          </a:p>
          <a:p>
            <a:r>
              <a:rPr lang="en-GB" sz="3200" dirty="0" err="1"/>
              <a:t>Cả</a:t>
            </a:r>
            <a:r>
              <a:rPr lang="en-GB" sz="3200" dirty="0"/>
              <a:t> </a:t>
            </a:r>
            <a:r>
              <a:rPr lang="en-GB" sz="3200" dirty="0" err="1"/>
              <a:t>hai</a:t>
            </a:r>
            <a:r>
              <a:rPr lang="en-GB" sz="3200" dirty="0"/>
              <a:t> </a:t>
            </a:r>
            <a:r>
              <a:rPr lang="en-GB" sz="3200" dirty="0" err="1"/>
              <a:t>thùng</a:t>
            </a:r>
            <a:r>
              <a:rPr lang="en-GB" sz="3200" dirty="0"/>
              <a:t> </a:t>
            </a:r>
            <a:r>
              <a:rPr lang="en-GB" sz="3200" dirty="0" err="1"/>
              <a:t>có</a:t>
            </a:r>
            <a:r>
              <a:rPr lang="en-GB" sz="3200" dirty="0"/>
              <a:t>:	       </a:t>
            </a:r>
            <a:r>
              <a:rPr lang="en-GB" sz="3200" dirty="0" smtClean="0"/>
              <a:t>…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ℓ</a:t>
            </a:r>
            <a:r>
              <a:rPr lang="en-GB" sz="3200" dirty="0" smtClean="0"/>
              <a:t> </a:t>
            </a:r>
            <a:r>
              <a:rPr lang="en-GB" sz="3200" dirty="0" err="1"/>
              <a:t>dầu</a:t>
            </a:r>
            <a:endParaRPr lang="en-GB" sz="3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713" t="2877" r="1417" b="3245"/>
          <a:stretch/>
        </p:blipFill>
        <p:spPr>
          <a:xfrm>
            <a:off x="7834530" y="1172322"/>
            <a:ext cx="3399527" cy="267382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06472" y="3846146"/>
            <a:ext cx="555408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600" b="1" u="sng" dirty="0" err="1">
                <a:solidFill>
                  <a:srgbClr val="C00000"/>
                </a:solidFill>
              </a:rPr>
              <a:t>Bài</a:t>
            </a:r>
            <a:r>
              <a:rPr lang="en-GB" sz="3600" b="1" u="sng" dirty="0">
                <a:solidFill>
                  <a:srgbClr val="C00000"/>
                </a:solidFill>
              </a:rPr>
              <a:t> </a:t>
            </a:r>
            <a:r>
              <a:rPr lang="en-GB" sz="3600" b="1" u="sng" dirty="0" err="1">
                <a:solidFill>
                  <a:srgbClr val="C00000"/>
                </a:solidFill>
              </a:rPr>
              <a:t>giải</a:t>
            </a:r>
            <a:endParaRPr lang="en-GB" sz="3600" b="1" u="sng" dirty="0">
              <a:solidFill>
                <a:srgbClr val="C00000"/>
              </a:solidFill>
            </a:endParaRPr>
          </a:p>
          <a:p>
            <a:r>
              <a:rPr lang="en-GB" sz="3600" b="1" dirty="0" err="1">
                <a:solidFill>
                  <a:schemeClr val="accent5">
                    <a:lumMod val="75000"/>
                  </a:schemeClr>
                </a:solidFill>
              </a:rPr>
              <a:t>Cả</a:t>
            </a:r>
            <a:r>
              <a:rPr lang="en-GB" sz="36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sz="3600" b="1" dirty="0" err="1">
                <a:solidFill>
                  <a:schemeClr val="accent5">
                    <a:lumMod val="75000"/>
                  </a:schemeClr>
                </a:solidFill>
              </a:rPr>
              <a:t>hai</a:t>
            </a:r>
            <a:r>
              <a:rPr lang="en-GB" sz="36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sz="3600" b="1" dirty="0" err="1">
                <a:solidFill>
                  <a:schemeClr val="accent5">
                    <a:lumMod val="75000"/>
                  </a:schemeClr>
                </a:solidFill>
              </a:rPr>
              <a:t>thùng</a:t>
            </a:r>
            <a:r>
              <a:rPr lang="en-GB" sz="36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sz="3600" b="1" dirty="0" err="1">
                <a:solidFill>
                  <a:schemeClr val="accent5">
                    <a:lumMod val="75000"/>
                  </a:schemeClr>
                </a:solidFill>
              </a:rPr>
              <a:t>có</a:t>
            </a:r>
            <a:r>
              <a:rPr lang="en-GB" sz="36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sz="3600" b="1" dirty="0" err="1">
                <a:solidFill>
                  <a:schemeClr val="accent5">
                    <a:lumMod val="75000"/>
                  </a:schemeClr>
                </a:solidFill>
              </a:rPr>
              <a:t>số</a:t>
            </a:r>
            <a:r>
              <a:rPr lang="en-GB" sz="36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sz="3600" b="1" dirty="0" err="1">
                <a:solidFill>
                  <a:schemeClr val="accent5">
                    <a:lumMod val="75000"/>
                  </a:schemeClr>
                </a:solidFill>
              </a:rPr>
              <a:t>lít</a:t>
            </a:r>
            <a:r>
              <a:rPr lang="en-GB" sz="36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sz="3600" b="1" dirty="0" err="1">
                <a:solidFill>
                  <a:schemeClr val="accent5">
                    <a:lumMod val="75000"/>
                  </a:schemeClr>
                </a:solidFill>
              </a:rPr>
              <a:t>dầu</a:t>
            </a:r>
            <a:r>
              <a:rPr lang="en-GB" sz="36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sz="3600" b="1" dirty="0" err="1">
                <a:solidFill>
                  <a:schemeClr val="accent5">
                    <a:lumMod val="75000"/>
                  </a:schemeClr>
                </a:solidFill>
              </a:rPr>
              <a:t>là</a:t>
            </a:r>
            <a:r>
              <a:rPr lang="en-GB" sz="3600" b="1" dirty="0">
                <a:solidFill>
                  <a:schemeClr val="accent5">
                    <a:lumMod val="75000"/>
                  </a:schemeClr>
                </a:solidFill>
              </a:rPr>
              <a:t>:</a:t>
            </a:r>
          </a:p>
          <a:p>
            <a:pPr algn="ctr"/>
            <a:r>
              <a:rPr lang="en-GB" sz="3600" b="1" dirty="0">
                <a:solidFill>
                  <a:schemeClr val="accent5">
                    <a:lumMod val="75000"/>
                  </a:schemeClr>
                </a:solidFill>
              </a:rPr>
              <a:t>125 + 135 = 260 (</a:t>
            </a:r>
            <a:r>
              <a:rPr lang="en-GB" sz="36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ℓ</a:t>
            </a:r>
            <a:r>
              <a:rPr lang="en-GB" sz="3600" b="1" dirty="0">
                <a:solidFill>
                  <a:schemeClr val="accent5">
                    <a:lumMod val="75000"/>
                  </a:schemeClr>
                </a:solidFill>
              </a:rPr>
              <a:t>)</a:t>
            </a:r>
          </a:p>
          <a:p>
            <a:r>
              <a:rPr lang="en-GB" sz="3600" b="1" dirty="0">
                <a:solidFill>
                  <a:schemeClr val="accent5">
                    <a:lumMod val="75000"/>
                  </a:schemeClr>
                </a:solidFill>
              </a:rPr>
              <a:t>		</a:t>
            </a:r>
            <a:r>
              <a:rPr lang="en-GB" sz="3600" b="1" i="1" dirty="0" err="1">
                <a:solidFill>
                  <a:srgbClr val="7030A0"/>
                </a:solidFill>
              </a:rPr>
              <a:t>Đáp</a:t>
            </a:r>
            <a:r>
              <a:rPr lang="en-GB" sz="3600" b="1" i="1" dirty="0">
                <a:solidFill>
                  <a:srgbClr val="7030A0"/>
                </a:solidFill>
              </a:rPr>
              <a:t> </a:t>
            </a:r>
            <a:r>
              <a:rPr lang="en-GB" sz="3600" b="1" i="1" dirty="0" err="1">
                <a:solidFill>
                  <a:srgbClr val="7030A0"/>
                </a:solidFill>
              </a:rPr>
              <a:t>số</a:t>
            </a:r>
            <a:r>
              <a:rPr lang="en-GB" sz="3600" b="1" i="1" dirty="0">
                <a:solidFill>
                  <a:srgbClr val="7030A0"/>
                </a:solidFill>
              </a:rPr>
              <a:t>: 260</a:t>
            </a:r>
            <a:r>
              <a:rPr lang="en-GB" sz="3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ℓ </a:t>
            </a:r>
            <a:r>
              <a:rPr lang="en-GB" sz="3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endParaRPr lang="en-GB" sz="3600" b="1" i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85642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val 22"/>
          <p:cNvSpPr/>
          <p:nvPr/>
        </p:nvSpPr>
        <p:spPr>
          <a:xfrm>
            <a:off x="128398" y="1249102"/>
            <a:ext cx="485775" cy="5232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24" name="TextBox 23"/>
          <p:cNvSpPr txBox="1"/>
          <p:nvPr/>
        </p:nvSpPr>
        <p:spPr>
          <a:xfrm>
            <a:off x="166799" y="1207538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84903" y="1228188"/>
            <a:ext cx="10475945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err="1">
                <a:solidFill>
                  <a:srgbClr val="C00000"/>
                </a:solidFill>
              </a:rPr>
              <a:t>Tính</a:t>
            </a:r>
            <a:r>
              <a:rPr lang="en-GB" sz="3600" b="1" dirty="0">
                <a:solidFill>
                  <a:srgbClr val="C00000"/>
                </a:solidFill>
              </a:rPr>
              <a:t> </a:t>
            </a:r>
            <a:r>
              <a:rPr lang="en-GB" sz="3600" b="1" dirty="0" err="1">
                <a:solidFill>
                  <a:srgbClr val="C00000"/>
                </a:solidFill>
              </a:rPr>
              <a:t>nhẩm</a:t>
            </a:r>
            <a:endParaRPr lang="en-GB" sz="3600" b="1" dirty="0">
              <a:solidFill>
                <a:srgbClr val="C00000"/>
              </a:solidFill>
            </a:endParaRPr>
          </a:p>
          <a:p>
            <a:endParaRPr lang="en-GB" sz="3600" b="1" dirty="0">
              <a:solidFill>
                <a:srgbClr val="C00000"/>
              </a:solidFill>
            </a:endParaRPr>
          </a:p>
          <a:p>
            <a:r>
              <a:rPr lang="en-GB" sz="3600" b="1" dirty="0">
                <a:solidFill>
                  <a:srgbClr val="0070C0"/>
                </a:solidFill>
              </a:rPr>
              <a:t>a) 310 +  40  =		  b) 400 + 50 =		   c) 100 – 50   =</a:t>
            </a:r>
          </a:p>
          <a:p>
            <a:r>
              <a:rPr lang="en-GB" sz="3600" b="1" dirty="0">
                <a:solidFill>
                  <a:srgbClr val="0070C0"/>
                </a:solidFill>
              </a:rPr>
              <a:t>    150 + 250 =		       305 + 45  =	       950 – 50   =</a:t>
            </a:r>
          </a:p>
          <a:p>
            <a:r>
              <a:rPr lang="en-GB" sz="3600" b="1" dirty="0">
                <a:solidFill>
                  <a:srgbClr val="0070C0"/>
                </a:solidFill>
              </a:rPr>
              <a:t>    450 – 150 = 		       515 – 15  =	       515 – 415 =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387437" y="2273837"/>
            <a:ext cx="8867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>
                <a:solidFill>
                  <a:srgbClr val="C00000"/>
                </a:solidFill>
              </a:rPr>
              <a:t>350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373581" y="2821094"/>
            <a:ext cx="8867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>
                <a:solidFill>
                  <a:srgbClr val="C00000"/>
                </a:solidFill>
              </a:rPr>
              <a:t>400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3373581" y="3382203"/>
            <a:ext cx="8867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>
                <a:solidFill>
                  <a:srgbClr val="C00000"/>
                </a:solidFill>
              </a:rPr>
              <a:t>300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7176655" y="2280763"/>
            <a:ext cx="8867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>
                <a:solidFill>
                  <a:srgbClr val="C00000"/>
                </a:solidFill>
              </a:rPr>
              <a:t>450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176653" y="2821094"/>
            <a:ext cx="8867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>
                <a:solidFill>
                  <a:srgbClr val="C00000"/>
                </a:solidFill>
              </a:rPr>
              <a:t>350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176653" y="3382204"/>
            <a:ext cx="8867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>
                <a:solidFill>
                  <a:srgbClr val="C00000"/>
                </a:solidFill>
              </a:rPr>
              <a:t>500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11021290" y="2280763"/>
            <a:ext cx="8611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>
                <a:solidFill>
                  <a:srgbClr val="C00000"/>
                </a:solidFill>
              </a:rPr>
              <a:t>  50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1000515" y="2841873"/>
            <a:ext cx="8867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>
                <a:solidFill>
                  <a:srgbClr val="C00000"/>
                </a:solidFill>
              </a:rPr>
              <a:t>900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0979723" y="3382202"/>
            <a:ext cx="8867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>
                <a:solidFill>
                  <a:srgbClr val="C00000"/>
                </a:solidFill>
              </a:rPr>
              <a:t>100</a:t>
            </a:r>
          </a:p>
        </p:txBody>
      </p:sp>
    </p:spTree>
    <p:extLst>
      <p:ext uri="{BB962C8B-B14F-4D97-AF65-F5344CB8AC3E}">
        <p14:creationId xmlns:p14="http://schemas.microsoft.com/office/powerpoint/2010/main" val="218008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1" grpId="0"/>
      <p:bldP spid="49" grpId="0"/>
      <p:bldP spid="50" grpId="0"/>
      <p:bldP spid="51" grpId="0"/>
      <p:bldP spid="52" grpId="0"/>
      <p:bldP spid="53" grpId="0"/>
      <p:bldP spid="54" grpId="0"/>
      <p:bldP spid="5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772634" y="1249102"/>
            <a:ext cx="485775" cy="5232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3" name="TextBox 2"/>
          <p:cNvSpPr txBox="1"/>
          <p:nvPr/>
        </p:nvSpPr>
        <p:spPr>
          <a:xfrm>
            <a:off x="831817" y="1207538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77459" y="1205806"/>
            <a:ext cx="38094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err="1">
                <a:solidFill>
                  <a:srgbClr val="C00000"/>
                </a:solidFill>
              </a:rPr>
              <a:t>Vẽ</a:t>
            </a:r>
            <a:r>
              <a:rPr lang="en-GB" sz="3600" b="1" dirty="0">
                <a:solidFill>
                  <a:srgbClr val="C00000"/>
                </a:solidFill>
              </a:rPr>
              <a:t> </a:t>
            </a:r>
            <a:r>
              <a:rPr lang="en-GB" sz="3600" b="1" dirty="0" err="1">
                <a:solidFill>
                  <a:srgbClr val="C00000"/>
                </a:solidFill>
              </a:rPr>
              <a:t>hình</a:t>
            </a:r>
            <a:r>
              <a:rPr lang="en-GB" sz="3600" b="1" dirty="0">
                <a:solidFill>
                  <a:srgbClr val="C00000"/>
                </a:solidFill>
              </a:rPr>
              <a:t> </a:t>
            </a:r>
            <a:r>
              <a:rPr lang="en-GB" sz="3600" b="1" dirty="0" err="1">
                <a:solidFill>
                  <a:srgbClr val="C00000"/>
                </a:solidFill>
              </a:rPr>
              <a:t>theo</a:t>
            </a:r>
            <a:r>
              <a:rPr lang="en-GB" sz="3600" b="1" dirty="0">
                <a:solidFill>
                  <a:srgbClr val="C00000"/>
                </a:solidFill>
              </a:rPr>
              <a:t> </a:t>
            </a:r>
            <a:r>
              <a:rPr lang="en-GB" sz="3600" b="1" dirty="0" err="1">
                <a:solidFill>
                  <a:srgbClr val="C00000"/>
                </a:solidFill>
              </a:rPr>
              <a:t>mẫu</a:t>
            </a:r>
            <a:r>
              <a:rPr lang="en-GB" sz="3600" b="1" dirty="0">
                <a:solidFill>
                  <a:srgbClr val="C00000"/>
                </a:solidFill>
              </a:rPr>
              <a:t> :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2283" y="2036803"/>
            <a:ext cx="5886514" cy="444019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960380" y="1414664"/>
            <a:ext cx="3577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960380" y="2633864"/>
            <a:ext cx="3577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65230" y="3262514"/>
            <a:ext cx="3577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84280" y="2024264"/>
            <a:ext cx="3577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41605" y="1414664"/>
            <a:ext cx="3577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398655" y="2014739"/>
            <a:ext cx="3577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960380" y="3872114"/>
            <a:ext cx="3577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969905" y="5100839"/>
            <a:ext cx="3577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681105" y="5126239"/>
            <a:ext cx="3577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681105" y="5735839"/>
            <a:ext cx="3577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405005" y="5126239"/>
            <a:ext cx="3577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05005" y="5735839"/>
            <a:ext cx="3577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576705" y="5735839"/>
            <a:ext cx="3577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576705" y="5126239"/>
            <a:ext cx="3577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300605" y="5735839"/>
            <a:ext cx="3577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313305" y="2662439"/>
            <a:ext cx="3577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037205" y="2662439"/>
            <a:ext cx="3577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039272" y="3259339"/>
            <a:ext cx="3577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17705" y="3272039"/>
            <a:ext cx="3577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141605" y="2662439"/>
            <a:ext cx="3577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29" name="Straight Connector 28"/>
          <p:cNvCxnSpPr/>
          <p:nvPr/>
        </p:nvCxnSpPr>
        <p:spPr>
          <a:xfrm>
            <a:off x="4139275" y="2036803"/>
            <a:ext cx="0" cy="123523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144673" y="3317940"/>
            <a:ext cx="715327" cy="61398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4139275" y="4553176"/>
            <a:ext cx="0" cy="118266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6311998" y="2077603"/>
            <a:ext cx="0" cy="118266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8483228" y="3340588"/>
            <a:ext cx="8972" cy="301382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H="1">
            <a:off x="4139275" y="3944459"/>
            <a:ext cx="699452" cy="60871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>
            <a:off x="5592473" y="3319349"/>
            <a:ext cx="699452" cy="60871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H="1">
            <a:off x="5585055" y="2068869"/>
            <a:ext cx="735445" cy="63015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4129408" y="2059673"/>
            <a:ext cx="730592" cy="62664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4860000" y="5763078"/>
            <a:ext cx="0" cy="59133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5593425" y="5801178"/>
            <a:ext cx="0" cy="59133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7766233" y="5801178"/>
            <a:ext cx="0" cy="59133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9204912" y="3353127"/>
            <a:ext cx="0" cy="59133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H="1">
            <a:off x="7756262" y="6405049"/>
            <a:ext cx="73145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H="1">
            <a:off x="8473460" y="3317940"/>
            <a:ext cx="73145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H="1">
            <a:off x="4846098" y="6405049"/>
            <a:ext cx="73145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H="1">
            <a:off x="4882077" y="2696012"/>
            <a:ext cx="73145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H="1">
            <a:off x="4123275" y="5775778"/>
            <a:ext cx="73145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H="1">
            <a:off x="5611369" y="5775778"/>
            <a:ext cx="2154864" cy="1218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H="1" flipV="1">
            <a:off x="5575500" y="3920806"/>
            <a:ext cx="3683297" cy="33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7873809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500"/>
                            </p:stCondLst>
                            <p:childTnLst>
                              <p:par>
                                <p:cTn id="3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5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6000"/>
                            </p:stCondLst>
                            <p:childTnLst>
                              <p:par>
                                <p:cTn id="5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6500"/>
                            </p:stCondLst>
                            <p:childTnLst>
                              <p:par>
                                <p:cTn id="5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7000"/>
                            </p:stCondLst>
                            <p:childTnLst>
                              <p:par>
                                <p:cTn id="5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7500"/>
                            </p:stCondLst>
                            <p:childTnLst>
                              <p:par>
                                <p:cTn id="6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9500"/>
                            </p:stCondLst>
                            <p:childTnLst>
                              <p:par>
                                <p:cTn id="6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0"/>
                            </p:stCondLst>
                            <p:childTnLst>
                              <p:par>
                                <p:cTn id="7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1000"/>
                            </p:stCondLst>
                            <p:childTnLst>
                              <p:par>
                                <p:cTn id="7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2000"/>
                            </p:stCondLst>
                            <p:childTnLst>
                              <p:par>
                                <p:cTn id="8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2500"/>
                            </p:stCondLst>
                            <p:childTnLst>
                              <p:par>
                                <p:cTn id="8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3000"/>
                            </p:stCondLst>
                            <p:childTnLst>
                              <p:par>
                                <p:cTn id="9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"/>
                            </p:stCondLst>
                            <p:childTnLst>
                              <p:par>
                                <p:cTn id="10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000"/>
                            </p:stCondLst>
                            <p:childTnLst>
                              <p:par>
                                <p:cTn id="10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500"/>
                            </p:stCondLst>
                            <p:childTnLst>
                              <p:par>
                                <p:cTn id="11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3500"/>
                            </p:stCondLst>
                            <p:childTnLst>
                              <p:par>
                                <p:cTn id="1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4000"/>
                            </p:stCondLst>
                            <p:childTnLst>
                              <p:par>
                                <p:cTn id="1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4500"/>
                            </p:stCondLst>
                            <p:childTnLst>
                              <p:par>
                                <p:cTn id="13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5000"/>
                            </p:stCondLst>
                            <p:childTnLst>
                              <p:par>
                                <p:cTn id="1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5500"/>
                            </p:stCondLst>
                            <p:childTnLst>
                              <p:par>
                                <p:cTn id="14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6000"/>
                            </p:stCondLst>
                            <p:childTnLst>
                              <p:par>
                                <p:cTn id="1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6500"/>
                            </p:stCondLst>
                            <p:childTnLst>
                              <p:par>
                                <p:cTn id="15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7000"/>
                            </p:stCondLst>
                            <p:childTnLst>
                              <p:par>
                                <p:cTn id="15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7500"/>
                            </p:stCondLst>
                            <p:childTnLst>
                              <p:par>
                                <p:cTn id="1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8000"/>
                            </p:stCondLst>
                            <p:childTnLst>
                              <p:par>
                                <p:cTn id="16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8500"/>
                            </p:stCondLst>
                            <p:childTnLst>
                              <p:par>
                                <p:cTn id="16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9000"/>
                            </p:stCondLst>
                            <p:childTnLst>
                              <p:par>
                                <p:cTn id="17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9500"/>
                            </p:stCondLst>
                            <p:childTnLst>
                              <p:par>
                                <p:cTn id="17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4007796" y="564205"/>
            <a:ext cx="3988341" cy="817124"/>
          </a:xfrm>
          <a:prstGeom prst="rect">
            <a:avLst/>
          </a:prstGeom>
          <a:solidFill>
            <a:schemeClr val="bg1"/>
          </a:solidFill>
          <a:ln w="38100"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GB" sz="3200" b="1" dirty="0">
                <a:ln/>
                <a:solidFill>
                  <a:srgbClr val="C00000"/>
                </a:solidFill>
              </a:rPr>
              <a:t>BÀI TẬP TRẢI NGHIỆM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012749" y="2152469"/>
            <a:ext cx="678766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err="1">
                <a:solidFill>
                  <a:srgbClr val="0070C0"/>
                </a:solidFill>
              </a:rPr>
              <a:t>Tìm</a:t>
            </a:r>
            <a:r>
              <a:rPr lang="en-GB" sz="2800" b="1" dirty="0">
                <a:solidFill>
                  <a:srgbClr val="0070C0"/>
                </a:solidFill>
              </a:rPr>
              <a:t> </a:t>
            </a:r>
            <a:r>
              <a:rPr lang="en-GB" sz="2800" b="1" dirty="0" err="1">
                <a:solidFill>
                  <a:srgbClr val="0070C0"/>
                </a:solidFill>
              </a:rPr>
              <a:t>kết</a:t>
            </a:r>
            <a:r>
              <a:rPr lang="en-GB" sz="2800" b="1" dirty="0">
                <a:solidFill>
                  <a:srgbClr val="0070C0"/>
                </a:solidFill>
              </a:rPr>
              <a:t> </a:t>
            </a:r>
            <a:r>
              <a:rPr lang="en-GB" sz="2800" b="1" dirty="0" err="1">
                <a:solidFill>
                  <a:srgbClr val="0070C0"/>
                </a:solidFill>
              </a:rPr>
              <a:t>quả</a:t>
            </a:r>
            <a:r>
              <a:rPr lang="en-GB" sz="2800" b="1" dirty="0">
                <a:solidFill>
                  <a:srgbClr val="0070C0"/>
                </a:solidFill>
              </a:rPr>
              <a:t> </a:t>
            </a:r>
            <a:r>
              <a:rPr lang="en-GB" sz="2800" b="1" dirty="0" err="1">
                <a:solidFill>
                  <a:srgbClr val="0070C0"/>
                </a:solidFill>
              </a:rPr>
              <a:t>của</a:t>
            </a:r>
            <a:r>
              <a:rPr lang="en-GB" sz="2800" b="1" dirty="0">
                <a:solidFill>
                  <a:srgbClr val="0070C0"/>
                </a:solidFill>
              </a:rPr>
              <a:t> </a:t>
            </a:r>
            <a:r>
              <a:rPr lang="en-GB" sz="2800" b="1" dirty="0" err="1">
                <a:solidFill>
                  <a:srgbClr val="0070C0"/>
                </a:solidFill>
              </a:rPr>
              <a:t>phép</a:t>
            </a:r>
            <a:r>
              <a:rPr lang="en-GB" sz="2800" b="1" dirty="0">
                <a:solidFill>
                  <a:srgbClr val="0070C0"/>
                </a:solidFill>
              </a:rPr>
              <a:t> </a:t>
            </a:r>
            <a:r>
              <a:rPr lang="en-GB" sz="2800" b="1" dirty="0" err="1">
                <a:solidFill>
                  <a:srgbClr val="0070C0"/>
                </a:solidFill>
              </a:rPr>
              <a:t>tính</a:t>
            </a:r>
            <a:r>
              <a:rPr lang="en-GB" sz="2800" b="1" dirty="0">
                <a:solidFill>
                  <a:srgbClr val="0070C0"/>
                </a:solidFill>
              </a:rPr>
              <a:t>: </a:t>
            </a:r>
          </a:p>
          <a:p>
            <a:r>
              <a:rPr lang="en-GB" sz="2800" b="1" dirty="0">
                <a:solidFill>
                  <a:srgbClr val="0070C0"/>
                </a:solidFill>
              </a:rPr>
              <a:t>	473 + 319 = ?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979058" y="3122617"/>
            <a:ext cx="10865126" cy="253218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0" name="Oval 39"/>
          <p:cNvSpPr/>
          <p:nvPr/>
        </p:nvSpPr>
        <p:spPr>
          <a:xfrm>
            <a:off x="2154127" y="3311664"/>
            <a:ext cx="504090" cy="5232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Oval 40"/>
          <p:cNvSpPr/>
          <p:nvPr/>
        </p:nvSpPr>
        <p:spPr>
          <a:xfrm>
            <a:off x="2151179" y="4073037"/>
            <a:ext cx="504090" cy="5232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/>
          <p:cNvSpPr/>
          <p:nvPr/>
        </p:nvSpPr>
        <p:spPr>
          <a:xfrm>
            <a:off x="2151179" y="4856862"/>
            <a:ext cx="504090" cy="5232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3" name="Picture 42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29375" y1="19063" x2="29375" y2="19063"/>
                        <a14:foregroundMark x1="70938" y1="21406" x2="70938" y2="21406"/>
                        <a14:foregroundMark x1="66875" y1="35000" x2="66875" y2="35000"/>
                        <a14:foregroundMark x1="55625" y1="39688" x2="55625" y2="39688"/>
                        <a14:foregroundMark x1="47813" y1="41875" x2="47813" y2="41875"/>
                        <a14:foregroundMark x1="29688" y1="28906" x2="29688" y2="28906"/>
                        <a14:foregroundMark x1="23281" y1="33281" x2="23281" y2="33281"/>
                        <a14:foregroundMark x1="25625" y1="44531" x2="25625" y2="4453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249" y="1536972"/>
            <a:ext cx="1962720" cy="1962720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889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6212" y="2533179"/>
            <a:ext cx="1833562" cy="1833562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6212" y="4572859"/>
            <a:ext cx="1849585" cy="1849585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889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4234" y="2517138"/>
            <a:ext cx="1833562" cy="1833562"/>
          </a:xfrm>
          <a:prstGeom prst="rect">
            <a:avLst/>
          </a:prstGeom>
        </p:spPr>
      </p:pic>
      <p:sp>
        <p:nvSpPr>
          <p:cNvPr id="37" name="TextBox 36"/>
          <p:cNvSpPr txBox="1"/>
          <p:nvPr/>
        </p:nvSpPr>
        <p:spPr>
          <a:xfrm>
            <a:off x="2218843" y="3317411"/>
            <a:ext cx="13596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/>
              <a:t>A     927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231906" y="4063860"/>
            <a:ext cx="13436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/>
              <a:t>B     792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2218843" y="4868308"/>
            <a:ext cx="13324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/>
              <a:t>C     782</a:t>
            </a:r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6564020" y="2988124"/>
            <a:ext cx="1543217" cy="178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 dirty="0" smtClean="0">
                <a:solidFill>
                  <a:srgbClr val="0033CC"/>
                </a:solidFill>
                <a:latin typeface="VNI-Times" pitchFamily="2" charset="0"/>
              </a:rPr>
              <a:t>473</a:t>
            </a:r>
            <a:endParaRPr lang="en-US" altLang="vi-VN" sz="4400" b="1" dirty="0">
              <a:solidFill>
                <a:srgbClr val="0033CC"/>
              </a:solidFill>
              <a:latin typeface="VNI-Times" pitchFamily="2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vi-VN" sz="4400" b="1" dirty="0" smtClean="0">
                <a:solidFill>
                  <a:srgbClr val="0033CC"/>
                </a:solidFill>
                <a:latin typeface="VNI-Times" pitchFamily="2" charset="0"/>
              </a:rPr>
              <a:t>319</a:t>
            </a:r>
            <a:endParaRPr lang="en-US" altLang="vi-VN" sz="4400" b="1" dirty="0">
              <a:solidFill>
                <a:srgbClr val="0033CC"/>
              </a:solidFill>
              <a:latin typeface="VNI-Times" pitchFamily="2" charset="0"/>
            </a:endParaRPr>
          </a:p>
        </p:txBody>
      </p:sp>
      <p:sp>
        <p:nvSpPr>
          <p:cNvPr id="17" name="Line 6"/>
          <p:cNvSpPr>
            <a:spLocks noChangeShapeType="1"/>
          </p:cNvSpPr>
          <p:nvPr/>
        </p:nvSpPr>
        <p:spPr bwMode="auto">
          <a:xfrm>
            <a:off x="6190546" y="4856861"/>
            <a:ext cx="1540290" cy="11446"/>
          </a:xfrm>
          <a:prstGeom prst="line">
            <a:avLst/>
          </a:prstGeom>
          <a:noFill/>
          <a:ln w="38100">
            <a:solidFill>
              <a:schemeClr val="tx1">
                <a:lumMod val="85000"/>
                <a:lumOff val="15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srgbClr val="0066CC"/>
              </a:solidFill>
              <a:latin typeface="Arial" charset="0"/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6065799" y="3500210"/>
            <a:ext cx="964511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 dirty="0">
                <a:solidFill>
                  <a:srgbClr val="0033CC"/>
                </a:solidFill>
                <a:latin typeface="VNI-Times" pitchFamily="2" charset="0"/>
              </a:rPr>
              <a:t>+</a:t>
            </a:r>
          </a:p>
        </p:txBody>
      </p: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7102602" y="4764410"/>
            <a:ext cx="45166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800" b="1" dirty="0">
                <a:solidFill>
                  <a:srgbClr val="0033CC"/>
                </a:solidFill>
                <a:latin typeface="VNI-Times" pitchFamily="2" charset="0"/>
              </a:rPr>
              <a:t>2</a:t>
            </a:r>
          </a:p>
        </p:txBody>
      </p:sp>
      <p:sp>
        <p:nvSpPr>
          <p:cNvPr id="21" name="Text Box 15"/>
          <p:cNvSpPr txBox="1">
            <a:spLocks noChangeArrowheads="1"/>
          </p:cNvSpPr>
          <p:nvPr/>
        </p:nvSpPr>
        <p:spPr bwMode="auto">
          <a:xfrm>
            <a:off x="6934281" y="4038738"/>
            <a:ext cx="578707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 dirty="0">
                <a:solidFill>
                  <a:srgbClr val="FF0000"/>
                </a:solidFill>
                <a:latin typeface="VNI-Times" pitchFamily="2" charset="0"/>
              </a:rPr>
              <a:t>.</a:t>
            </a:r>
          </a:p>
        </p:txBody>
      </p:sp>
      <p:sp>
        <p:nvSpPr>
          <p:cNvPr id="22" name="Text Box 16"/>
          <p:cNvSpPr txBox="1">
            <a:spLocks noChangeArrowheads="1"/>
          </p:cNvSpPr>
          <p:nvPr/>
        </p:nvSpPr>
        <p:spPr bwMode="auto">
          <a:xfrm>
            <a:off x="6803475" y="4766237"/>
            <a:ext cx="45367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800" b="1" dirty="0">
                <a:solidFill>
                  <a:srgbClr val="0033CC"/>
                </a:solidFill>
                <a:latin typeface="VNI-Times" pitchFamily="2" charset="0"/>
              </a:rPr>
              <a:t>9</a:t>
            </a:r>
          </a:p>
        </p:txBody>
      </p:sp>
      <p:sp>
        <p:nvSpPr>
          <p:cNvPr id="23" name="Text Box 17"/>
          <p:cNvSpPr txBox="1">
            <a:spLocks noChangeArrowheads="1"/>
          </p:cNvSpPr>
          <p:nvPr/>
        </p:nvSpPr>
        <p:spPr bwMode="auto">
          <a:xfrm>
            <a:off x="6495640" y="4758985"/>
            <a:ext cx="45335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800" b="1" dirty="0">
                <a:solidFill>
                  <a:srgbClr val="0033CC"/>
                </a:solidFill>
                <a:latin typeface="VNI-Times" pitchFamily="2" charset="0"/>
              </a:rPr>
              <a:t>7</a:t>
            </a:r>
            <a:endParaRPr lang="en-US" altLang="vi-VN" sz="4800" b="1" dirty="0">
              <a:solidFill>
                <a:srgbClr val="0033CC"/>
              </a:solidFill>
              <a:latin typeface="VNI-Time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699632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65000"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96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7" fill="hold">
                      <p:stCondLst>
                        <p:cond delay="0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</p:childTnLst>
        </p:cTn>
      </p:par>
    </p:tnLst>
    <p:bldLst>
      <p:bldP spid="35" grpId="0"/>
      <p:bldP spid="36" grpId="0" animBg="1"/>
      <p:bldP spid="40" grpId="0" animBg="1"/>
      <p:bldP spid="41" grpId="0" animBg="1"/>
      <p:bldP spid="42" grpId="0" animBg="1"/>
      <p:bldP spid="37" grpId="0"/>
      <p:bldP spid="38" grpId="0"/>
      <p:bldP spid="39" grpId="0"/>
      <p:bldP spid="16" grpId="0"/>
      <p:bldP spid="17" grpId="0" animBg="1"/>
      <p:bldP spid="18" grpId="0"/>
      <p:bldP spid="19" grpId="0"/>
      <p:bldP spid="21" grpId="0"/>
      <p:bldP spid="22" grpId="0"/>
      <p:bldP spid="2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</TotalTime>
  <Words>218</Words>
  <Application>Microsoft Office PowerPoint</Application>
  <PresentationFormat>Widescreen</PresentationFormat>
  <Paragraphs>127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9" baseType="lpstr">
      <vt:lpstr>Arial</vt:lpstr>
      <vt:lpstr>Calibri</vt:lpstr>
      <vt:lpstr>Calibri Light</vt:lpstr>
      <vt:lpstr>HP001 4 hàng</vt:lpstr>
      <vt:lpstr>HP001 5 hàng</vt:lpstr>
      <vt:lpstr>Times New Roman</vt:lpstr>
      <vt:lpstr>VnBangkok</vt:lpstr>
      <vt:lpstr>VNbritannic</vt:lpstr>
      <vt:lpstr>VNI-Times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TT</dc:creator>
  <cp:lastModifiedBy>TT</cp:lastModifiedBy>
  <cp:revision>24</cp:revision>
  <dcterms:created xsi:type="dcterms:W3CDTF">2021-08-27T21:05:28Z</dcterms:created>
  <dcterms:modified xsi:type="dcterms:W3CDTF">2021-09-01T21:18:57Z</dcterms:modified>
</cp:coreProperties>
</file>