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71" r:id="rId3"/>
    <p:sldId id="260" r:id="rId4"/>
    <p:sldId id="262" r:id="rId5"/>
    <p:sldId id="263" r:id="rId6"/>
    <p:sldId id="269" r:id="rId7"/>
    <p:sldId id="265" r:id="rId8"/>
    <p:sldId id="270" r:id="rId9"/>
    <p:sldId id="268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12D2"/>
    <a:srgbClr val="FCB6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B7190-E497-4DCF-9DDC-636CB6F284CD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7E023-89B1-4D20-9D60-36BEDFA0E1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69541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2564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24033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4901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6040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257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781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72943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370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8746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675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209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FD419-CA2A-41CA-A26A-A3A0A1B9FD34}" type="datetimeFigureOut">
              <a:rPr lang="vi-VN" smtClean="0"/>
              <a:t>29/08/2021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54640-8BFC-4D31-B026-765E20FB66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713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hyperlink" Target="http://www.glitter-graphics.com/" TargetMode="External"/><Relationship Id="rId7" Type="http://schemas.openxmlformats.org/officeDocument/2006/relationships/image" Target="../media/image6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jpeg"/><Relationship Id="rId4" Type="http://schemas.openxmlformats.org/officeDocument/2006/relationships/image" Target="../media/image3.gif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353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7"/>
          <p:cNvSpPr>
            <a:spLocks noChangeArrowheads="1" noChangeShapeType="1" noTextEdit="1"/>
          </p:cNvSpPr>
          <p:nvPr/>
        </p:nvSpPr>
        <p:spPr bwMode="auto">
          <a:xfrm>
            <a:off x="4759099" y="1546546"/>
            <a:ext cx="2819400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6000" b="1" kern="10" dirty="0">
                <a:ln w="9525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pic>
        <p:nvPicPr>
          <p:cNvPr id="3075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3810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4572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55118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3041" y="4816732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708245qq9tddswa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0367" y="1941833"/>
            <a:ext cx="2133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1" name="Group 18"/>
          <p:cNvGrpSpPr>
            <a:grpSpLocks/>
          </p:cNvGrpSpPr>
          <p:nvPr/>
        </p:nvGrpSpPr>
        <p:grpSpPr bwMode="auto">
          <a:xfrm>
            <a:off x="935038" y="1239839"/>
            <a:ext cx="1752600" cy="16764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5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pic>
          <p:nvPicPr>
            <p:cNvPr id="3084" name="Picture 26" descr="cosmoS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25" descr="BOOK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6" name="Picture 24" descr="BOOK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7" name="Picture 23" descr="QUILLPEN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8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b="1">
                  <a:latin typeface="VnBangkok" pitchFamily="34" charset="0"/>
                  <a:cs typeface="Times New Roman" panose="02020603050405020304" pitchFamily="18" charset="0"/>
                </a:rPr>
                <a:t> </a:t>
              </a:r>
              <a:endParaRPr lang="en-US" altLang="en-US" sz="480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89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  <p:sp>
          <p:nvSpPr>
            <p:cNvPr id="3090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GB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3091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</p:grpSp>
      <p:sp>
        <p:nvSpPr>
          <p:cNvPr id="3082" name="TextBox 1"/>
          <p:cNvSpPr txBox="1">
            <a:spLocks noChangeArrowheads="1"/>
          </p:cNvSpPr>
          <p:nvPr/>
        </p:nvSpPr>
        <p:spPr bwMode="auto">
          <a:xfrm>
            <a:off x="2501251" y="227960"/>
            <a:ext cx="7419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LÊ QUÝ ĐÔN – LONG BIÊN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20649" y="2506990"/>
            <a:ext cx="745993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54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Cộng</a:t>
            </a:r>
            <a:r>
              <a:rPr lang="en-GB" sz="5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các</a:t>
            </a:r>
            <a:r>
              <a:rPr lang="en-GB" sz="5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số</a:t>
            </a:r>
            <a:r>
              <a:rPr lang="en-GB" sz="5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có</a:t>
            </a:r>
            <a:r>
              <a:rPr lang="en-GB" sz="5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ba</a:t>
            </a:r>
            <a:r>
              <a:rPr lang="en-GB" sz="5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chữ</a:t>
            </a:r>
            <a:r>
              <a:rPr lang="en-GB" sz="5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số</a:t>
            </a:r>
            <a:r>
              <a:rPr lang="en-GB" sz="5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(</a:t>
            </a:r>
            <a:r>
              <a:rPr lang="en-GB" sz="54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có</a:t>
            </a:r>
            <a:r>
              <a:rPr lang="en-GB" sz="5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nhớ</a:t>
            </a:r>
            <a:r>
              <a:rPr lang="en-GB" sz="5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một</a:t>
            </a:r>
            <a:r>
              <a:rPr lang="en-GB" sz="5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lần</a:t>
            </a:r>
            <a:r>
              <a:rPr lang="en-GB" sz="5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)</a:t>
            </a:r>
            <a:endParaRPr lang="en-GB" sz="5400" b="1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86071" y="5365082"/>
            <a:ext cx="18004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rgbClr val="002060"/>
                </a:solidFill>
                <a:latin typeface="HP001 5 hàng" panose="020B0603050302020204" pitchFamily="34" charset="0"/>
              </a:rPr>
              <a:t>Trang</a:t>
            </a:r>
            <a:r>
              <a:rPr lang="en-GB" sz="3200" b="1" dirty="0">
                <a:solidFill>
                  <a:srgbClr val="002060"/>
                </a:solidFill>
                <a:latin typeface="HP001 5 hàng" panose="020B0603050302020204" pitchFamily="34" charset="0"/>
              </a:rPr>
              <a:t> </a:t>
            </a:r>
            <a:r>
              <a:rPr lang="en-GB" sz="3200" b="1" dirty="0" smtClean="0">
                <a:solidFill>
                  <a:srgbClr val="002060"/>
                </a:solidFill>
                <a:latin typeface="HP001 5 hàng" panose="020B0603050302020204" pitchFamily="34" charset="0"/>
              </a:rPr>
              <a:t>5</a:t>
            </a:r>
            <a:endParaRPr lang="en-GB" sz="3200" b="1" dirty="0">
              <a:solidFill>
                <a:srgbClr val="002060"/>
              </a:solidFill>
              <a:latin typeface="HP001 5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0925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428456" y="1048501"/>
            <a:ext cx="137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435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428456" y="1569544"/>
            <a:ext cx="2362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127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325881" y="2215875"/>
            <a:ext cx="9144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021081" y="1129151"/>
            <a:ext cx="762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00B0F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771900" y="904351"/>
            <a:ext cx="72008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* 5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coäng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7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12,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vieát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2 </a:t>
            </a:r>
            <a:r>
              <a:rPr lang="en-US" altLang="vi-VN" sz="2800" b="1" dirty="0" err="1">
                <a:solidFill>
                  <a:srgbClr val="F212D2"/>
                </a:solidFill>
                <a:latin typeface="VNI-Times" pitchFamily="2" charset="0"/>
              </a:rPr>
              <a:t>nhôù</a:t>
            </a:r>
            <a:r>
              <a:rPr lang="en-US" altLang="vi-VN" sz="2800" b="1" dirty="0">
                <a:solidFill>
                  <a:srgbClr val="F212D2"/>
                </a:solidFill>
                <a:latin typeface="VNI-Times" pitchFamily="2" charset="0"/>
              </a:rPr>
              <a:t> 1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908816" y="2176297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1669953" y="1499304"/>
            <a:ext cx="381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695700" y="1569544"/>
            <a:ext cx="83743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* 3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coäng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2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5, </a:t>
            </a:r>
            <a:r>
              <a:rPr lang="en-US" altLang="vi-VN" sz="2800" b="1" dirty="0" err="1">
                <a:solidFill>
                  <a:srgbClr val="F212D2"/>
                </a:solidFill>
                <a:latin typeface="VNI-Times" pitchFamily="2" charset="0"/>
              </a:rPr>
              <a:t>theâm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1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6,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vieát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6. 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686365" y="2187592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3695701" y="2248201"/>
            <a:ext cx="693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* 4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coäng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1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5,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vieát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5.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1408238" y="2187592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213D99-46F5-4605-8C45-0A178EAB97A7}"/>
              </a:ext>
            </a:extLst>
          </p:cNvPr>
          <p:cNvSpPr txBox="1"/>
          <p:nvPr/>
        </p:nvSpPr>
        <p:spPr>
          <a:xfrm>
            <a:off x="439914" y="416785"/>
            <a:ext cx="3699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435 + 127 = 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D869E9-A04F-4CD4-8418-60A511E3B157}"/>
              </a:ext>
            </a:extLst>
          </p:cNvPr>
          <p:cNvSpPr txBox="1"/>
          <p:nvPr/>
        </p:nvSpPr>
        <p:spPr>
          <a:xfrm>
            <a:off x="598463" y="2822628"/>
            <a:ext cx="3699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435 + 127 = 562</a:t>
            </a:r>
          </a:p>
        </p:txBody>
      </p:sp>
      <p:sp>
        <p:nvSpPr>
          <p:cNvPr id="17" name="Text Box 5">
            <a:extLst>
              <a:ext uri="{FF2B5EF4-FFF2-40B4-BE49-F238E27FC236}">
                <a16:creationId xmlns:a16="http://schemas.microsoft.com/office/drawing/2014/main" id="{51AD14E4-87B0-4612-A77C-A24E77118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469" y="3992398"/>
            <a:ext cx="137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256</a:t>
            </a:r>
          </a:p>
        </p:txBody>
      </p:sp>
      <p:sp>
        <p:nvSpPr>
          <p:cNvPr id="18" name="Line 7">
            <a:extLst>
              <a:ext uri="{FF2B5EF4-FFF2-40B4-BE49-F238E27FC236}">
                <a16:creationId xmlns:a16="http://schemas.microsoft.com/office/drawing/2014/main" id="{11D9FB35-1338-4E09-9E0E-7B36DC3AFF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4865" y="5203146"/>
            <a:ext cx="11430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9B6A71B8-B9DD-450E-982E-B8B6B940E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269" y="4302579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0" name="Text Box 10">
            <a:extLst>
              <a:ext uri="{FF2B5EF4-FFF2-40B4-BE49-F238E27FC236}">
                <a16:creationId xmlns:a16="http://schemas.microsoft.com/office/drawing/2014/main" id="{A7CCA623-EE43-40F0-BC91-B221509A1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204" y="5172454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1" name="Text Box 11">
            <a:extLst>
              <a:ext uri="{FF2B5EF4-FFF2-40B4-BE49-F238E27FC236}">
                <a16:creationId xmlns:a16="http://schemas.microsoft.com/office/drawing/2014/main" id="{12D8DC43-311B-4D04-83F5-91E13E8AA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572" y="4693068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Text Box 13">
            <a:extLst>
              <a:ext uri="{FF2B5EF4-FFF2-40B4-BE49-F238E27FC236}">
                <a16:creationId xmlns:a16="http://schemas.microsoft.com/office/drawing/2014/main" id="{526C116E-5982-4781-95F0-B16C7A020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933" y="5170941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325830A4-DF9F-4FF0-8E0C-72BF5ABBB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337" y="5174257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Text Box 6">
            <a:extLst>
              <a:ext uri="{FF2B5EF4-FFF2-40B4-BE49-F238E27FC236}">
                <a16:creationId xmlns:a16="http://schemas.microsoft.com/office/drawing/2014/main" id="{CE17C807-9B75-4EBD-9704-8F8973528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7264" y="4484706"/>
            <a:ext cx="2362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4A2D0AF-F9BF-4A1D-ACE7-F2C7EC9615E0}"/>
              </a:ext>
            </a:extLst>
          </p:cNvPr>
          <p:cNvSpPr txBox="1"/>
          <p:nvPr/>
        </p:nvSpPr>
        <p:spPr>
          <a:xfrm>
            <a:off x="524908" y="3398257"/>
            <a:ext cx="3699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256 + 162 = 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951111-9534-470A-9C7F-65D5C32C9188}"/>
              </a:ext>
            </a:extLst>
          </p:cNvPr>
          <p:cNvSpPr txBox="1"/>
          <p:nvPr/>
        </p:nvSpPr>
        <p:spPr>
          <a:xfrm>
            <a:off x="524908" y="5779120"/>
            <a:ext cx="3699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256 + 162 = 418</a:t>
            </a:r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94AF630C-2101-4E70-9C2C-8DF7EA67E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3821" y="3884621"/>
            <a:ext cx="72008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* 6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coäng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2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8,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vieát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8.</a:t>
            </a:r>
          </a:p>
        </p:txBody>
      </p:sp>
      <p:sp>
        <p:nvSpPr>
          <p:cNvPr id="28" name="Text Box 13">
            <a:extLst>
              <a:ext uri="{FF2B5EF4-FFF2-40B4-BE49-F238E27FC236}">
                <a16:creationId xmlns:a16="http://schemas.microsoft.com/office/drawing/2014/main" id="{0E2D0E87-FC9A-4BE9-BE7F-F800B9A2C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621" y="4549814"/>
            <a:ext cx="83743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* 5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coäng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6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baèng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11,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viết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 1 </a:t>
            </a:r>
            <a:r>
              <a:rPr lang="en-US" altLang="vi-VN" sz="2800" b="1" dirty="0" err="1">
                <a:solidFill>
                  <a:srgbClr val="F212D2"/>
                </a:solidFill>
                <a:latin typeface="VNI-Times" pitchFamily="2" charset="0"/>
              </a:rPr>
              <a:t>nhớ</a:t>
            </a:r>
            <a:r>
              <a:rPr lang="en-US" altLang="vi-VN" sz="2800" b="1" dirty="0">
                <a:solidFill>
                  <a:srgbClr val="F212D2"/>
                </a:solidFill>
                <a:latin typeface="VNI-Times" pitchFamily="2" charset="0"/>
              </a:rPr>
              <a:t> 1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VNI-Times" pitchFamily="2" charset="0"/>
              </a:rPr>
              <a:t>. </a:t>
            </a:r>
          </a:p>
        </p:txBody>
      </p:sp>
      <p:sp>
        <p:nvSpPr>
          <p:cNvPr id="29" name="Text Box 15">
            <a:extLst>
              <a:ext uri="{FF2B5EF4-FFF2-40B4-BE49-F238E27FC236}">
                <a16:creationId xmlns:a16="http://schemas.microsoft.com/office/drawing/2014/main" id="{393CE81D-2D9A-4C82-8BA9-BC3B81A89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5758" y="5228471"/>
            <a:ext cx="693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2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altLang="vi-VN" sz="2800" b="1" dirty="0" err="1">
                <a:solidFill>
                  <a:srgbClr val="F212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2800" b="1" dirty="0">
                <a:solidFill>
                  <a:srgbClr val="F212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altLang="vi-VN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</p:txBody>
      </p:sp>
    </p:spTree>
    <p:extLst>
      <p:ext uri="{BB962C8B-B14F-4D97-AF65-F5344CB8AC3E}">
        <p14:creationId xmlns:p14="http://schemas.microsoft.com/office/powerpoint/2010/main" val="393847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  <p:bldP spid="5129" grpId="0"/>
      <p:bldP spid="5130" grpId="0"/>
      <p:bldP spid="5131" grpId="0"/>
      <p:bldP spid="5132" grpId="0"/>
      <p:bldP spid="5133" grpId="0"/>
      <p:bldP spid="5134" grpId="0"/>
      <p:bldP spid="5135" grpId="0"/>
      <p:bldP spid="5136" grpId="0"/>
      <p:bldP spid="2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828800" y="304801"/>
            <a:ext cx="4572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latin typeface="VNI-Times" pitchFamily="2" charset="0"/>
              </a:rPr>
              <a:t>Baøi 1: Tính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286000" y="2286001"/>
            <a:ext cx="13716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256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125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2286000" y="44958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828800" y="28194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029200" y="2268538"/>
            <a:ext cx="1371600" cy="21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417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168</a:t>
            </a:r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5105400" y="44958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4572000" y="27432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8077200" y="2209801"/>
            <a:ext cx="13716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555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209</a:t>
            </a:r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8077200" y="44196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7620000" y="27432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29718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2705100" y="3687025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26670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2860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5791200" y="45720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5410200" y="457200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5467350" y="3701996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5105400" y="45720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8839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8515350" y="3581400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8458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8077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VNI-Times" pitchFamily="2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80479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3" grpId="0"/>
      <p:bldP spid="4105" grpId="0"/>
      <p:bldP spid="4106" grpId="0"/>
      <p:bldP spid="4108" grpId="0"/>
      <p:bldP spid="4109" grpId="0"/>
      <p:bldP spid="4111" grpId="0"/>
      <p:bldP spid="4112" grpId="0"/>
      <p:bldP spid="4113" grpId="0"/>
      <p:bldP spid="4114" grpId="0"/>
      <p:bldP spid="4115" grpId="0"/>
      <p:bldP spid="4116" grpId="0"/>
      <p:bldP spid="4117" grpId="0"/>
      <p:bldP spid="4118" grpId="0"/>
      <p:bldP spid="4119" grpId="0"/>
      <p:bldP spid="4120" grpId="0"/>
      <p:bldP spid="4121" grpId="0"/>
      <p:bldP spid="4122" grpId="0"/>
      <p:bldP spid="41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828800" y="304800"/>
            <a:ext cx="449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latin typeface="VNI-Times" pitchFamily="2" charset="0"/>
              </a:rPr>
              <a:t>Baøi 2: Tính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286000" y="2286001"/>
            <a:ext cx="13716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256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182</a:t>
            </a: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2286000" y="44958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66CC"/>
              </a:solidFill>
              <a:latin typeface="Arial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828800" y="28194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029200" y="2268538"/>
            <a:ext cx="1371600" cy="21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452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361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5105400" y="44958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572000" y="27432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8077200" y="2209801"/>
            <a:ext cx="13716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166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283</a:t>
            </a: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8077200" y="4419600"/>
            <a:ext cx="10668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7620000" y="27432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9718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2362200" y="3733800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26670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286000" y="4572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33CC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791200" y="45720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410200" y="457200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5079705" y="3657600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5029200" y="4572000"/>
            <a:ext cx="76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8839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8153400" y="3619500"/>
            <a:ext cx="45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8458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077200" y="4495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66CC"/>
                </a:solidFill>
                <a:latin typeface="VNI-Times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3993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5" grpId="0"/>
      <p:bldP spid="10247" grpId="0"/>
      <p:bldP spid="10248" grpId="0"/>
      <p:bldP spid="10250" grpId="0"/>
      <p:bldP spid="10251" grpId="0"/>
      <p:bldP spid="10253" grpId="0"/>
      <p:bldP spid="10254" grpId="0"/>
      <p:bldP spid="10255" grpId="0"/>
      <p:bldP spid="10256" grpId="0"/>
      <p:bldP spid="10257" grpId="0"/>
      <p:bldP spid="10258" grpId="0"/>
      <p:bldP spid="10259" grpId="0"/>
      <p:bldP spid="10260" grpId="0"/>
      <p:bldP spid="10261" grpId="0"/>
      <p:bldP spid="10262" grpId="0"/>
      <p:bldP spid="10263" grpId="0"/>
      <p:bldP spid="10264" grpId="0"/>
      <p:bldP spid="102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64" name="Text Box 16"/>
          <p:cNvSpPr txBox="1">
            <a:spLocks noChangeArrowheads="1"/>
          </p:cNvSpPr>
          <p:nvPr/>
        </p:nvSpPr>
        <p:spPr bwMode="auto">
          <a:xfrm>
            <a:off x="2286000" y="2438400"/>
            <a:ext cx="1371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</a:p>
        </p:txBody>
      </p:sp>
      <p:sp>
        <p:nvSpPr>
          <p:cNvPr id="21965" name="Text Box 17"/>
          <p:cNvSpPr txBox="1">
            <a:spLocks noChangeArrowheads="1"/>
          </p:cNvSpPr>
          <p:nvPr/>
        </p:nvSpPr>
        <p:spPr bwMode="auto">
          <a:xfrm>
            <a:off x="2286000" y="3292475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417</a:t>
            </a:r>
          </a:p>
        </p:txBody>
      </p:sp>
      <p:sp>
        <p:nvSpPr>
          <p:cNvPr id="21966" name="Text Box 19"/>
          <p:cNvSpPr txBox="1">
            <a:spLocks noChangeArrowheads="1"/>
          </p:cNvSpPr>
          <p:nvPr/>
        </p:nvSpPr>
        <p:spPr bwMode="auto">
          <a:xfrm>
            <a:off x="1828800" y="2903537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2895600" y="4068762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Text Box 23"/>
          <p:cNvSpPr txBox="1">
            <a:spLocks noChangeArrowheads="1"/>
          </p:cNvSpPr>
          <p:nvPr/>
        </p:nvSpPr>
        <p:spPr bwMode="auto">
          <a:xfrm>
            <a:off x="2245063" y="4101580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2576330" y="4080057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1970" name="Text Box 4"/>
          <p:cNvSpPr txBox="1">
            <a:spLocks noChangeArrowheads="1"/>
          </p:cNvSpPr>
          <p:nvPr/>
        </p:nvSpPr>
        <p:spPr bwMode="auto">
          <a:xfrm>
            <a:off x="1069975" y="907254"/>
            <a:ext cx="9220200" cy="70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971" name="Text Box 25"/>
          <p:cNvSpPr txBox="1">
            <a:spLocks noChangeArrowheads="1"/>
          </p:cNvSpPr>
          <p:nvPr/>
        </p:nvSpPr>
        <p:spPr bwMode="auto">
          <a:xfrm>
            <a:off x="4079875" y="2459037"/>
            <a:ext cx="1371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256</a:t>
            </a:r>
          </a:p>
        </p:txBody>
      </p:sp>
      <p:sp>
        <p:nvSpPr>
          <p:cNvPr id="21972" name="Text Box 26"/>
          <p:cNvSpPr txBox="1">
            <a:spLocks noChangeArrowheads="1"/>
          </p:cNvSpPr>
          <p:nvPr/>
        </p:nvSpPr>
        <p:spPr bwMode="auto">
          <a:xfrm>
            <a:off x="4325937" y="3282156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</a:p>
        </p:txBody>
      </p:sp>
      <p:sp>
        <p:nvSpPr>
          <p:cNvPr id="21973" name="Text Box 28"/>
          <p:cNvSpPr txBox="1">
            <a:spLocks noChangeArrowheads="1"/>
          </p:cNvSpPr>
          <p:nvPr/>
        </p:nvSpPr>
        <p:spPr bwMode="auto">
          <a:xfrm>
            <a:off x="3742285" y="2870200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4370388" y="4116387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08438" y="4125912"/>
            <a:ext cx="4889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4649788" y="4116387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1977" name="Text Box 33"/>
          <p:cNvSpPr txBox="1">
            <a:spLocks noChangeArrowheads="1"/>
          </p:cNvSpPr>
          <p:nvPr/>
        </p:nvSpPr>
        <p:spPr bwMode="auto">
          <a:xfrm>
            <a:off x="6021388" y="2474912"/>
            <a:ext cx="1371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333</a:t>
            </a:r>
          </a:p>
        </p:txBody>
      </p:sp>
      <p:sp>
        <p:nvSpPr>
          <p:cNvPr id="21978" name="Text Box 34"/>
          <p:cNvSpPr txBox="1">
            <a:spLocks noChangeArrowheads="1"/>
          </p:cNvSpPr>
          <p:nvPr/>
        </p:nvSpPr>
        <p:spPr bwMode="auto">
          <a:xfrm>
            <a:off x="6296025" y="3273426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</a:p>
        </p:txBody>
      </p:sp>
      <p:sp>
        <p:nvSpPr>
          <p:cNvPr id="21979" name="Text Box 36"/>
          <p:cNvSpPr txBox="1">
            <a:spLocks noChangeArrowheads="1"/>
          </p:cNvSpPr>
          <p:nvPr/>
        </p:nvSpPr>
        <p:spPr bwMode="auto">
          <a:xfrm>
            <a:off x="5680075" y="2911475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7" name="Text Box 37"/>
          <p:cNvSpPr txBox="1">
            <a:spLocks noChangeArrowheads="1"/>
          </p:cNvSpPr>
          <p:nvPr/>
        </p:nvSpPr>
        <p:spPr bwMode="auto">
          <a:xfrm>
            <a:off x="6716010" y="4104390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8" name="Text Box 39"/>
          <p:cNvSpPr txBox="1">
            <a:spLocks noChangeArrowheads="1"/>
          </p:cNvSpPr>
          <p:nvPr/>
        </p:nvSpPr>
        <p:spPr bwMode="auto">
          <a:xfrm>
            <a:off x="6053658" y="4116387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9" name="Text Box 38"/>
          <p:cNvSpPr txBox="1">
            <a:spLocks noChangeArrowheads="1"/>
          </p:cNvSpPr>
          <p:nvPr/>
        </p:nvSpPr>
        <p:spPr bwMode="auto">
          <a:xfrm>
            <a:off x="6389688" y="4125912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1983" name="Text Box 41"/>
          <p:cNvSpPr txBox="1">
            <a:spLocks noChangeArrowheads="1"/>
          </p:cNvSpPr>
          <p:nvPr/>
        </p:nvSpPr>
        <p:spPr bwMode="auto">
          <a:xfrm>
            <a:off x="8177213" y="2482852"/>
            <a:ext cx="1371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sp>
        <p:nvSpPr>
          <p:cNvPr id="21984" name="Text Box 42"/>
          <p:cNvSpPr txBox="1">
            <a:spLocks noChangeArrowheads="1"/>
          </p:cNvSpPr>
          <p:nvPr/>
        </p:nvSpPr>
        <p:spPr bwMode="auto">
          <a:xfrm>
            <a:off x="7912100" y="3290887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</a:t>
            </a:r>
          </a:p>
        </p:txBody>
      </p:sp>
      <p:sp>
        <p:nvSpPr>
          <p:cNvPr id="21985" name="Text Box 44"/>
          <p:cNvSpPr txBox="1">
            <a:spLocks noChangeArrowheads="1"/>
          </p:cNvSpPr>
          <p:nvPr/>
        </p:nvSpPr>
        <p:spPr bwMode="auto">
          <a:xfrm>
            <a:off x="7592675" y="2886440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33" name="Text Box 46"/>
          <p:cNvSpPr txBox="1">
            <a:spLocks noChangeArrowheads="1"/>
          </p:cNvSpPr>
          <p:nvPr/>
        </p:nvSpPr>
        <p:spPr bwMode="auto">
          <a:xfrm>
            <a:off x="8239125" y="4125912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4" name="Text Box 47"/>
          <p:cNvSpPr txBox="1">
            <a:spLocks noChangeArrowheads="1"/>
          </p:cNvSpPr>
          <p:nvPr/>
        </p:nvSpPr>
        <p:spPr bwMode="auto">
          <a:xfrm>
            <a:off x="7896563" y="4129087"/>
            <a:ext cx="4699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8558213" y="4138612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2286000" y="4110037"/>
            <a:ext cx="915988" cy="1270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114800" y="4116387"/>
            <a:ext cx="946150" cy="635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008688" y="4162425"/>
            <a:ext cx="1085056" cy="1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912100" y="4138612"/>
            <a:ext cx="1012825" cy="3175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2672557" y="3346449"/>
            <a:ext cx="22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159249" y="3122614"/>
            <a:ext cx="22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38" name="Text Box 11"/>
          <p:cNvSpPr txBox="1">
            <a:spLocks noChangeArrowheads="1"/>
          </p:cNvSpPr>
          <p:nvPr/>
        </p:nvSpPr>
        <p:spPr bwMode="auto">
          <a:xfrm>
            <a:off x="6337300" y="3371850"/>
            <a:ext cx="22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39" name="Text Box 11"/>
          <p:cNvSpPr txBox="1">
            <a:spLocks noChangeArrowheads="1"/>
          </p:cNvSpPr>
          <p:nvPr/>
        </p:nvSpPr>
        <p:spPr bwMode="auto">
          <a:xfrm>
            <a:off x="7944811" y="3346449"/>
            <a:ext cx="22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FF00"/>
                </a:solidFill>
                <a:latin typeface="VNI-Times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853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21" grpId="0"/>
      <p:bldP spid="22" grpId="0"/>
      <p:bldP spid="23" grpId="0"/>
      <p:bldP spid="27" grpId="0"/>
      <p:bldP spid="28" grpId="0"/>
      <p:bldP spid="29" grpId="0"/>
      <p:bldP spid="33" grpId="0"/>
      <p:bldP spid="34" grpId="0"/>
      <p:bldP spid="35" grpId="0"/>
      <p:bldP spid="32" grpId="0"/>
      <p:bldP spid="36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752600" y="304801"/>
            <a:ext cx="861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altLang="vi-VN" sz="4800" b="1" dirty="0">
                <a:solidFill>
                  <a:srgbClr val="FF0000"/>
                </a:solidFill>
                <a:latin typeface="VNI-Times" pitchFamily="2" charset="0"/>
              </a:rPr>
              <a:t> 4 :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1524000" y="1447801"/>
            <a:ext cx="94488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0033CC"/>
                </a:solidFill>
                <a:latin typeface="VNI-Times" pitchFamily="2" charset="0"/>
              </a:rPr>
              <a:t>  Tính ñoä daøi ñöôøng gaáp khuùc ABC</a:t>
            </a:r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 flipV="1">
            <a:off x="2438400" y="3886200"/>
            <a:ext cx="2819400" cy="19812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5257800" y="3886200"/>
            <a:ext cx="4343400" cy="19812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5181600"/>
            <a:ext cx="381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FFFF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5105400" y="3200400"/>
            <a:ext cx="381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FFFF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9448800" y="5181600"/>
            <a:ext cx="381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FFFF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1981200" y="57912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8000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4953000" y="28194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008000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9601200" y="57912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8000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 rot="-2119586">
            <a:off x="2514600" y="3810000"/>
            <a:ext cx="2362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latin typeface="VNI-Times" pitchFamily="2" charset="0"/>
              </a:rPr>
              <a:t>126cm</a:t>
            </a: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 rot="1379867">
            <a:off x="6477000" y="3962400"/>
            <a:ext cx="2362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latin typeface="VNI-Times" pitchFamily="2" charset="0"/>
              </a:rPr>
              <a:t>137cm</a:t>
            </a:r>
          </a:p>
        </p:txBody>
      </p:sp>
    </p:spTree>
    <p:extLst>
      <p:ext uri="{BB962C8B-B14F-4D97-AF65-F5344CB8AC3E}">
        <p14:creationId xmlns:p14="http://schemas.microsoft.com/office/powerpoint/2010/main" val="155600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87" grpId="0"/>
      <p:bldP spid="11288" grpId="0" animBg="1"/>
      <p:bldP spid="11289" grpId="0" animBg="1"/>
      <p:bldP spid="11290" grpId="0"/>
      <p:bldP spid="11291" grpId="0"/>
      <p:bldP spid="11292" grpId="0"/>
      <p:bldP spid="11293" grpId="0"/>
      <p:bldP spid="11294" grpId="0"/>
      <p:bldP spid="11295" grpId="0"/>
      <p:bldP spid="11297" grpId="0"/>
      <p:bldP spid="112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78209"/>
              </p:ext>
            </p:extLst>
          </p:nvPr>
        </p:nvGraphicFramePr>
        <p:xfrm>
          <a:off x="279403" y="568324"/>
          <a:ext cx="11087096" cy="4667250"/>
        </p:xfrm>
        <a:graphic>
          <a:graphicData uri="http://schemas.openxmlformats.org/drawingml/2006/table">
            <a:tbl>
              <a:tblPr/>
              <a:tblGrid>
                <a:gridCol w="629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9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7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8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7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7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79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1644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1866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1200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1200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0757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0314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90" marR="28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3454400" y="914400"/>
            <a:ext cx="152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 err="1">
                <a:solidFill>
                  <a:srgbClr val="0070C0"/>
                </a:solidFill>
                <a:latin typeface="VNI-Times" pitchFamily="2" charset="0"/>
              </a:rPr>
              <a:t>Giaûi</a:t>
            </a:r>
            <a:endParaRPr lang="en-US" altLang="vi-VN" sz="5400" b="1" dirty="0">
              <a:solidFill>
                <a:srgbClr val="0070C0"/>
              </a:solidFill>
              <a:latin typeface="VNI-Times" pitchFamily="2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812800" y="1746448"/>
            <a:ext cx="8915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1422400" y="2267443"/>
            <a:ext cx="6705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dirty="0">
                <a:latin typeface="VNI-Times" pitchFamily="2" charset="0"/>
              </a:rPr>
              <a:t>126 + 137 = 263 (cm)</a:t>
            </a:r>
          </a:p>
        </p:txBody>
      </p:sp>
      <p:sp>
        <p:nvSpPr>
          <p:cNvPr id="7" name="Text Box 24"/>
          <p:cNvSpPr txBox="1">
            <a:spLocks noChangeArrowheads="1"/>
          </p:cNvSpPr>
          <p:nvPr/>
        </p:nvSpPr>
        <p:spPr bwMode="auto">
          <a:xfrm>
            <a:off x="3645785" y="2892977"/>
            <a:ext cx="6019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263 cm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3200" y="343820"/>
            <a:ext cx="2133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altLang="vi-VN" sz="4800" b="1" dirty="0">
                <a:solidFill>
                  <a:srgbClr val="FF0000"/>
                </a:solidFill>
                <a:latin typeface="VNI-Times" pitchFamily="2" charset="0"/>
              </a:rPr>
              <a:t> 4 :</a:t>
            </a:r>
          </a:p>
        </p:txBody>
      </p:sp>
    </p:spTree>
    <p:extLst>
      <p:ext uri="{BB962C8B-B14F-4D97-AF65-F5344CB8AC3E}">
        <p14:creationId xmlns:p14="http://schemas.microsoft.com/office/powerpoint/2010/main" val="168869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514600" y="914400"/>
            <a:ext cx="5943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FF"/>
                </a:solidFill>
                <a:latin typeface="VNI-Times" pitchFamily="2" charset="0"/>
              </a:rPr>
              <a:t>1)  333 + 47 = ?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590800" y="3581400"/>
            <a:ext cx="495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>
                <a:solidFill>
                  <a:srgbClr val="FF00FF"/>
                </a:solidFill>
                <a:latin typeface="VNI-Times" pitchFamily="2" charset="0"/>
              </a:rPr>
              <a:t>2) 60 + 368 = ?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1828800" y="48768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33CC"/>
                </a:solidFill>
                <a:latin typeface="VNI-Times" pitchFamily="2" charset="0"/>
              </a:rPr>
              <a:t>a) 428        b) 328         c) 320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1752600" y="22098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5400" b="1" dirty="0">
                <a:solidFill>
                  <a:srgbClr val="008000"/>
                </a:solidFill>
                <a:latin typeface="VNI-Times" pitchFamily="2" charset="0"/>
              </a:rPr>
              <a:t>a) 370        b) 380         c) 390</a:t>
            </a:r>
          </a:p>
        </p:txBody>
      </p:sp>
      <p:sp>
        <p:nvSpPr>
          <p:cNvPr id="13337" name="Oval 25"/>
          <p:cNvSpPr>
            <a:spLocks noChangeArrowheads="1"/>
          </p:cNvSpPr>
          <p:nvPr/>
        </p:nvSpPr>
        <p:spPr bwMode="auto">
          <a:xfrm>
            <a:off x="4724400" y="2242930"/>
            <a:ext cx="990600" cy="9906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13338" name="Oval 26"/>
          <p:cNvSpPr>
            <a:spLocks noChangeArrowheads="1"/>
          </p:cNvSpPr>
          <p:nvPr/>
        </p:nvSpPr>
        <p:spPr bwMode="auto">
          <a:xfrm>
            <a:off x="1600200" y="4876800"/>
            <a:ext cx="990600" cy="9906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D6D6B3-4C8B-436C-8E30-6261D8378003}"/>
              </a:ext>
            </a:extLst>
          </p:cNvPr>
          <p:cNvSpPr txBox="1"/>
          <p:nvPr/>
        </p:nvSpPr>
        <p:spPr>
          <a:xfrm>
            <a:off x="829340" y="148856"/>
            <a:ext cx="9611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DỤNG, TRẢI NGHIỆM:</a:t>
            </a:r>
          </a:p>
        </p:txBody>
      </p:sp>
    </p:spTree>
    <p:extLst>
      <p:ext uri="{BB962C8B-B14F-4D97-AF65-F5344CB8AC3E}">
        <p14:creationId xmlns:p14="http://schemas.microsoft.com/office/powerpoint/2010/main" val="46067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21" grpId="0"/>
      <p:bldP spid="13335" grpId="0"/>
      <p:bldP spid="13336" grpId="0"/>
      <p:bldP spid="13337" grpId="0" animBg="1"/>
      <p:bldP spid="1333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308</Words>
  <Application>Microsoft Office PowerPoint</Application>
  <PresentationFormat>Widescreen</PresentationFormat>
  <Paragraphs>681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HP001 4 hàng</vt:lpstr>
      <vt:lpstr>HP001 5 hàng</vt:lpstr>
      <vt:lpstr>Times New Roman</vt:lpstr>
      <vt:lpstr>VnBangkok</vt:lpstr>
      <vt:lpstr>VNbritannic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NQC2019</dc:creator>
  <cp:lastModifiedBy>TT</cp:lastModifiedBy>
  <cp:revision>16</cp:revision>
  <dcterms:created xsi:type="dcterms:W3CDTF">2021-08-23T14:35:23Z</dcterms:created>
  <dcterms:modified xsi:type="dcterms:W3CDTF">2021-08-28T18:25:42Z</dcterms:modified>
</cp:coreProperties>
</file>