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84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3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59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137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003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401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66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7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593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12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770CB-B109-48A5-9A51-8E77B6DFDF3B}" type="datetimeFigureOut">
              <a:rPr lang="en-GB" smtClean="0"/>
              <a:t>01/09/2021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49F82-35E8-431E-8502-FEF0FF770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24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hyperlink" Target="http://www.glitter-graphics.com/" TargetMode="External"/><Relationship Id="rId7" Type="http://schemas.openxmlformats.org/officeDocument/2006/relationships/image" Target="../media/image6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2.wav"/><Relationship Id="rId7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microsoft.com/office/2007/relationships/hdphoto" Target="../media/hdphoto1.wdp"/><Relationship Id="rId4" Type="http://schemas.openxmlformats.org/officeDocument/2006/relationships/image" Target="../media/image10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9587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7"/>
          <p:cNvSpPr>
            <a:spLocks noChangeArrowheads="1" noChangeShapeType="1" noTextEdit="1"/>
          </p:cNvSpPr>
          <p:nvPr/>
        </p:nvSpPr>
        <p:spPr bwMode="auto">
          <a:xfrm>
            <a:off x="4502135" y="1402082"/>
            <a:ext cx="2819400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6000" b="1" kern="10" dirty="0">
                <a:ln w="9525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pic>
        <p:nvPicPr>
          <p:cNvPr id="3075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3810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4572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58" y="3432606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5259819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708245qq9tddswa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3048001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1" name="Group 18"/>
          <p:cNvGrpSpPr>
            <a:grpSpLocks/>
          </p:cNvGrpSpPr>
          <p:nvPr/>
        </p:nvGrpSpPr>
        <p:grpSpPr bwMode="auto">
          <a:xfrm>
            <a:off x="748651" y="1523055"/>
            <a:ext cx="1752600" cy="16764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5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pic>
          <p:nvPicPr>
            <p:cNvPr id="3084" name="Picture 26" descr="cosmoS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25" descr="BOOK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24" descr="BOOK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23" descr="QUILLPEN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8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VnBangkok" pitchFamily="34" charset="0"/>
                  <a:cs typeface="Times New Roman" panose="02020603050405020304" pitchFamily="18" charset="0"/>
                </a:rPr>
                <a:t> </a:t>
              </a:r>
              <a:endParaRPr lang="en-US" altLang="en-US" sz="480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89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  <p:sp>
          <p:nvSpPr>
            <p:cNvPr id="3090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GB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</p:grpSp>
      <p:sp>
        <p:nvSpPr>
          <p:cNvPr id="3082" name="TextBox 1"/>
          <p:cNvSpPr txBox="1">
            <a:spLocks noChangeArrowheads="1"/>
          </p:cNvSpPr>
          <p:nvPr/>
        </p:nvSpPr>
        <p:spPr bwMode="auto">
          <a:xfrm>
            <a:off x="2501251" y="227960"/>
            <a:ext cx="7419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LÊ QUÝ ĐÔN – LONG BIÊN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1607" y="2570622"/>
            <a:ext cx="58794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Luyện</a:t>
            </a:r>
            <a:r>
              <a:rPr lang="en-GB" sz="8800" b="1" dirty="0">
                <a:solidFill>
                  <a:srgbClr val="002060"/>
                </a:solidFill>
                <a:latin typeface="HP001 5 hàng" panose="020B0603050302020204" pitchFamily="34" charset="0"/>
              </a:rPr>
              <a:t> </a:t>
            </a:r>
            <a:r>
              <a:rPr lang="en-GB" sz="88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tập</a:t>
            </a:r>
            <a:endParaRPr lang="en-GB" sz="8800" b="1" dirty="0">
              <a:solidFill>
                <a:srgbClr val="002060"/>
              </a:solidFill>
              <a:latin typeface="HP001 5 hàng" panose="020B06030503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18558" y="4379580"/>
            <a:ext cx="18165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Trang</a:t>
            </a:r>
            <a:r>
              <a:rPr lang="en-GB" sz="3200" b="1" dirty="0">
                <a:solidFill>
                  <a:srgbClr val="002060"/>
                </a:solidFill>
                <a:latin typeface="HP001 5 hàng" panose="020B0603050302020204" pitchFamily="34" charset="0"/>
              </a:rPr>
              <a:t> 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3826136"/>
            <a:ext cx="2854233" cy="28542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645949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3346704" y="5554272"/>
            <a:ext cx="8065008" cy="5539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2472183" y="4705967"/>
            <a:ext cx="8518905" cy="58477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1883664" y="3857662"/>
            <a:ext cx="8668512" cy="58477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860639" y="698765"/>
            <a:ext cx="29738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err="1">
                <a:latin typeface="HP001 4 hàng" panose="020B0603050302020204" pitchFamily="34" charset="0"/>
              </a:rPr>
              <a:t>Luyện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tập</a:t>
            </a:r>
            <a:endParaRPr lang="en-GB" sz="4800" b="1" dirty="0"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4458" y="159658"/>
            <a:ext cx="15151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 err="1">
                <a:latin typeface="HP001 4 hàng" panose="020B0603050302020204" pitchFamily="34" charset="0"/>
              </a:rPr>
              <a:t>Toán</a:t>
            </a:r>
            <a:endParaRPr lang="en-GB" sz="4400" b="1" dirty="0"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2914" y="1666242"/>
            <a:ext cx="6179464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4800" dirty="0"/>
              <a:t>KIẾN THỨC TRỌNG TÂM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27602" y="2913422"/>
            <a:ext cx="8975534" cy="646986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13696" y="3857662"/>
            <a:ext cx="8640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GB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72183" y="4705967"/>
            <a:ext cx="38074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GB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77879" y="5554272"/>
            <a:ext cx="1996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GB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3012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 animBg="1"/>
      <p:bldP spid="3" grpId="0" animBg="1"/>
      <p:bldP spid="7" grpId="0" animBg="1"/>
      <p:bldP spid="8" grpId="0" animBg="1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6997" y="1249102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16180" y="124910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1822" y="1268152"/>
            <a:ext cx="790472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>
                <a:solidFill>
                  <a:srgbClr val="C00000"/>
                </a:solidFill>
              </a:rPr>
              <a:t>Đặt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tính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rồi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tính</a:t>
            </a:r>
            <a:endParaRPr lang="en-GB" sz="2800" b="1" dirty="0">
              <a:solidFill>
                <a:srgbClr val="C00000"/>
              </a:solidFill>
            </a:endParaRPr>
          </a:p>
          <a:p>
            <a:pPr marL="514350" indent="-514350">
              <a:buAutoNum type="alphaLcParenR"/>
            </a:pPr>
            <a:r>
              <a:rPr lang="en-GB" sz="2800" b="1" dirty="0"/>
              <a:t>324 + 405		761 + 128		25 + 721</a:t>
            </a:r>
          </a:p>
          <a:p>
            <a:pPr marL="514350" indent="-514350">
              <a:buAutoNum type="alphaLcParenR"/>
            </a:pPr>
            <a:r>
              <a:rPr lang="en-GB" sz="2800" b="1" dirty="0"/>
              <a:t>645 – 302		666 – 333		485 - 72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4560" y="2798064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324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0656" y="327964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405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89760" y="3005328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194560" y="3864423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26405" y="285292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761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32501" y="3334512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128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21605" y="30601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5544458" y="3864423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116949" y="285902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903589" y="334060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721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92693" y="3066288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8897493" y="3870519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82368" y="4687824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645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88464" y="516940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302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77568" y="4895088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-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2182368" y="5754183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14213" y="474268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666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20309" y="5224272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333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209413" y="4949952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-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5514213" y="5772471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885301" y="4748784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485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92565" y="5230368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72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80501" y="4956048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-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8885301" y="5778567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200656" y="381000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729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537747" y="379598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889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900160" y="381609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746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88464" y="571804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343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504688" y="570585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333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906256" y="570585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413</a:t>
            </a:r>
          </a:p>
        </p:txBody>
      </p:sp>
    </p:spTree>
    <p:extLst>
      <p:ext uri="{BB962C8B-B14F-4D97-AF65-F5344CB8AC3E}">
        <p14:creationId xmlns:p14="http://schemas.microsoft.com/office/powerpoint/2010/main" val="234859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15" grpId="0"/>
      <p:bldP spid="16" grpId="0"/>
      <p:bldP spid="18" grpId="0"/>
      <p:bldP spid="19" grpId="0"/>
      <p:bldP spid="20" grpId="0"/>
      <p:bldP spid="22" grpId="0"/>
      <p:bldP spid="23" grpId="0"/>
      <p:bldP spid="24" grpId="0"/>
      <p:bldP spid="26" grpId="0"/>
      <p:bldP spid="27" grpId="0"/>
      <p:bldP spid="28" grpId="0"/>
      <p:bldP spid="30" grpId="0"/>
      <p:bldP spid="31" grpId="0"/>
      <p:bldP spid="32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6997" y="1249102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16180" y="124910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1822" y="1268152"/>
            <a:ext cx="103412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>
                <a:solidFill>
                  <a:srgbClr val="C00000"/>
                </a:solidFill>
              </a:rPr>
              <a:t>Tìm</a:t>
            </a:r>
            <a:r>
              <a:rPr lang="en-GB" sz="2800" b="1" dirty="0">
                <a:solidFill>
                  <a:srgbClr val="C00000"/>
                </a:solidFill>
              </a:rPr>
              <a:t> X.</a:t>
            </a:r>
          </a:p>
          <a:p>
            <a:pPr marL="971550" lvl="1" indent="-514350">
              <a:buAutoNum type="alphaLcParenR"/>
            </a:pPr>
            <a:r>
              <a:rPr lang="en-GB" sz="2800" b="1" dirty="0">
                <a:solidFill>
                  <a:srgbClr val="0070C0"/>
                </a:solidFill>
              </a:rPr>
              <a:t>X – 125 = 344				b)   X + 125 = 266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52144" y="4023360"/>
            <a:ext cx="3257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bị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trừ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Hiệu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+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trừ</a:t>
            </a:r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39968" y="4023359"/>
            <a:ext cx="5576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hạng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chưa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biết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Tổng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-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hạng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đã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biết</a:t>
            </a:r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6264" y="2222259"/>
            <a:ext cx="2164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X = 344 + 125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700824" y="2228355"/>
            <a:ext cx="20954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X = 266 - 125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684072" y="2740419"/>
            <a:ext cx="12731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X = 369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700824" y="2722131"/>
            <a:ext cx="12731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X = 141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231136" y="493776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344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37232" y="5419344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125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926336" y="514502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231136" y="6004119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237232" y="594969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369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449056" y="4919472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266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455152" y="540105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125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144256" y="5126736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</a:rPr>
              <a:t>-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8449056" y="5985831"/>
            <a:ext cx="8098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8455152" y="593140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141</a:t>
            </a:r>
          </a:p>
        </p:txBody>
      </p:sp>
    </p:spTree>
    <p:extLst>
      <p:ext uri="{BB962C8B-B14F-4D97-AF65-F5344CB8AC3E}">
        <p14:creationId xmlns:p14="http://schemas.microsoft.com/office/powerpoint/2010/main" val="38896022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1" grpId="0"/>
      <p:bldP spid="3" grpId="0"/>
      <p:bldP spid="42" grpId="0"/>
      <p:bldP spid="43" grpId="0"/>
      <p:bldP spid="44" grpId="0"/>
      <p:bldP spid="45" grpId="0"/>
      <p:bldP spid="46" grpId="0"/>
      <p:bldP spid="47" grpId="0"/>
      <p:bldP spid="49" grpId="0"/>
      <p:bldP spid="50" grpId="0"/>
      <p:bldP spid="51" grpId="0"/>
      <p:bldP spid="52" grpId="0"/>
      <p:bldP spid="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6997" y="1496752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16180" y="149675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1822" y="1515802"/>
            <a:ext cx="98252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solidFill>
                  <a:srgbClr val="C00000"/>
                </a:solidFill>
              </a:rPr>
              <a:t>Một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đội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đồng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diễn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thể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dục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gồm</a:t>
            </a:r>
            <a:r>
              <a:rPr lang="en-GB" sz="2800" b="1" dirty="0">
                <a:solidFill>
                  <a:srgbClr val="C00000"/>
                </a:solidFill>
              </a:rPr>
              <a:t> 285 </a:t>
            </a:r>
            <a:r>
              <a:rPr lang="en-GB" sz="2800" b="1" dirty="0" err="1">
                <a:solidFill>
                  <a:srgbClr val="C00000"/>
                </a:solidFill>
              </a:rPr>
              <a:t>người</a:t>
            </a:r>
            <a:r>
              <a:rPr lang="en-GB" sz="2800" b="1" dirty="0">
                <a:solidFill>
                  <a:srgbClr val="C00000"/>
                </a:solidFill>
              </a:rPr>
              <a:t>, </a:t>
            </a:r>
            <a:r>
              <a:rPr lang="en-GB" sz="2800" b="1" dirty="0" err="1">
                <a:solidFill>
                  <a:srgbClr val="C00000"/>
                </a:solidFill>
              </a:rPr>
              <a:t>trong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đó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có</a:t>
            </a:r>
            <a:r>
              <a:rPr lang="en-GB" sz="2800" b="1" dirty="0">
                <a:solidFill>
                  <a:srgbClr val="C00000"/>
                </a:solidFill>
              </a:rPr>
              <a:t> 140 </a:t>
            </a:r>
            <a:r>
              <a:rPr lang="en-GB" sz="2800" b="1" dirty="0" err="1">
                <a:solidFill>
                  <a:srgbClr val="C00000"/>
                </a:solidFill>
              </a:rPr>
              <a:t>nam</a:t>
            </a:r>
            <a:r>
              <a:rPr lang="en-GB" sz="2800" b="1" dirty="0">
                <a:solidFill>
                  <a:srgbClr val="C00000"/>
                </a:solidFill>
              </a:rPr>
              <a:t>. </a:t>
            </a:r>
            <a:r>
              <a:rPr lang="en-GB" sz="2800" b="1" dirty="0" err="1">
                <a:solidFill>
                  <a:srgbClr val="C00000"/>
                </a:solidFill>
              </a:rPr>
              <a:t>Hỏi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đội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đồng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diễn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thể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dục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có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bao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nhiêu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nữ</a:t>
            </a:r>
            <a:r>
              <a:rPr lang="en-GB" sz="2800" b="1" dirty="0">
                <a:solidFill>
                  <a:srgbClr val="C00000"/>
                </a:solidFill>
              </a:rPr>
              <a:t>?	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2772" y="3176002"/>
            <a:ext cx="1400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u="sng" dirty="0" err="1">
                <a:solidFill>
                  <a:srgbClr val="FF0000"/>
                </a:solidFill>
              </a:rPr>
              <a:t>Tóm</a:t>
            </a:r>
            <a:r>
              <a:rPr lang="en-GB" sz="2800" b="1" u="sng" dirty="0">
                <a:solidFill>
                  <a:srgbClr val="FF0000"/>
                </a:solidFill>
              </a:rPr>
              <a:t> </a:t>
            </a:r>
            <a:r>
              <a:rPr lang="en-GB" sz="2800" b="1" u="sng" dirty="0" err="1">
                <a:solidFill>
                  <a:srgbClr val="FF0000"/>
                </a:solidFill>
              </a:rPr>
              <a:t>tắt</a:t>
            </a:r>
            <a:r>
              <a:rPr lang="en-GB" sz="2800" b="1" u="sng" dirty="0">
                <a:solidFill>
                  <a:srgbClr val="FF0000"/>
                </a:solidFill>
              </a:rPr>
              <a:t> </a:t>
            </a:r>
            <a:endParaRPr lang="en-GB" sz="2000" b="1" u="sng" dirty="0">
              <a:solidFill>
                <a:srgbClr val="FF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238500" y="3570962"/>
            <a:ext cx="459603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38500" y="3423652"/>
            <a:ext cx="0" cy="2616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334000" y="3433177"/>
            <a:ext cx="0" cy="2616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834530" y="3433177"/>
            <a:ext cx="0" cy="2616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eft Brace 14"/>
          <p:cNvSpPr/>
          <p:nvPr/>
        </p:nvSpPr>
        <p:spPr>
          <a:xfrm rot="5400000">
            <a:off x="5414367" y="981087"/>
            <a:ext cx="244295" cy="4596030"/>
          </a:xfrm>
          <a:prstGeom prst="leftBrace">
            <a:avLst>
              <a:gd name="adj1" fmla="val 24487"/>
              <a:gd name="adj2" fmla="val 495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838700" y="2552700"/>
            <a:ext cx="1503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>
                <a:solidFill>
                  <a:schemeClr val="accent1">
                    <a:lumMod val="75000"/>
                  </a:schemeClr>
                </a:solidFill>
              </a:rPr>
              <a:t>285 </a:t>
            </a:r>
            <a:r>
              <a:rPr lang="en-GB" sz="2400" b="1" i="1" dirty="0" err="1">
                <a:solidFill>
                  <a:schemeClr val="accent1">
                    <a:lumMod val="75000"/>
                  </a:schemeClr>
                </a:solidFill>
              </a:rPr>
              <a:t>người</a:t>
            </a:r>
            <a:endParaRPr lang="en-GB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Left Brace 32"/>
          <p:cNvSpPr/>
          <p:nvPr/>
        </p:nvSpPr>
        <p:spPr>
          <a:xfrm rot="16200000">
            <a:off x="4189565" y="2757682"/>
            <a:ext cx="193372" cy="2095502"/>
          </a:xfrm>
          <a:prstGeom prst="leftBrace">
            <a:avLst>
              <a:gd name="adj1" fmla="val 24487"/>
              <a:gd name="adj2" fmla="val 49532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228975" y="3914821"/>
            <a:ext cx="2324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err="1">
                <a:solidFill>
                  <a:schemeClr val="accent1">
                    <a:lumMod val="75000"/>
                  </a:schemeClr>
                </a:solidFill>
              </a:rPr>
              <a:t>nam</a:t>
            </a:r>
            <a:r>
              <a:rPr lang="en-GB" sz="2400" b="1" i="1" dirty="0">
                <a:solidFill>
                  <a:schemeClr val="accent1">
                    <a:lumMod val="75000"/>
                  </a:schemeClr>
                </a:solidFill>
              </a:rPr>
              <a:t> 140 </a:t>
            </a:r>
            <a:r>
              <a:rPr lang="en-GB" sz="2400" b="1" i="1" dirty="0" err="1">
                <a:solidFill>
                  <a:schemeClr val="accent1">
                    <a:lumMod val="75000"/>
                  </a:schemeClr>
                </a:solidFill>
              </a:rPr>
              <a:t>người</a:t>
            </a:r>
            <a:endParaRPr lang="en-GB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Left Brace 34"/>
          <p:cNvSpPr/>
          <p:nvPr/>
        </p:nvSpPr>
        <p:spPr>
          <a:xfrm rot="16200000">
            <a:off x="6487580" y="2555167"/>
            <a:ext cx="206072" cy="2487832"/>
          </a:xfrm>
          <a:prstGeom prst="leftBrace">
            <a:avLst>
              <a:gd name="adj1" fmla="val 24487"/>
              <a:gd name="adj2" fmla="val 49532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6193155" y="3914821"/>
            <a:ext cx="866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chemeClr val="accent1">
                    <a:lumMod val="75000"/>
                  </a:schemeClr>
                </a:solidFill>
              </a:rPr>
              <a:t>? </a:t>
            </a:r>
            <a:r>
              <a:rPr lang="en-GB" sz="2400" b="1" i="1" dirty="0" err="1">
                <a:solidFill>
                  <a:schemeClr val="accent1">
                    <a:lumMod val="75000"/>
                  </a:schemeClr>
                </a:solidFill>
              </a:rPr>
              <a:t>nữ</a:t>
            </a:r>
            <a:endParaRPr lang="en-GB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05350" y="4495800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u="sng" dirty="0" err="1">
                <a:solidFill>
                  <a:srgbClr val="FF0000"/>
                </a:solidFill>
              </a:rPr>
              <a:t>Bài</a:t>
            </a:r>
            <a:r>
              <a:rPr lang="en-GB" sz="2800" b="1" u="sng" dirty="0">
                <a:solidFill>
                  <a:srgbClr val="FF0000"/>
                </a:solidFill>
              </a:rPr>
              <a:t> </a:t>
            </a:r>
            <a:r>
              <a:rPr lang="en-GB" sz="2800" b="1" u="sng" dirty="0" err="1">
                <a:solidFill>
                  <a:srgbClr val="FF0000"/>
                </a:solidFill>
              </a:rPr>
              <a:t>giải</a:t>
            </a:r>
            <a:endParaRPr lang="en-GB" sz="2800" b="1" u="sng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61157" y="5047321"/>
            <a:ext cx="49507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Số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nữ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có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trong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đội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đồng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diễn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là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10799" y="5521688"/>
            <a:ext cx="3246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285 – 140 = 145 (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nữ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83195" y="6021083"/>
            <a:ext cx="31870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GB" sz="2800" b="1" dirty="0" err="1" smtClean="0">
                <a:solidFill>
                  <a:schemeClr val="accent1">
                    <a:lumMod val="75000"/>
                  </a:schemeClr>
                </a:solidFill>
              </a:rPr>
              <a:t>Đáp</a:t>
            </a:r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số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: 145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</a:rPr>
              <a:t>nữ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32351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animBg="1"/>
      <p:bldP spid="16" grpId="0"/>
      <p:bldP spid="33" grpId="0" animBg="1"/>
      <p:bldP spid="17" grpId="0"/>
      <p:bldP spid="35" grpId="0" animBg="1"/>
      <p:bldP spid="36" grpId="0"/>
      <p:bldP spid="18" grpId="0"/>
      <p:bldP spid="38" grpId="0"/>
      <p:bldP spid="39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74562" y="449356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3746" y="44040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9388" y="459454"/>
            <a:ext cx="9825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solidFill>
                  <a:srgbClr val="C00000"/>
                </a:solidFill>
              </a:rPr>
              <a:t>Xếp</a:t>
            </a:r>
            <a:r>
              <a:rPr lang="en-GB" sz="2800" b="1" dirty="0">
                <a:solidFill>
                  <a:srgbClr val="C00000"/>
                </a:solidFill>
              </a:rPr>
              <a:t> 4 </a:t>
            </a:r>
            <a:r>
              <a:rPr lang="en-GB" sz="2800" b="1" dirty="0" err="1">
                <a:solidFill>
                  <a:srgbClr val="C00000"/>
                </a:solidFill>
              </a:rPr>
              <a:t>hình</a:t>
            </a:r>
            <a:r>
              <a:rPr lang="en-GB" sz="2800" b="1" dirty="0">
                <a:solidFill>
                  <a:srgbClr val="C00000"/>
                </a:solidFill>
              </a:rPr>
              <a:t> tam </a:t>
            </a:r>
            <a:r>
              <a:rPr lang="en-GB" sz="2800" b="1" dirty="0" err="1">
                <a:solidFill>
                  <a:srgbClr val="C00000"/>
                </a:solidFill>
              </a:rPr>
              <a:t>giác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thành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hình</a:t>
            </a:r>
            <a:r>
              <a:rPr lang="en-GB" sz="2800" b="1" dirty="0">
                <a:solidFill>
                  <a:srgbClr val="C00000"/>
                </a:solidFill>
              </a:rPr>
              <a:t> con </a:t>
            </a:r>
            <a:r>
              <a:rPr lang="en-GB" sz="2800" b="1" dirty="0" err="1">
                <a:solidFill>
                  <a:srgbClr val="C00000"/>
                </a:solidFill>
              </a:rPr>
              <a:t>cá</a:t>
            </a:r>
            <a:r>
              <a:rPr lang="en-GB" sz="2800" b="1" dirty="0">
                <a:solidFill>
                  <a:srgbClr val="C00000"/>
                </a:solidFill>
              </a:rPr>
              <a:t> (</a:t>
            </a:r>
            <a:r>
              <a:rPr lang="en-GB" sz="2800" b="1" dirty="0" err="1">
                <a:solidFill>
                  <a:srgbClr val="C00000"/>
                </a:solidFill>
              </a:rPr>
              <a:t>xem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hình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vẽ</a:t>
            </a:r>
            <a:r>
              <a:rPr lang="en-GB" sz="2800" b="1" dirty="0">
                <a:solidFill>
                  <a:srgbClr val="C00000"/>
                </a:solidFill>
              </a:rPr>
              <a:t>).	</a:t>
            </a:r>
          </a:p>
        </p:txBody>
      </p:sp>
      <p:sp>
        <p:nvSpPr>
          <p:cNvPr id="2" name="Right Triangle 1"/>
          <p:cNvSpPr/>
          <p:nvPr/>
        </p:nvSpPr>
        <p:spPr>
          <a:xfrm>
            <a:off x="1158535" y="1370115"/>
            <a:ext cx="1276350" cy="1257300"/>
          </a:xfrm>
          <a:prstGeom prst="rtTriangle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ight Triangle 22"/>
          <p:cNvSpPr/>
          <p:nvPr/>
        </p:nvSpPr>
        <p:spPr>
          <a:xfrm>
            <a:off x="2720635" y="1389165"/>
            <a:ext cx="1276350" cy="1257300"/>
          </a:xfrm>
          <a:prstGeom prst="rtTriangle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ight Triangle 23"/>
          <p:cNvSpPr/>
          <p:nvPr/>
        </p:nvSpPr>
        <p:spPr>
          <a:xfrm>
            <a:off x="1158535" y="2798865"/>
            <a:ext cx="1276350" cy="1257300"/>
          </a:xfrm>
          <a:prstGeom prst="rtTriangle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ight Triangle 24"/>
          <p:cNvSpPr/>
          <p:nvPr/>
        </p:nvSpPr>
        <p:spPr>
          <a:xfrm>
            <a:off x="2720635" y="2798865"/>
            <a:ext cx="1276350" cy="1257300"/>
          </a:xfrm>
          <a:prstGeom prst="rtTriangle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ight Triangle 30"/>
          <p:cNvSpPr/>
          <p:nvPr/>
        </p:nvSpPr>
        <p:spPr>
          <a:xfrm rot="2722153">
            <a:off x="8339800" y="2284971"/>
            <a:ext cx="1276350" cy="1257300"/>
          </a:xfrm>
          <a:prstGeom prst="rtTriangle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ight Triangle 31"/>
          <p:cNvSpPr/>
          <p:nvPr/>
        </p:nvSpPr>
        <p:spPr>
          <a:xfrm rot="13487756">
            <a:off x="6562516" y="2270879"/>
            <a:ext cx="1276350" cy="1257300"/>
          </a:xfrm>
          <a:prstGeom prst="rtTriangle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ight Triangle 33"/>
          <p:cNvSpPr/>
          <p:nvPr/>
        </p:nvSpPr>
        <p:spPr>
          <a:xfrm>
            <a:off x="8953500" y="1655909"/>
            <a:ext cx="1276350" cy="1257300"/>
          </a:xfrm>
          <a:prstGeom prst="rtTriangle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ight Triangle 36"/>
          <p:cNvSpPr/>
          <p:nvPr/>
        </p:nvSpPr>
        <p:spPr>
          <a:xfrm rot="5400000">
            <a:off x="8953500" y="2913209"/>
            <a:ext cx="1276350" cy="1257300"/>
          </a:xfrm>
          <a:prstGeom prst="rtTriangle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ight Triangle 40"/>
          <p:cNvSpPr/>
          <p:nvPr/>
        </p:nvSpPr>
        <p:spPr>
          <a:xfrm rot="2722153">
            <a:off x="8377900" y="4894821"/>
            <a:ext cx="1276350" cy="1257300"/>
          </a:xfrm>
          <a:prstGeom prst="rtTriangl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ight Triangle 41"/>
          <p:cNvSpPr/>
          <p:nvPr/>
        </p:nvSpPr>
        <p:spPr>
          <a:xfrm rot="13487756">
            <a:off x="6600616" y="4880729"/>
            <a:ext cx="1276350" cy="1257300"/>
          </a:xfrm>
          <a:prstGeom prst="rtTriangl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ight Triangle 42"/>
          <p:cNvSpPr/>
          <p:nvPr/>
        </p:nvSpPr>
        <p:spPr>
          <a:xfrm>
            <a:off x="8991600" y="4265759"/>
            <a:ext cx="1276350" cy="1257300"/>
          </a:xfrm>
          <a:prstGeom prst="rtTriangl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ight Triangle 43"/>
          <p:cNvSpPr/>
          <p:nvPr/>
        </p:nvSpPr>
        <p:spPr>
          <a:xfrm rot="5400000">
            <a:off x="8991600" y="5542109"/>
            <a:ext cx="1276350" cy="1257300"/>
          </a:xfrm>
          <a:prstGeom prst="rtTriangl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005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007796" y="564205"/>
            <a:ext cx="3988341" cy="817124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3200" b="1" dirty="0">
                <a:ln/>
                <a:solidFill>
                  <a:srgbClr val="C00000"/>
                </a:solidFill>
              </a:rPr>
              <a:t>BÀI TẬP THỬ THÁCH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12749" y="2152469"/>
            <a:ext cx="6787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solidFill>
                  <a:srgbClr val="0070C0"/>
                </a:solidFill>
              </a:rPr>
              <a:t>Trong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biểu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thức</a:t>
            </a:r>
            <a:r>
              <a:rPr lang="en-GB" sz="2800" b="1" dirty="0">
                <a:solidFill>
                  <a:srgbClr val="0070C0"/>
                </a:solidFill>
              </a:rPr>
              <a:t> X + 100 = 200 </a:t>
            </a:r>
            <a:r>
              <a:rPr lang="en-GB" sz="2800" b="1" dirty="0" err="1">
                <a:solidFill>
                  <a:srgbClr val="0070C0"/>
                </a:solidFill>
              </a:rPr>
              <a:t>thì</a:t>
            </a:r>
            <a:r>
              <a:rPr lang="en-GB" sz="2800" b="1" dirty="0">
                <a:solidFill>
                  <a:srgbClr val="0070C0"/>
                </a:solidFill>
              </a:rPr>
              <a:t> X </a:t>
            </a:r>
            <a:r>
              <a:rPr lang="en-GB" sz="2800" b="1" dirty="0" err="1">
                <a:solidFill>
                  <a:srgbClr val="0070C0"/>
                </a:solidFill>
              </a:rPr>
              <a:t>gọi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là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gì</a:t>
            </a:r>
            <a:r>
              <a:rPr lang="en-GB" sz="2800" b="1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81397" y="3100649"/>
            <a:ext cx="10865126" cy="25321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Oval 39"/>
          <p:cNvSpPr/>
          <p:nvPr/>
        </p:nvSpPr>
        <p:spPr>
          <a:xfrm>
            <a:off x="2154127" y="3311664"/>
            <a:ext cx="504090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2151179" y="4073037"/>
            <a:ext cx="504090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2151179" y="4856862"/>
            <a:ext cx="504090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9375" y1="19063" x2="29375" y2="19063"/>
                        <a14:foregroundMark x1="70938" y1="21406" x2="70938" y2="21406"/>
                        <a14:foregroundMark x1="66875" y1="35000" x2="66875" y2="35000"/>
                        <a14:foregroundMark x1="55625" y1="39688" x2="55625" y2="39688"/>
                        <a14:foregroundMark x1="47813" y1="41875" x2="47813" y2="41875"/>
                        <a14:foregroundMark x1="29688" y1="28906" x2="29688" y2="28906"/>
                        <a14:foregroundMark x1="23281" y1="33281" x2="23281" y2="33281"/>
                        <a14:foregroundMark x1="25625" y1="44531" x2="25625" y2="4453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49" y="1536972"/>
            <a:ext cx="1962720" cy="196272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212" y="2533179"/>
            <a:ext cx="1833562" cy="183356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212" y="4572859"/>
            <a:ext cx="1849585" cy="184958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234" y="2517138"/>
            <a:ext cx="1833562" cy="1833562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2218843" y="3317411"/>
            <a:ext cx="4163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A    X </a:t>
            </a:r>
            <a:r>
              <a:rPr lang="en-GB" sz="2800" b="1" dirty="0" err="1"/>
              <a:t>gọi</a:t>
            </a:r>
            <a:r>
              <a:rPr lang="en-GB" sz="2800" b="1" dirty="0"/>
              <a:t> </a:t>
            </a:r>
            <a:r>
              <a:rPr lang="en-GB" sz="2800" b="1" dirty="0" err="1"/>
              <a:t>là</a:t>
            </a:r>
            <a:r>
              <a:rPr lang="en-GB" sz="2800" b="1" dirty="0"/>
              <a:t> </a:t>
            </a:r>
            <a:r>
              <a:rPr lang="en-GB" sz="2800" b="1" dirty="0" err="1"/>
              <a:t>số</a:t>
            </a:r>
            <a:r>
              <a:rPr lang="en-GB" sz="2800" b="1" dirty="0"/>
              <a:t> </a:t>
            </a:r>
            <a:r>
              <a:rPr lang="en-GB" sz="2800" b="1" dirty="0" err="1"/>
              <a:t>hạng</a:t>
            </a:r>
            <a:r>
              <a:rPr lang="en-GB" sz="2800" b="1" dirty="0"/>
              <a:t> </a:t>
            </a:r>
            <a:r>
              <a:rPr lang="en-GB" sz="2800" b="1" dirty="0" err="1"/>
              <a:t>đã</a:t>
            </a:r>
            <a:r>
              <a:rPr lang="en-GB" sz="2800" b="1" dirty="0"/>
              <a:t> </a:t>
            </a:r>
            <a:r>
              <a:rPr lang="en-GB" sz="2800" b="1" dirty="0" err="1"/>
              <a:t>biết</a:t>
            </a:r>
            <a:endParaRPr lang="en-GB" sz="28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2231906" y="4063860"/>
            <a:ext cx="4519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B    X </a:t>
            </a:r>
            <a:r>
              <a:rPr lang="en-GB" sz="2800" b="1" dirty="0" err="1"/>
              <a:t>gọi</a:t>
            </a:r>
            <a:r>
              <a:rPr lang="en-GB" sz="2800" b="1" dirty="0"/>
              <a:t> </a:t>
            </a:r>
            <a:r>
              <a:rPr lang="en-GB" sz="2800" b="1" dirty="0" err="1"/>
              <a:t>là</a:t>
            </a:r>
            <a:r>
              <a:rPr lang="en-GB" sz="2800" b="1" dirty="0"/>
              <a:t> </a:t>
            </a:r>
            <a:r>
              <a:rPr lang="en-GB" sz="2800" b="1" dirty="0" err="1"/>
              <a:t>số</a:t>
            </a:r>
            <a:r>
              <a:rPr lang="en-GB" sz="2800" b="1" dirty="0"/>
              <a:t> </a:t>
            </a:r>
            <a:r>
              <a:rPr lang="en-GB" sz="2800" b="1" dirty="0" err="1"/>
              <a:t>hạng</a:t>
            </a:r>
            <a:r>
              <a:rPr lang="en-GB" sz="2800" b="1" dirty="0"/>
              <a:t> </a:t>
            </a:r>
            <a:r>
              <a:rPr lang="en-GB" sz="2800" b="1" dirty="0" err="1"/>
              <a:t>chưa</a:t>
            </a:r>
            <a:r>
              <a:rPr lang="en-GB" sz="2800" b="1" dirty="0"/>
              <a:t> </a:t>
            </a:r>
            <a:r>
              <a:rPr lang="en-GB" sz="2800" b="1" dirty="0" err="1"/>
              <a:t>biết</a:t>
            </a:r>
            <a:endParaRPr lang="en-GB" sz="2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218843" y="4868308"/>
            <a:ext cx="2534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C    X </a:t>
            </a:r>
            <a:r>
              <a:rPr lang="en-GB" sz="2800" b="1" dirty="0" err="1"/>
              <a:t>gọi</a:t>
            </a:r>
            <a:r>
              <a:rPr lang="en-GB" sz="2800" b="1" dirty="0"/>
              <a:t> </a:t>
            </a:r>
            <a:r>
              <a:rPr lang="en-GB" sz="2800" b="1" dirty="0" err="1"/>
              <a:t>là</a:t>
            </a:r>
            <a:r>
              <a:rPr lang="en-GB" sz="2800" b="1" dirty="0"/>
              <a:t> </a:t>
            </a:r>
            <a:r>
              <a:rPr lang="en-GB" sz="2800" b="1" dirty="0" err="1"/>
              <a:t>tổng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7467984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65000"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40" grpId="0" animBg="1"/>
      <p:bldP spid="41" grpId="0" animBg="1"/>
      <p:bldP spid="42" grpId="0" animBg="1"/>
      <p:bldP spid="37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258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HP001 4 hàng</vt:lpstr>
      <vt:lpstr>HP001 5 hàng</vt:lpstr>
      <vt:lpstr>Times New Roman</vt:lpstr>
      <vt:lpstr>VnBangkok</vt:lpstr>
      <vt:lpstr>VNbritannic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TT</cp:lastModifiedBy>
  <cp:revision>20</cp:revision>
  <dcterms:created xsi:type="dcterms:W3CDTF">2021-08-27T18:07:53Z</dcterms:created>
  <dcterms:modified xsi:type="dcterms:W3CDTF">2021-09-01T08:39:07Z</dcterms:modified>
</cp:coreProperties>
</file>