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25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1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70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53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21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79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25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35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22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84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01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69B40-725A-4FD9-AD85-7614D76CB10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CB9E-9119-4D0D-AA5E-34322866D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55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2.wav"/><Relationship Id="rId7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2.pn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6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7553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1026550" y="3009573"/>
            <a:ext cx="8760059" cy="21750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4007796" y="564205"/>
            <a:ext cx="3988341" cy="817124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3200" b="1" dirty="0">
                <a:ln/>
                <a:solidFill>
                  <a:srgbClr val="C00000"/>
                </a:solidFill>
              </a:rPr>
              <a:t>BÀI TẬP THỬ THÁCH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12749" y="2152469"/>
            <a:ext cx="6787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>
                <a:solidFill>
                  <a:srgbClr val="0070C0"/>
                </a:solidFill>
              </a:rPr>
              <a:t>Cách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đặt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tính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nào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dưới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đây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là</a:t>
            </a:r>
            <a:r>
              <a:rPr lang="en-GB" sz="2800" b="1" dirty="0" smtClean="0">
                <a:solidFill>
                  <a:srgbClr val="0070C0"/>
                </a:solidFill>
              </a:rPr>
              <a:t> </a:t>
            </a:r>
            <a:r>
              <a:rPr lang="en-GB" sz="2800" b="1" dirty="0" err="1" smtClean="0">
                <a:solidFill>
                  <a:srgbClr val="0070C0"/>
                </a:solidFill>
              </a:rPr>
              <a:t>đúng</a:t>
            </a:r>
            <a:r>
              <a:rPr lang="en-GB" sz="2800" b="1" dirty="0" smtClean="0">
                <a:solidFill>
                  <a:srgbClr val="0070C0"/>
                </a:solidFill>
              </a:rPr>
              <a:t>?</a:t>
            </a:r>
            <a:endParaRPr lang="en-GB" sz="2800" b="1" dirty="0">
              <a:solidFill>
                <a:srgbClr val="0070C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791270" y="3677243"/>
            <a:ext cx="504090" cy="5232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4402255" y="3692491"/>
            <a:ext cx="504090" cy="5232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7289240" y="3666696"/>
            <a:ext cx="504090" cy="5232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9375" y1="19063" x2="29375" y2="19063"/>
                        <a14:foregroundMark x1="70938" y1="21406" x2="70938" y2="21406"/>
                        <a14:foregroundMark x1="66875" y1="35000" x2="66875" y2="35000"/>
                        <a14:foregroundMark x1="55625" y1="39688" x2="55625" y2="39688"/>
                        <a14:foregroundMark x1="47813" y1="41875" x2="47813" y2="41875"/>
                        <a14:foregroundMark x1="29688" y1="28906" x2="29688" y2="28906"/>
                        <a14:foregroundMark x1="23281" y1="33281" x2="23281" y2="33281"/>
                        <a14:foregroundMark x1="25625" y1="44531" x2="25625" y2="445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33" y="1432719"/>
            <a:ext cx="1962720" cy="196272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227" y="993689"/>
            <a:ext cx="1833562" cy="183356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8317" y="3009573"/>
            <a:ext cx="1849585" cy="184958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227" y="989902"/>
            <a:ext cx="1833562" cy="183356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836102" y="3668915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A</a:t>
            </a:r>
            <a:endParaRPr lang="en-GB" sz="2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482063" y="3699131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B</a:t>
            </a:r>
            <a:endParaRPr lang="en-GB" sz="2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7356904" y="3678142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C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20044" y="3537678"/>
            <a:ext cx="6511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395</a:t>
            </a:r>
          </a:p>
          <a:p>
            <a:r>
              <a:rPr lang="en-GB" sz="2400" b="1" dirty="0" smtClean="0">
                <a:solidFill>
                  <a:srgbClr val="0070C0"/>
                </a:solidFill>
              </a:rPr>
              <a:t>44</a:t>
            </a:r>
            <a:endParaRPr lang="en-GB" sz="2400" b="1" dirty="0">
              <a:solidFill>
                <a:srgbClr val="0070C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20044" y="4368675"/>
            <a:ext cx="6511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72400" y="3699939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-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48490" y="3557183"/>
            <a:ext cx="6511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395</a:t>
            </a:r>
          </a:p>
          <a:p>
            <a:r>
              <a:rPr lang="en-GB" sz="2400" b="1" dirty="0" smtClean="0">
                <a:solidFill>
                  <a:srgbClr val="0070C0"/>
                </a:solidFill>
              </a:rPr>
              <a:t>  44</a:t>
            </a:r>
            <a:endParaRPr lang="en-GB" sz="2400" b="1" dirty="0">
              <a:solidFill>
                <a:srgbClr val="0070C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5148490" y="4388180"/>
            <a:ext cx="6511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000846" y="370493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-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020961" y="3563993"/>
            <a:ext cx="771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395</a:t>
            </a:r>
          </a:p>
          <a:p>
            <a:r>
              <a:rPr lang="en-GB" sz="2400" b="1" dirty="0" smtClean="0">
                <a:solidFill>
                  <a:srgbClr val="0070C0"/>
                </a:solidFill>
              </a:rPr>
              <a:t>    44</a:t>
            </a:r>
            <a:endParaRPr lang="en-GB" sz="2400" b="1" dirty="0">
              <a:solidFill>
                <a:srgbClr val="0070C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8020961" y="4394990"/>
            <a:ext cx="7713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873317" y="371174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-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726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36" grpId="0" animBg="1"/>
      <p:bldP spid="35" grpId="0"/>
      <p:bldP spid="40" grpId="0" animBg="1"/>
      <p:bldP spid="41" grpId="0" animBg="1"/>
      <p:bldP spid="42" grpId="0" animBg="1"/>
      <p:bldP spid="37" grpId="0"/>
      <p:bldP spid="38" grpId="0"/>
      <p:bldP spid="39" grpId="0"/>
      <p:bldP spid="2" grpId="0"/>
      <p:bldP spid="5" grpId="0"/>
      <p:bldP spid="21" grpId="0"/>
      <p:bldP spid="23" grpId="0"/>
      <p:bldP spid="24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/>
          <p:cNvSpPr>
            <a:spLocks noChangeArrowheads="1" noChangeShapeType="1" noTextEdit="1"/>
          </p:cNvSpPr>
          <p:nvPr/>
        </p:nvSpPr>
        <p:spPr bwMode="auto">
          <a:xfrm>
            <a:off x="4353357" y="2342574"/>
            <a:ext cx="28194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6000" b="1" kern="10" dirty="0">
                <a:ln w="9525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pic>
        <p:nvPicPr>
          <p:cNvPr id="3075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810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572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5118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426" y="47244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708245qq9tddswa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713" y="3048001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8"/>
          <p:cNvGrpSpPr>
            <a:grpSpLocks/>
          </p:cNvGrpSpPr>
          <p:nvPr/>
        </p:nvGrpSpPr>
        <p:grpSpPr bwMode="auto">
          <a:xfrm>
            <a:off x="935038" y="1239839"/>
            <a:ext cx="1752600" cy="1676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 pitchFamily="34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GB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501251" y="227960"/>
            <a:ext cx="7419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LÊ QUÝ ĐÔN – LONG BIÊN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5502" y="3207635"/>
            <a:ext cx="7927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4800" b="1" dirty="0" err="1" smtClean="0">
                <a:latin typeface="HP001 4 hàng" panose="020B0603050302020204" pitchFamily="34" charset="0"/>
              </a:rPr>
              <a:t>Cộng</a:t>
            </a:r>
            <a:r>
              <a:rPr lang="en-GB" sz="4800" b="1" dirty="0">
                <a:latin typeface="HP001 4 hàng" panose="020B0603050302020204" pitchFamily="34" charset="0"/>
              </a:rPr>
              <a:t>, </a:t>
            </a:r>
            <a:r>
              <a:rPr lang="en-GB" sz="4800" b="1" dirty="0" err="1">
                <a:latin typeface="HP001 4 hàng" panose="020B0603050302020204" pitchFamily="34" charset="0"/>
              </a:rPr>
              <a:t>trừ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các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số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có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ba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chữ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số</a:t>
            </a:r>
            <a:r>
              <a:rPr lang="en-GB" sz="4800" b="1" dirty="0">
                <a:latin typeface="HP001 4 hàng" panose="020B0603050302020204" pitchFamily="34" charset="0"/>
              </a:rPr>
              <a:t> (</a:t>
            </a:r>
            <a:r>
              <a:rPr lang="en-GB" sz="4800" b="1" dirty="0" err="1">
                <a:latin typeface="HP001 4 hàng" panose="020B0603050302020204" pitchFamily="34" charset="0"/>
              </a:rPr>
              <a:t>không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nhớ</a:t>
            </a:r>
            <a:r>
              <a:rPr lang="en-GB" sz="4800" b="1" dirty="0">
                <a:latin typeface="HP001 4 hàng" panose="020B0603050302020204" pitchFamily="34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90840" y="5437952"/>
            <a:ext cx="18165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 smtClean="0">
                <a:solidFill>
                  <a:srgbClr val="002060"/>
                </a:solidFill>
                <a:latin typeface="HP001 5 hàng" panose="020B0603050302020204" pitchFamily="34" charset="0"/>
              </a:rPr>
              <a:t>Trang</a:t>
            </a:r>
            <a:r>
              <a:rPr lang="en-GB" sz="3200" b="1" dirty="0" smtClean="0">
                <a:solidFill>
                  <a:srgbClr val="002060"/>
                </a:solidFill>
                <a:latin typeface="HP001 5 hàng" panose="020B0603050302020204" pitchFamily="34" charset="0"/>
              </a:rPr>
              <a:t> 4</a:t>
            </a:r>
            <a:endParaRPr lang="en-GB" sz="3200" b="1" dirty="0">
              <a:solidFill>
                <a:srgbClr val="002060"/>
              </a:solidFill>
              <a:latin typeface="HP001 5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3217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33389" y="559404"/>
            <a:ext cx="59057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 smtClean="0">
                <a:latin typeface="HP001 4 hàng" panose="020B0603050302020204" pitchFamily="34" charset="0"/>
              </a:rPr>
              <a:t>Cộng</a:t>
            </a:r>
            <a:r>
              <a:rPr lang="en-GB" sz="3600" b="1" dirty="0" smtClean="0">
                <a:latin typeface="HP001 4 hàng" panose="020B0603050302020204" pitchFamily="34" charset="0"/>
              </a:rPr>
              <a:t>,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trừ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các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số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có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ba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chữ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số</a:t>
            </a:r>
            <a:endParaRPr lang="en-GB" sz="3600" b="1" dirty="0" smtClean="0">
              <a:latin typeface="HP001 4 hàng" panose="020B0603050302020204" pitchFamily="34" charset="0"/>
            </a:endParaRPr>
          </a:p>
          <a:p>
            <a:pPr algn="ctr"/>
            <a:r>
              <a:rPr lang="en-GB" sz="3600" b="1" dirty="0" smtClean="0">
                <a:latin typeface="HP001 4 hàng" panose="020B0603050302020204" pitchFamily="34" charset="0"/>
              </a:rPr>
              <a:t>(</a:t>
            </a:r>
            <a:r>
              <a:rPr lang="en-GB" sz="3600" b="1" dirty="0" err="1" smtClean="0">
                <a:latin typeface="HP001 4 hàng" panose="020B0603050302020204" pitchFamily="34" charset="0"/>
              </a:rPr>
              <a:t>không</a:t>
            </a:r>
            <a:r>
              <a:rPr lang="en-GB" sz="3600" b="1" dirty="0" smtClean="0">
                <a:latin typeface="HP001 4 hàng" panose="020B0603050302020204" pitchFamily="34" charset="0"/>
              </a:rPr>
              <a:t> </a:t>
            </a:r>
            <a:r>
              <a:rPr lang="en-GB" sz="3600" b="1" dirty="0" err="1" smtClean="0">
                <a:latin typeface="HP001 4 hàng" panose="020B0603050302020204" pitchFamily="34" charset="0"/>
              </a:rPr>
              <a:t>nhớ</a:t>
            </a:r>
            <a:r>
              <a:rPr lang="en-GB" sz="3600" b="1" dirty="0" smtClean="0">
                <a:latin typeface="HP001 4 hàng" panose="020B0603050302020204" pitchFamily="34" charset="0"/>
              </a:rPr>
              <a:t>)</a:t>
            </a:r>
            <a:endParaRPr lang="en-GB" sz="3600" b="1" dirty="0"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4458" y="159658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 smtClean="0">
                <a:latin typeface="HP001 4 hàng" panose="020B0603050302020204" pitchFamily="34" charset="0"/>
              </a:rPr>
              <a:t>Toán</a:t>
            </a:r>
            <a:endParaRPr lang="en-GB" sz="36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7092" y="1888311"/>
            <a:ext cx="6277795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 smtClean="0"/>
              <a:t>KIẾN THỨC TRỌNG TÂM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1543050" y="3448050"/>
            <a:ext cx="3180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63458" y="3448050"/>
            <a:ext cx="52854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63458" y="4248767"/>
            <a:ext cx="36022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669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19305" y="167770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80522" y="1868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3314" y="167770"/>
            <a:ext cx="1771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 smtClean="0">
                <a:solidFill>
                  <a:srgbClr val="C00000"/>
                </a:solidFill>
              </a:rPr>
              <a:t>Tính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nhẩm</a:t>
            </a:r>
            <a:endParaRPr lang="en-GB" sz="2800" b="1" dirty="0" smtClean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3314" y="608180"/>
            <a:ext cx="11011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400 + 300 =		b)  500 + 40   =			c)  100 + 20 + 4 =</a:t>
            </a:r>
          </a:p>
          <a:p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    700 – 300 =		      540 - 40    =		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    300 + 60 + 7 =</a:t>
            </a:r>
          </a:p>
          <a:p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    700 – 400 =  	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     540 – 500 =	</a:t>
            </a:r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     800 + 10 + 5 =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90337" y="60818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700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87093" y="994043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400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7094" y="134423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300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839" y="624395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540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30297" y="99404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500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30298" y="1344237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40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6482" y="621155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124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92696" y="968107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367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92696" y="133775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815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9" name="ShockwaveFlash1" r:id="rId2" imgW="11931480" imgH="5369040"/>
        </mc:Choice>
        <mc:Fallback>
          <p:control name="ShockwaveFlash1" r:id="rId2" imgW="11931480" imgH="5369040">
            <p:pic>
              <p:nvPicPr>
                <p:cNvPr id="2" name="ShockwaveFlash1"/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47929" y="1763532"/>
                  <a:ext cx="11931601" cy="5368787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0155553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56997" y="198515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" name="TextBox 2"/>
          <p:cNvSpPr txBox="1"/>
          <p:nvPr/>
        </p:nvSpPr>
        <p:spPr>
          <a:xfrm>
            <a:off x="416180" y="17906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1822" y="217565"/>
            <a:ext cx="98475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C00000"/>
                </a:solidFill>
              </a:rPr>
              <a:t>Đặt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tính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rồi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tính</a:t>
            </a:r>
            <a:endParaRPr lang="en-GB" sz="3200" b="1" dirty="0">
              <a:solidFill>
                <a:srgbClr val="C00000"/>
              </a:solidFill>
            </a:endParaRPr>
          </a:p>
          <a:p>
            <a:r>
              <a:rPr lang="en-GB" sz="3200" b="1" dirty="0" smtClean="0"/>
              <a:t>352 </a:t>
            </a:r>
            <a:r>
              <a:rPr lang="en-GB" sz="3200" b="1" dirty="0"/>
              <a:t>+ </a:t>
            </a:r>
            <a:r>
              <a:rPr lang="en-GB" sz="3200" b="1" dirty="0" smtClean="0"/>
              <a:t>416</a:t>
            </a:r>
            <a:r>
              <a:rPr lang="en-GB" sz="3200" b="1" dirty="0"/>
              <a:t>		</a:t>
            </a:r>
            <a:r>
              <a:rPr lang="en-GB" sz="3200" b="1" dirty="0" smtClean="0"/>
              <a:t>732 </a:t>
            </a:r>
            <a:r>
              <a:rPr lang="en-GB" sz="3200" b="1" dirty="0"/>
              <a:t>-</a:t>
            </a:r>
            <a:r>
              <a:rPr lang="en-GB" sz="3200" b="1" dirty="0" smtClean="0"/>
              <a:t> 511</a:t>
            </a:r>
            <a:r>
              <a:rPr lang="en-GB" sz="3200" b="1" dirty="0"/>
              <a:t>		</a:t>
            </a:r>
            <a:r>
              <a:rPr lang="en-GB" sz="3200" b="1" dirty="0" smtClean="0"/>
              <a:t>418 </a:t>
            </a:r>
            <a:r>
              <a:rPr lang="en-GB" sz="3200" b="1" dirty="0"/>
              <a:t>+ </a:t>
            </a:r>
            <a:r>
              <a:rPr lang="en-GB" sz="3200" b="1" dirty="0" smtClean="0"/>
              <a:t>201		395 - 44</a:t>
            </a:r>
            <a:endParaRPr lang="en-GB" sz="3200" b="1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9" name="ShockwaveFlash1" r:id="rId2" imgW="10804680" imgH="6399360"/>
        </mc:Choice>
        <mc:Fallback>
          <p:control name="ShockwaveFlash1" r:id="rId2" imgW="10804680" imgH="6399360">
            <p:pic>
              <p:nvPicPr>
                <p:cNvPr id="5" name="ShockwaveFlash1"/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12707" y="1294783"/>
                  <a:ext cx="10804229" cy="639924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01177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56997" y="645987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" name="TextBox 2"/>
          <p:cNvSpPr txBox="1"/>
          <p:nvPr/>
        </p:nvSpPr>
        <p:spPr>
          <a:xfrm>
            <a:off x="416180" y="6265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4815" y="626532"/>
            <a:ext cx="98475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C00000"/>
                </a:solidFill>
              </a:rPr>
              <a:t>Đặt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tính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rồi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tính</a:t>
            </a:r>
            <a:endParaRPr lang="en-GB" sz="3200" b="1" dirty="0">
              <a:solidFill>
                <a:srgbClr val="C00000"/>
              </a:solidFill>
            </a:endParaRPr>
          </a:p>
          <a:p>
            <a:r>
              <a:rPr lang="en-GB" sz="3200" b="1" dirty="0" smtClean="0"/>
              <a:t>352 </a:t>
            </a:r>
            <a:r>
              <a:rPr lang="en-GB" sz="3200" b="1" dirty="0"/>
              <a:t>+ </a:t>
            </a:r>
            <a:r>
              <a:rPr lang="en-GB" sz="3200" b="1" dirty="0" smtClean="0"/>
              <a:t>416</a:t>
            </a:r>
            <a:r>
              <a:rPr lang="en-GB" sz="3200" b="1" dirty="0"/>
              <a:t>		</a:t>
            </a:r>
            <a:r>
              <a:rPr lang="en-GB" sz="3200" b="1" dirty="0" smtClean="0"/>
              <a:t>732 </a:t>
            </a:r>
            <a:r>
              <a:rPr lang="en-GB" sz="3200" b="1" dirty="0"/>
              <a:t>-</a:t>
            </a:r>
            <a:r>
              <a:rPr lang="en-GB" sz="3200" b="1" dirty="0" smtClean="0"/>
              <a:t> 511</a:t>
            </a:r>
            <a:r>
              <a:rPr lang="en-GB" sz="3200" b="1" dirty="0"/>
              <a:t>		</a:t>
            </a:r>
            <a:r>
              <a:rPr lang="en-GB" sz="3200" b="1" dirty="0" smtClean="0"/>
              <a:t>418 </a:t>
            </a:r>
            <a:r>
              <a:rPr lang="en-GB" sz="3200" b="1" dirty="0"/>
              <a:t>+ </a:t>
            </a:r>
            <a:r>
              <a:rPr lang="en-GB" sz="3200" b="1" dirty="0" smtClean="0"/>
              <a:t>201		395 - 44</a:t>
            </a:r>
            <a:endParaRPr lang="en-GB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9615" y="2272769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352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5711" y="2754353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416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4815" y="248003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99615" y="3339128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31070" y="2327633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732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37166" y="2809217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511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26270" y="2534897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949123" y="3339128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937954" y="2333729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418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8603" y="2815313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201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27707" y="254099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6932507" y="3345224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05711" y="3284705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768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42412" y="329014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221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35174" y="3290801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619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77914" y="2330489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395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59106" y="2812073"/>
            <a:ext cx="787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</a:rPr>
              <a:t>  44</a:t>
            </a:r>
            <a:endParaRPr lang="en-GB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48210" y="2537753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9653010" y="3341984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655677" y="3287561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351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349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79177" y="645987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" name="TextBox 2"/>
          <p:cNvSpPr txBox="1"/>
          <p:nvPr/>
        </p:nvSpPr>
        <p:spPr>
          <a:xfrm>
            <a:off x="338360" y="6265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0266" y="529257"/>
            <a:ext cx="11398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rgbClr val="C00000"/>
                </a:solidFill>
              </a:rPr>
              <a:t>Khối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lớp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Một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có</a:t>
            </a:r>
            <a:r>
              <a:rPr lang="en-GB" sz="3200" b="1" dirty="0" smtClean="0">
                <a:solidFill>
                  <a:srgbClr val="C00000"/>
                </a:solidFill>
              </a:rPr>
              <a:t> 245 </a:t>
            </a:r>
            <a:r>
              <a:rPr lang="en-GB" sz="3200" b="1" dirty="0" err="1" smtClean="0">
                <a:solidFill>
                  <a:srgbClr val="C00000"/>
                </a:solidFill>
              </a:rPr>
              <a:t>học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sinh</a:t>
            </a:r>
            <a:r>
              <a:rPr lang="en-GB" sz="3200" b="1" dirty="0" smtClean="0">
                <a:solidFill>
                  <a:srgbClr val="C00000"/>
                </a:solidFill>
              </a:rPr>
              <a:t>, </a:t>
            </a:r>
            <a:r>
              <a:rPr lang="en-GB" sz="3200" b="1" dirty="0" err="1" smtClean="0">
                <a:solidFill>
                  <a:srgbClr val="C00000"/>
                </a:solidFill>
              </a:rPr>
              <a:t>khối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lớp</a:t>
            </a:r>
            <a:r>
              <a:rPr lang="en-GB" sz="3200" b="1" dirty="0" smtClean="0">
                <a:solidFill>
                  <a:srgbClr val="C00000"/>
                </a:solidFill>
              </a:rPr>
              <a:t> Hai </a:t>
            </a:r>
            <a:r>
              <a:rPr lang="en-GB" sz="3200" b="1" dirty="0" err="1" smtClean="0">
                <a:solidFill>
                  <a:srgbClr val="C00000"/>
                </a:solidFill>
              </a:rPr>
              <a:t>có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ít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hơn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khối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lớp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Một</a:t>
            </a:r>
            <a:r>
              <a:rPr lang="en-GB" sz="3200" b="1" dirty="0" smtClean="0">
                <a:solidFill>
                  <a:srgbClr val="C00000"/>
                </a:solidFill>
              </a:rPr>
              <a:t> 32 </a:t>
            </a:r>
            <a:r>
              <a:rPr lang="en-GB" sz="3200" b="1" dirty="0" err="1" smtClean="0">
                <a:solidFill>
                  <a:srgbClr val="C00000"/>
                </a:solidFill>
              </a:rPr>
              <a:t>học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sinh</a:t>
            </a:r>
            <a:r>
              <a:rPr lang="en-GB" sz="3200" b="1" dirty="0" smtClean="0">
                <a:solidFill>
                  <a:srgbClr val="C00000"/>
                </a:solidFill>
              </a:rPr>
              <a:t>. </a:t>
            </a:r>
            <a:r>
              <a:rPr lang="en-GB" sz="3200" b="1" dirty="0" err="1" smtClean="0">
                <a:solidFill>
                  <a:srgbClr val="C00000"/>
                </a:solidFill>
              </a:rPr>
              <a:t>Hỏi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khối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lớp</a:t>
            </a:r>
            <a:r>
              <a:rPr lang="en-GB" sz="3200" b="1" dirty="0" smtClean="0">
                <a:solidFill>
                  <a:srgbClr val="C00000"/>
                </a:solidFill>
              </a:rPr>
              <a:t> Hai </a:t>
            </a:r>
            <a:r>
              <a:rPr lang="en-GB" sz="3200" b="1" dirty="0" err="1" smtClean="0">
                <a:solidFill>
                  <a:srgbClr val="C00000"/>
                </a:solidFill>
              </a:rPr>
              <a:t>có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bao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nhiêu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học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sinh</a:t>
            </a:r>
            <a:r>
              <a:rPr lang="en-GB" sz="3200" b="1" dirty="0" smtClean="0">
                <a:solidFill>
                  <a:srgbClr val="C00000"/>
                </a:solidFill>
              </a:rPr>
              <a:t>?</a:t>
            </a:r>
            <a:endParaRPr lang="en-GB" sz="3200" b="1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016" y="1956816"/>
            <a:ext cx="4730496" cy="1503257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64952" y="2119182"/>
            <a:ext cx="1155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u="sng" dirty="0" err="1" smtClean="0">
                <a:solidFill>
                  <a:srgbClr val="FF0000"/>
                </a:solidFill>
              </a:rPr>
              <a:t>Tóm</a:t>
            </a:r>
            <a:r>
              <a:rPr lang="en-GB" sz="2400" b="1" u="sng" dirty="0" smtClean="0">
                <a:solidFill>
                  <a:srgbClr val="FF0000"/>
                </a:solidFill>
              </a:rPr>
              <a:t> </a:t>
            </a:r>
            <a:r>
              <a:rPr lang="en-GB" sz="2400" b="1" u="sng" dirty="0" err="1" smtClean="0">
                <a:solidFill>
                  <a:srgbClr val="FF0000"/>
                </a:solidFill>
              </a:rPr>
              <a:t>tắt</a:t>
            </a:r>
            <a:endParaRPr lang="en-GB" sz="2400" b="1" u="sng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05456" y="2367883"/>
            <a:ext cx="1061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Khối</a:t>
            </a:r>
            <a:r>
              <a:rPr lang="en-GB" sz="2400" b="1" i="1" dirty="0" smtClean="0">
                <a:solidFill>
                  <a:schemeClr val="accent5">
                    <a:lumMod val="75000"/>
                  </a:schemeClr>
                </a:solidFill>
              </a:rPr>
              <a:t> 1:</a:t>
            </a:r>
            <a:endParaRPr lang="en-GB" sz="24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93264" y="3014059"/>
            <a:ext cx="1061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Khối</a:t>
            </a:r>
            <a:r>
              <a:rPr lang="en-GB" sz="2400" b="1" i="1" dirty="0" smtClean="0">
                <a:solidFill>
                  <a:schemeClr val="accent5">
                    <a:lumMod val="75000"/>
                  </a:schemeClr>
                </a:solidFill>
              </a:rPr>
              <a:t> 2:</a:t>
            </a:r>
            <a:endParaRPr lang="en-GB" sz="24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41264" y="1737360"/>
            <a:ext cx="1497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</a:rPr>
              <a:t>245 </a:t>
            </a:r>
            <a:r>
              <a:rPr lang="en-GB" sz="2000" b="1" i="1" dirty="0" err="1" smtClean="0">
                <a:solidFill>
                  <a:schemeClr val="accent5">
                    <a:lumMod val="75000"/>
                  </a:schemeClr>
                </a:solidFill>
              </a:rPr>
              <a:t>học</a:t>
            </a:r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000" b="1" i="1" dirty="0" err="1" smtClean="0">
                <a:solidFill>
                  <a:schemeClr val="accent5">
                    <a:lumMod val="75000"/>
                  </a:schemeClr>
                </a:solidFill>
              </a:rPr>
              <a:t>sinh</a:t>
            </a:r>
            <a:endParaRPr lang="en-GB" sz="2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46976" y="2840736"/>
            <a:ext cx="13676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</a:rPr>
              <a:t>32 </a:t>
            </a:r>
            <a:r>
              <a:rPr lang="en-GB" sz="2000" b="1" i="1" dirty="0" err="1" smtClean="0">
                <a:solidFill>
                  <a:schemeClr val="accent5">
                    <a:lumMod val="75000"/>
                  </a:schemeClr>
                </a:solidFill>
              </a:rPr>
              <a:t>học</a:t>
            </a:r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000" b="1" i="1" dirty="0" err="1" smtClean="0">
                <a:solidFill>
                  <a:schemeClr val="accent5">
                    <a:lumMod val="75000"/>
                  </a:schemeClr>
                </a:solidFill>
              </a:rPr>
              <a:t>sinh</a:t>
            </a:r>
            <a:endParaRPr lang="en-GB" sz="2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16308" y="2611415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</a:rPr>
              <a:t>? </a:t>
            </a:r>
            <a:r>
              <a:rPr lang="en-GB" sz="2000" b="1" i="1" dirty="0" err="1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GB" sz="2000" b="1" i="1" dirty="0" err="1" smtClean="0">
                <a:solidFill>
                  <a:schemeClr val="accent5">
                    <a:lumMod val="75000"/>
                  </a:schemeClr>
                </a:solidFill>
              </a:rPr>
              <a:t>ọc</a:t>
            </a:r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000" b="1" i="1" dirty="0" err="1" smtClean="0">
                <a:solidFill>
                  <a:schemeClr val="accent5">
                    <a:lumMod val="75000"/>
                  </a:schemeClr>
                </a:solidFill>
              </a:rPr>
              <a:t>sinh</a:t>
            </a:r>
            <a:endParaRPr lang="en-GB" sz="2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47922" y="4124766"/>
            <a:ext cx="600517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FF0000"/>
                </a:solidFill>
              </a:rPr>
              <a:t>Bài</a:t>
            </a:r>
            <a:r>
              <a:rPr lang="en-GB" sz="3200" b="1" u="sng" dirty="0" smtClean="0">
                <a:solidFill>
                  <a:srgbClr val="FF0000"/>
                </a:solidFill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</a:rPr>
              <a:t>giải</a:t>
            </a:r>
            <a:endParaRPr lang="en-GB" sz="3200" b="1" u="sng" dirty="0" smtClean="0">
              <a:solidFill>
                <a:srgbClr val="FF0000"/>
              </a:solidFill>
            </a:endParaRPr>
          </a:p>
          <a:p>
            <a:pPr algn="ctr"/>
            <a:r>
              <a:rPr lang="en-GB" sz="3200" b="1" dirty="0" err="1" smtClean="0">
                <a:solidFill>
                  <a:srgbClr val="0070C0"/>
                </a:solidFill>
              </a:rPr>
              <a:t>Khối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lớp</a:t>
            </a:r>
            <a:r>
              <a:rPr lang="en-GB" sz="3200" b="1" dirty="0" smtClean="0">
                <a:solidFill>
                  <a:srgbClr val="0070C0"/>
                </a:solidFill>
              </a:rPr>
              <a:t> Hai </a:t>
            </a:r>
            <a:r>
              <a:rPr lang="en-GB" sz="3200" b="1" dirty="0" err="1" smtClean="0">
                <a:solidFill>
                  <a:srgbClr val="0070C0"/>
                </a:solidFill>
              </a:rPr>
              <a:t>có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số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học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sinh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là</a:t>
            </a:r>
            <a:r>
              <a:rPr lang="en-GB" sz="3200" b="1" dirty="0" smtClean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245 – 32 = 213 (</a:t>
            </a:r>
            <a:r>
              <a:rPr lang="en-GB" sz="3200" b="1" dirty="0" err="1" smtClean="0">
                <a:solidFill>
                  <a:srgbClr val="0070C0"/>
                </a:solidFill>
              </a:rPr>
              <a:t>học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sinh</a:t>
            </a:r>
            <a:r>
              <a:rPr lang="en-GB" sz="3200" b="1" dirty="0" smtClean="0">
                <a:solidFill>
                  <a:srgbClr val="0070C0"/>
                </a:solidFill>
              </a:rPr>
              <a:t>)</a:t>
            </a:r>
          </a:p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                         </a:t>
            </a:r>
            <a:r>
              <a:rPr lang="en-GB" sz="3200" b="1" dirty="0" err="1" smtClean="0">
                <a:solidFill>
                  <a:srgbClr val="0070C0"/>
                </a:solidFill>
              </a:rPr>
              <a:t>Đáp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số</a:t>
            </a:r>
            <a:r>
              <a:rPr lang="en-GB" sz="3200" b="1" dirty="0" smtClean="0">
                <a:solidFill>
                  <a:srgbClr val="0070C0"/>
                </a:solidFill>
              </a:rPr>
              <a:t>: 213 </a:t>
            </a:r>
            <a:r>
              <a:rPr lang="en-GB" sz="3200" b="1" dirty="0" err="1" smtClean="0">
                <a:solidFill>
                  <a:srgbClr val="0070C0"/>
                </a:solidFill>
              </a:rPr>
              <a:t>học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sinh</a:t>
            </a:r>
            <a:endParaRPr lang="en-GB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015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79177" y="645987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" name="TextBox 2"/>
          <p:cNvSpPr txBox="1"/>
          <p:nvPr/>
        </p:nvSpPr>
        <p:spPr>
          <a:xfrm>
            <a:off x="338360" y="6265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0266" y="547545"/>
            <a:ext cx="11398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>
                <a:solidFill>
                  <a:srgbClr val="C00000"/>
                </a:solidFill>
              </a:rPr>
              <a:t>Giá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tiền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một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phong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bì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là</a:t>
            </a:r>
            <a:r>
              <a:rPr lang="en-GB" sz="2800" b="1" dirty="0" smtClean="0">
                <a:solidFill>
                  <a:srgbClr val="C00000"/>
                </a:solidFill>
              </a:rPr>
              <a:t> 200 </a:t>
            </a:r>
            <a:r>
              <a:rPr lang="en-GB" sz="2800" b="1" dirty="0" err="1" smtClean="0">
                <a:solidFill>
                  <a:srgbClr val="C00000"/>
                </a:solidFill>
              </a:rPr>
              <a:t>đồng</a:t>
            </a:r>
            <a:r>
              <a:rPr lang="en-GB" sz="2800" b="1" dirty="0" smtClean="0">
                <a:solidFill>
                  <a:srgbClr val="C00000"/>
                </a:solidFill>
              </a:rPr>
              <a:t>, </a:t>
            </a:r>
            <a:r>
              <a:rPr lang="en-GB" sz="2800" b="1" dirty="0" err="1" smtClean="0">
                <a:solidFill>
                  <a:srgbClr val="C00000"/>
                </a:solidFill>
              </a:rPr>
              <a:t>giá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tiền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một</a:t>
            </a:r>
            <a:r>
              <a:rPr lang="en-GB" sz="2800" b="1" dirty="0" smtClean="0">
                <a:solidFill>
                  <a:srgbClr val="C00000"/>
                </a:solidFill>
              </a:rPr>
              <a:t> tem </a:t>
            </a:r>
            <a:r>
              <a:rPr lang="en-GB" sz="2800" b="1" dirty="0" err="1" smtClean="0">
                <a:solidFill>
                  <a:srgbClr val="C00000"/>
                </a:solidFill>
              </a:rPr>
              <a:t>thư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nhiều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hơn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một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phong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bì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là</a:t>
            </a:r>
            <a:r>
              <a:rPr lang="en-GB" sz="2800" b="1" dirty="0" smtClean="0">
                <a:solidFill>
                  <a:srgbClr val="C00000"/>
                </a:solidFill>
              </a:rPr>
              <a:t> 600 </a:t>
            </a:r>
            <a:r>
              <a:rPr lang="en-GB" sz="2800" b="1" dirty="0" err="1" smtClean="0">
                <a:solidFill>
                  <a:srgbClr val="C00000"/>
                </a:solidFill>
              </a:rPr>
              <a:t>đồng</a:t>
            </a:r>
            <a:r>
              <a:rPr lang="en-GB" sz="2800" b="1" dirty="0" smtClean="0">
                <a:solidFill>
                  <a:srgbClr val="C00000"/>
                </a:solidFill>
              </a:rPr>
              <a:t>. </a:t>
            </a:r>
            <a:r>
              <a:rPr lang="en-GB" sz="2800" b="1" dirty="0" err="1" smtClean="0">
                <a:solidFill>
                  <a:srgbClr val="C00000"/>
                </a:solidFill>
              </a:rPr>
              <a:t>Hỏi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giá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tiền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một</a:t>
            </a:r>
            <a:r>
              <a:rPr lang="en-GB" sz="2800" b="1" dirty="0" smtClean="0">
                <a:solidFill>
                  <a:srgbClr val="C00000"/>
                </a:solidFill>
              </a:rPr>
              <a:t> tem </a:t>
            </a:r>
            <a:r>
              <a:rPr lang="en-GB" sz="2800" b="1" dirty="0" err="1" smtClean="0">
                <a:solidFill>
                  <a:srgbClr val="C00000"/>
                </a:solidFill>
              </a:rPr>
              <a:t>thư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là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bao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nhiêu</a:t>
            </a:r>
            <a:r>
              <a:rPr lang="en-GB" sz="2800" b="1" dirty="0" smtClean="0">
                <a:solidFill>
                  <a:srgbClr val="C00000"/>
                </a:solidFill>
              </a:rPr>
              <a:t>?</a:t>
            </a:r>
            <a:endParaRPr lang="en-GB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81447" y="1732479"/>
            <a:ext cx="1155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u="sng" dirty="0" err="1" smtClean="0">
                <a:solidFill>
                  <a:srgbClr val="FF0000"/>
                </a:solidFill>
              </a:rPr>
              <a:t>Tóm</a:t>
            </a:r>
            <a:r>
              <a:rPr lang="en-GB" sz="2400" b="1" u="sng" dirty="0" smtClean="0">
                <a:solidFill>
                  <a:srgbClr val="FF0000"/>
                </a:solidFill>
              </a:rPr>
              <a:t> </a:t>
            </a:r>
            <a:r>
              <a:rPr lang="en-GB" sz="2400" b="1" u="sng" dirty="0" err="1" smtClean="0">
                <a:solidFill>
                  <a:srgbClr val="FF0000"/>
                </a:solidFill>
              </a:rPr>
              <a:t>tắt</a:t>
            </a:r>
            <a:endParaRPr lang="en-GB" sz="2400" b="1" u="sng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07792" y="4310486"/>
            <a:ext cx="565090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FF0000"/>
                </a:solidFill>
              </a:rPr>
              <a:t>Bài</a:t>
            </a:r>
            <a:r>
              <a:rPr lang="en-GB" sz="3200" b="1" u="sng" dirty="0" smtClean="0">
                <a:solidFill>
                  <a:srgbClr val="FF0000"/>
                </a:solidFill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</a:rPr>
              <a:t>giải</a:t>
            </a:r>
            <a:endParaRPr lang="en-GB" sz="3200" b="1" u="sng" dirty="0" smtClean="0">
              <a:solidFill>
                <a:srgbClr val="FF0000"/>
              </a:solidFill>
            </a:endParaRPr>
          </a:p>
          <a:p>
            <a:pPr algn="ctr"/>
            <a:r>
              <a:rPr lang="en-GB" sz="3200" b="1" dirty="0" err="1" smtClean="0">
                <a:solidFill>
                  <a:srgbClr val="0070C0"/>
                </a:solidFill>
              </a:rPr>
              <a:t>Giá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tiền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một</a:t>
            </a:r>
            <a:r>
              <a:rPr lang="en-GB" sz="3200" b="1" dirty="0" smtClean="0">
                <a:solidFill>
                  <a:srgbClr val="0070C0"/>
                </a:solidFill>
              </a:rPr>
              <a:t> tem </a:t>
            </a:r>
            <a:r>
              <a:rPr lang="en-GB" sz="3200" b="1" dirty="0" err="1" smtClean="0">
                <a:solidFill>
                  <a:srgbClr val="0070C0"/>
                </a:solidFill>
              </a:rPr>
              <a:t>thư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  <a:r>
              <a:rPr lang="en-GB" sz="3200" b="1" dirty="0" err="1" smtClean="0">
                <a:solidFill>
                  <a:srgbClr val="0070C0"/>
                </a:solidFill>
              </a:rPr>
              <a:t>là</a:t>
            </a:r>
            <a:r>
              <a:rPr lang="en-GB" sz="3200" b="1" dirty="0" smtClean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200 </a:t>
            </a:r>
            <a:r>
              <a:rPr lang="en-GB" sz="3200" b="1" dirty="0">
                <a:solidFill>
                  <a:srgbClr val="0070C0"/>
                </a:solidFill>
              </a:rPr>
              <a:t>+</a:t>
            </a:r>
            <a:r>
              <a:rPr lang="en-GB" sz="3200" b="1" dirty="0" smtClean="0">
                <a:solidFill>
                  <a:srgbClr val="0070C0"/>
                </a:solidFill>
              </a:rPr>
              <a:t> 600 = 800 (</a:t>
            </a:r>
            <a:r>
              <a:rPr lang="en-GB" sz="3200" b="1" dirty="0" err="1" smtClean="0">
                <a:solidFill>
                  <a:srgbClr val="0070C0"/>
                </a:solidFill>
              </a:rPr>
              <a:t>đồng</a:t>
            </a:r>
            <a:r>
              <a:rPr lang="en-GB" sz="3200" b="1" dirty="0" smtClean="0">
                <a:solidFill>
                  <a:srgbClr val="0070C0"/>
                </a:solidFill>
              </a:rPr>
              <a:t>)</a:t>
            </a:r>
          </a:p>
          <a:p>
            <a:pPr algn="ctr"/>
            <a:r>
              <a:rPr lang="en-GB" sz="3200" b="1" dirty="0" smtClean="0">
                <a:solidFill>
                  <a:srgbClr val="7030A0"/>
                </a:solidFill>
              </a:rPr>
              <a:t>                           </a:t>
            </a:r>
            <a:r>
              <a:rPr lang="en-GB" sz="3200" b="1" dirty="0" err="1" smtClean="0">
                <a:solidFill>
                  <a:srgbClr val="7030A0"/>
                </a:solidFill>
              </a:rPr>
              <a:t>Đáp</a:t>
            </a:r>
            <a:r>
              <a:rPr lang="en-GB" sz="3200" b="1" dirty="0" smtClean="0">
                <a:solidFill>
                  <a:srgbClr val="7030A0"/>
                </a:solidFill>
              </a:rPr>
              <a:t> </a:t>
            </a:r>
            <a:r>
              <a:rPr lang="en-GB" sz="3200" b="1" dirty="0" err="1" smtClean="0">
                <a:solidFill>
                  <a:srgbClr val="7030A0"/>
                </a:solidFill>
              </a:rPr>
              <a:t>số</a:t>
            </a:r>
            <a:r>
              <a:rPr lang="en-GB" sz="3200" b="1" dirty="0" smtClean="0">
                <a:solidFill>
                  <a:srgbClr val="7030A0"/>
                </a:solidFill>
              </a:rPr>
              <a:t>: 800 </a:t>
            </a:r>
            <a:r>
              <a:rPr lang="en-GB" sz="3200" b="1" dirty="0" err="1" smtClean="0">
                <a:solidFill>
                  <a:srgbClr val="7030A0"/>
                </a:solidFill>
              </a:rPr>
              <a:t>đồng</a:t>
            </a:r>
            <a:endParaRPr lang="en-GB" sz="3200" b="1" dirty="0">
              <a:solidFill>
                <a:srgbClr val="7030A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591812" y="3151267"/>
            <a:ext cx="459603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91812" y="3003957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20384" y="3013482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187842" y="3013482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eft Brace 17"/>
          <p:cNvSpPr/>
          <p:nvPr/>
        </p:nvSpPr>
        <p:spPr>
          <a:xfrm rot="5400000">
            <a:off x="7570004" y="1382127"/>
            <a:ext cx="173557" cy="3062116"/>
          </a:xfrm>
          <a:prstGeom prst="leftBrace">
            <a:avLst>
              <a:gd name="adj1" fmla="val 24487"/>
              <a:gd name="adj2" fmla="val 495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659368" y="1745264"/>
            <a:ext cx="138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200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đồng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6814766" y="1103756"/>
            <a:ext cx="150119" cy="4596032"/>
          </a:xfrm>
          <a:prstGeom prst="leftBrace">
            <a:avLst>
              <a:gd name="adj1" fmla="val 24487"/>
              <a:gd name="adj2" fmla="val 49532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863743" y="2352039"/>
            <a:ext cx="2324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600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đồng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Left Brace 21"/>
          <p:cNvSpPr/>
          <p:nvPr/>
        </p:nvSpPr>
        <p:spPr>
          <a:xfrm rot="5400000">
            <a:off x="5282312" y="1535655"/>
            <a:ext cx="122831" cy="1542137"/>
          </a:xfrm>
          <a:prstGeom prst="leftBrace">
            <a:avLst>
              <a:gd name="adj1" fmla="val 24487"/>
              <a:gd name="adj2" fmla="val 495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6510750" y="3611660"/>
            <a:ext cx="130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chemeClr val="accent1">
                    <a:lumMod val="75000"/>
                  </a:schemeClr>
                </a:solidFill>
              </a:rPr>
              <a:t>?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đồng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578858" y="2480707"/>
            <a:ext cx="1541526" cy="53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91812" y="2356257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120384" y="2356257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07792" y="2222194"/>
            <a:ext cx="1386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 smtClean="0">
                <a:solidFill>
                  <a:srgbClr val="0070C0"/>
                </a:solidFill>
              </a:rPr>
              <a:t>Phong</a:t>
            </a:r>
            <a:r>
              <a:rPr lang="en-GB" sz="2400" b="1" i="1" dirty="0" smtClean="0">
                <a:solidFill>
                  <a:srgbClr val="0070C0"/>
                </a:solidFill>
              </a:rPr>
              <a:t> </a:t>
            </a:r>
            <a:r>
              <a:rPr lang="en-GB" sz="2400" b="1" i="1" dirty="0" err="1" smtClean="0">
                <a:solidFill>
                  <a:srgbClr val="0070C0"/>
                </a:solidFill>
              </a:rPr>
              <a:t>bì</a:t>
            </a:r>
            <a:r>
              <a:rPr lang="en-GB" sz="2400" b="1" i="1" dirty="0" smtClean="0">
                <a:solidFill>
                  <a:srgbClr val="0070C0"/>
                </a:solidFill>
              </a:rPr>
              <a:t>:</a:t>
            </a:r>
            <a:endParaRPr lang="en-GB" sz="2400" b="1" i="1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13888" y="2868370"/>
            <a:ext cx="1326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smtClean="0">
                <a:solidFill>
                  <a:srgbClr val="0070C0"/>
                </a:solidFill>
              </a:rPr>
              <a:t>Tem </a:t>
            </a:r>
            <a:r>
              <a:rPr lang="en-GB" sz="2400" b="1" i="1" dirty="0" err="1" smtClean="0">
                <a:solidFill>
                  <a:srgbClr val="0070C0"/>
                </a:solidFill>
              </a:rPr>
              <a:t>thư</a:t>
            </a:r>
            <a:r>
              <a:rPr lang="en-GB" sz="2400" b="1" i="1" dirty="0" smtClean="0">
                <a:solidFill>
                  <a:srgbClr val="0070C0"/>
                </a:solidFill>
              </a:rPr>
              <a:t>:</a:t>
            </a:r>
            <a:endParaRPr lang="en-GB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366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3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8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56997" y="645987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" name="TextBox 2"/>
          <p:cNvSpPr txBox="1"/>
          <p:nvPr/>
        </p:nvSpPr>
        <p:spPr>
          <a:xfrm>
            <a:off x="416180" y="6265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4815" y="626532"/>
            <a:ext cx="10871119" cy="11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 smtClean="0">
                <a:solidFill>
                  <a:srgbClr val="C00000"/>
                </a:solidFill>
              </a:rPr>
              <a:t>Với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ba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số</a:t>
            </a:r>
            <a:r>
              <a:rPr lang="en-GB" sz="3200" b="1" dirty="0" smtClean="0">
                <a:solidFill>
                  <a:srgbClr val="C00000"/>
                </a:solidFill>
              </a:rPr>
              <a:t> 315, 40, 355 </a:t>
            </a:r>
            <a:r>
              <a:rPr lang="en-GB" sz="3200" b="1" dirty="0" err="1" smtClean="0">
                <a:solidFill>
                  <a:srgbClr val="C00000"/>
                </a:solidFill>
              </a:rPr>
              <a:t>và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các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dấu</a:t>
            </a:r>
            <a:r>
              <a:rPr lang="en-GB" sz="3200" b="1" dirty="0" smtClean="0">
                <a:solidFill>
                  <a:srgbClr val="C00000"/>
                </a:solidFill>
              </a:rPr>
              <a:t> + , - , = , </a:t>
            </a:r>
            <a:r>
              <a:rPr lang="en-GB" sz="3200" b="1" dirty="0" err="1" smtClean="0">
                <a:solidFill>
                  <a:srgbClr val="C00000"/>
                </a:solidFill>
              </a:rPr>
              <a:t>em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hãy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lập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các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phép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tính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đúng</a:t>
            </a:r>
            <a:r>
              <a:rPr lang="en-GB" sz="3200" b="1" dirty="0" smtClean="0">
                <a:solidFill>
                  <a:srgbClr val="C00000"/>
                </a:solidFill>
              </a:rPr>
              <a:t>.</a:t>
            </a:r>
            <a:endParaRPr lang="en-GB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01337" y="2000867"/>
            <a:ext cx="14478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u="sng" dirty="0" err="1" smtClean="0">
                <a:solidFill>
                  <a:srgbClr val="FF0000"/>
                </a:solidFill>
              </a:rPr>
              <a:t>Bài</a:t>
            </a:r>
            <a:r>
              <a:rPr lang="en-GB" sz="3200" b="1" u="sng" dirty="0" smtClean="0">
                <a:solidFill>
                  <a:srgbClr val="FF0000"/>
                </a:solidFill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</a:rPr>
              <a:t>làm</a:t>
            </a:r>
            <a:endParaRPr lang="en-GB" sz="3200" b="1" u="sng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73205" y="2820845"/>
            <a:ext cx="3348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/>
                </a:solidFill>
              </a:rPr>
              <a:t>315 + 40    =  355</a:t>
            </a:r>
            <a:endParaRPr lang="en-GB" sz="3600" b="1" dirty="0">
              <a:solidFill>
                <a:schemeClr val="accent5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77302" y="3594120"/>
            <a:ext cx="3348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/>
                </a:solidFill>
              </a:rPr>
              <a:t>40   + 315  =  355</a:t>
            </a:r>
            <a:endParaRPr lang="en-GB" sz="3600" b="1" dirty="0">
              <a:solidFill>
                <a:schemeClr val="accent5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78440" y="4408953"/>
            <a:ext cx="3365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/>
                </a:solidFill>
              </a:rPr>
              <a:t>355 -  40    =  315</a:t>
            </a:r>
            <a:endParaRPr lang="en-GB" sz="3600" b="1" dirty="0">
              <a:solidFill>
                <a:schemeClr val="accent5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60720" y="5220568"/>
            <a:ext cx="3156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/>
                </a:solidFill>
              </a:rPr>
              <a:t>355 - 315   =  40</a:t>
            </a:r>
            <a:endParaRPr lang="en-GB" sz="36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84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335</Words>
  <Application>Microsoft Office PowerPoint</Application>
  <PresentationFormat>Widescreen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HP001 4 hàng</vt:lpstr>
      <vt:lpstr>HP001 5 hàng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TT</cp:lastModifiedBy>
  <cp:revision>22</cp:revision>
  <dcterms:created xsi:type="dcterms:W3CDTF">2021-08-28T10:54:00Z</dcterms:created>
  <dcterms:modified xsi:type="dcterms:W3CDTF">2021-08-31T18:03:24Z</dcterms:modified>
</cp:coreProperties>
</file>