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7" r:id="rId9"/>
    <p:sldId id="263" r:id="rId10"/>
    <p:sldId id="266" r:id="rId11"/>
    <p:sldId id="264" r:id="rId12"/>
    <p:sldId id="265" r:id="rId13"/>
  </p:sldIdLst>
  <p:sldSz cx="12192000" cy="6858000"/>
  <p:notesSz cx="6858000" cy="9144000"/>
  <p:custDataLst>
    <p:tags r:id="rId1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lPZkmSMOttGpj9HmBEhGpEkdu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417161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565241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40262700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7">
            <a:alphaModFix/>
          </a:blip>
          <a:srcRect l="4028" t="5432" r="4198" b="5062"/>
          <a:stretch/>
        </p:blipFill>
        <p:spPr>
          <a:xfrm>
            <a:off x="0" y="1"/>
            <a:ext cx="12192000" cy="6891269"/>
          </a:xfrm>
          <a:prstGeom prst="rect">
            <a:avLst/>
          </a:prstGeom>
          <a:noFill/>
          <a:ln>
            <a:noFill/>
          </a:ln>
        </p:spPr>
      </p:pic>
      <p:pic>
        <p:nvPicPr>
          <p:cNvPr id="16" name="Google Shape;16;p11"/>
          <p:cNvPicPr preferRelativeResize="0"/>
          <p:nvPr/>
        </p:nvPicPr>
        <p:blipFill rotWithShape="1">
          <a:blip r:embed="rId18">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63" r:id="rId2"/>
    <p:sldLayoutId id="2147483662" r:id="rId3"/>
    <p:sldLayoutId id="2147483661"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93" name="Google Shape;93;p1"/>
          <p:cNvSpPr txBox="1"/>
          <p:nvPr/>
        </p:nvSpPr>
        <p:spPr>
          <a:xfrm>
            <a:off x="1339967" y="830858"/>
            <a:ext cx="184340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Tuần </a:t>
            </a:r>
            <a:endParaRPr/>
          </a:p>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9</a:t>
            </a:r>
            <a:endParaRPr/>
          </a:p>
        </p:txBody>
      </p:sp>
      <p:sp>
        <p:nvSpPr>
          <p:cNvPr id="94" name="Google Shape;94;p1"/>
          <p:cNvSpPr txBox="1"/>
          <p:nvPr/>
        </p:nvSpPr>
        <p:spPr>
          <a:xfrm>
            <a:off x="2762120" y="2149901"/>
            <a:ext cx="624651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ÔN TẬP</a:t>
            </a:r>
            <a:endParaRPr/>
          </a:p>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GIỮA HỌC KÌ I</a:t>
            </a:r>
            <a:endParaRPr sz="6000" b="0" i="0" u="none" strike="noStrike" cap="none">
              <a:solidFill>
                <a:srgbClr val="FF9900"/>
              </a:solidFill>
              <a:latin typeface="Arial"/>
              <a:ea typeface="Arial"/>
              <a:cs typeface="Arial"/>
              <a:sym typeface="Arial"/>
            </a:endParaRPr>
          </a:p>
        </p:txBody>
      </p:sp>
      <p:sp>
        <p:nvSpPr>
          <p:cNvPr id="95" name="Google Shape;95;p1"/>
          <p:cNvSpPr txBox="1"/>
          <p:nvPr/>
        </p:nvSpPr>
        <p:spPr>
          <a:xfrm>
            <a:off x="6265966" y="4457783"/>
            <a:ext cx="45192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Tiết 9 - 10</a:t>
            </a:r>
            <a:endParaRPr sz="6000" b="0" i="0" u="none" strike="noStrike" cap="none">
              <a:solidFill>
                <a:srgbClr val="FF99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3805" y="1729695"/>
            <a:ext cx="11051178" cy="2981641"/>
          </a:xfrm>
        </p:spPr>
        <p:txBody>
          <a:bodyPr>
            <a:normAutofit fontScale="92500" lnSpcReduction="10000"/>
          </a:bodyPr>
          <a:lstStyle/>
          <a:p>
            <a:pPr algn="just"/>
            <a:r>
              <a:rPr lang="en-US"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Mùa hè nóng bức đã đến. Hôm nay, bố em đi làm về, mang theo một cái quạt máy. Quạt máy có cái đế tròn, một trụ thẳng đứng để đỡ, bên trên có 3 cánh quạt bằng nhựa và một lồng bảo vệ .Mỗi khi cánh quạt quay vù vù là bao nhiêu cái nóng trong nhà bị xua hết.Có cái quạt máy, em ngồi học bài thấy mát mẻ và rất dễ chịu.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03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39" name="Google Shape;239;p9"/>
          <p:cNvSpPr txBox="1"/>
          <p:nvPr/>
        </p:nvSpPr>
        <p:spPr>
          <a:xfrm>
            <a:off x="3178320" y="442151"/>
            <a:ext cx="54349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Arial"/>
                <a:ea typeface="Arial"/>
                <a:cs typeface="Arial"/>
                <a:sym typeface="Arial"/>
              </a:rPr>
              <a:t>Củng cố - dặn dò</a:t>
            </a:r>
            <a:endParaRPr sz="4000">
              <a:solidFill>
                <a:srgbClr val="002060"/>
              </a:solidFill>
              <a:latin typeface="Arial"/>
              <a:ea typeface="Arial"/>
              <a:cs typeface="Arial"/>
              <a:sym typeface="Arial"/>
            </a:endParaRPr>
          </a:p>
        </p:txBody>
      </p:sp>
      <p:sp>
        <p:nvSpPr>
          <p:cNvPr id="240" name="Google Shape;240;p9"/>
          <p:cNvSpPr txBox="1"/>
          <p:nvPr/>
        </p:nvSpPr>
        <p:spPr>
          <a:xfrm>
            <a:off x="1993001" y="2584686"/>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Kể Câu chuyện bó đũa cho người thân nghe.  </a:t>
            </a:r>
            <a:endParaRPr/>
          </a:p>
        </p:txBody>
      </p:sp>
      <p:sp>
        <p:nvSpPr>
          <p:cNvPr id="241" name="Google Shape;241;p9"/>
          <p:cNvSpPr txBox="1"/>
          <p:nvPr/>
        </p:nvSpPr>
        <p:spPr>
          <a:xfrm>
            <a:off x="1893991" y="4689274"/>
            <a:ext cx="6525803"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Xem trước bài sau: Gọi bạn</a:t>
            </a:r>
            <a:endParaRPr sz="3200" b="1">
              <a:solidFill>
                <a:srgbClr val="002060"/>
              </a:solidFill>
              <a:latin typeface="Arial Rounded"/>
              <a:ea typeface="Arial Rounded"/>
              <a:cs typeface="Arial Rounded"/>
              <a:sym typeface="Arial Rounded"/>
            </a:endParaRPr>
          </a:p>
        </p:txBody>
      </p:sp>
      <p:sp>
        <p:nvSpPr>
          <p:cNvPr id="242" name="Google Shape;242;p9"/>
          <p:cNvSpPr txBox="1"/>
          <p:nvPr/>
        </p:nvSpPr>
        <p:spPr>
          <a:xfrm>
            <a:off x="1993001" y="3734723"/>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Ôn tập về các từ chỉ sự vật, từ chỉ hoạt động.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a:stretch/>
        </p:blipFill>
        <p:spPr>
          <a:xfrm>
            <a:off x="7850460" y="3345366"/>
            <a:ext cx="4761570" cy="3800010"/>
          </a:xfrm>
          <a:prstGeom prst="rect">
            <a:avLst/>
          </a:prstGeom>
          <a:noFill/>
          <a:ln>
            <a:noFill/>
          </a:ln>
        </p:spPr>
      </p:pic>
      <p:pic>
        <p:nvPicPr>
          <p:cNvPr id="248" name="Google Shape;248;p10"/>
          <p:cNvPicPr preferRelativeResize="0"/>
          <p:nvPr/>
        </p:nvPicPr>
        <p:blipFill rotWithShape="1">
          <a:blip r:embed="rId4">
            <a:alphaModFix/>
          </a:blip>
          <a:srcRect/>
          <a:stretch/>
        </p:blipFill>
        <p:spPr>
          <a:xfrm flipH="1">
            <a:off x="0" y="0"/>
            <a:ext cx="3611383" cy="2362200"/>
          </a:xfrm>
          <a:prstGeom prst="rect">
            <a:avLst/>
          </a:prstGeom>
          <a:noFill/>
          <a:ln>
            <a:noFill/>
          </a:ln>
        </p:spPr>
      </p:pic>
      <p:sp>
        <p:nvSpPr>
          <p:cNvPr id="249" name="Google Shape;249;p10"/>
          <p:cNvSpPr txBox="1"/>
          <p:nvPr/>
        </p:nvSpPr>
        <p:spPr>
          <a:xfrm>
            <a:off x="1640448" y="2362200"/>
            <a:ext cx="763314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82292" y="557679"/>
            <a:ext cx="8899186" cy="60016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1. Ngày xưa, ở một gia đình kia, có hai anh em. Lúc nhỏ, anh em rất hòa thuận. Khi lớn lên, anh có vợ, em có chồng, tuy mỗi người một nhà, nhưng vẫn hay va chạm.</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2. Thấy các con không yêu thương nhau, người cha rất buồn phiền. Một hôm, ông đặt một bó đũa và một túi tiền trên bàn, rồi gọi các con, cả trai, gái, dâu, rể lại và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Ai bẻ gãy được bó đũa này thì cha thưởng cho túi tiền.</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Bốn người con lần lượt bẻ bó đũa. Ai cũng cố hết sức mà không sao bẻ gãy được. Người cha bèn cởi bó đũa ra, rồi thong thả bẻ gãy từng chiếc một cách dễ dàng.</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3. Thấy vây, bốn người con cùng nói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Thưa cha, lấy từng chiếc mà bẻ thì có khó gì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Người cha liền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Đúng. Như thế các con đều thấy rằng chia lẻ ra thì yếu, hợp lại thì mạnh. Vậy các con phải biết thương yêu, đùm bọc lẫn nhau. Có đoàn kết thì mới có sức mạnh.</a:t>
            </a:r>
            <a:endParaRPr/>
          </a:p>
        </p:txBody>
      </p:sp>
      <p:pic>
        <p:nvPicPr>
          <p:cNvPr id="101" name="Google Shape;101;p2"/>
          <p:cNvPicPr preferRelativeResize="0"/>
          <p:nvPr/>
        </p:nvPicPr>
        <p:blipFill rotWithShape="1">
          <a:blip r:embed="rId3">
            <a:alphaModFix/>
          </a:blip>
          <a:srcRect l="8547" r="4942" b="8061"/>
          <a:stretch/>
        </p:blipFill>
        <p:spPr>
          <a:xfrm>
            <a:off x="9406881" y="0"/>
            <a:ext cx="2783759" cy="1664082"/>
          </a:xfrm>
          <a:prstGeom prst="rect">
            <a:avLst/>
          </a:prstGeom>
          <a:noFill/>
          <a:ln>
            <a:noFill/>
          </a:ln>
        </p:spPr>
      </p:pic>
      <p:pic>
        <p:nvPicPr>
          <p:cNvPr id="102" name="Google Shape;102;p2"/>
          <p:cNvPicPr preferRelativeResize="0"/>
          <p:nvPr/>
        </p:nvPicPr>
        <p:blipFill rotWithShape="1">
          <a:blip r:embed="rId4">
            <a:alphaModFix/>
          </a:blip>
          <a:srcRect r="14099" b="6825"/>
          <a:stretch/>
        </p:blipFill>
        <p:spPr>
          <a:xfrm>
            <a:off x="9406880" y="3376634"/>
            <a:ext cx="2783759" cy="1750652"/>
          </a:xfrm>
          <a:prstGeom prst="rect">
            <a:avLst/>
          </a:prstGeom>
          <a:noFill/>
          <a:ln>
            <a:noFill/>
          </a:ln>
        </p:spPr>
      </p:pic>
      <p:pic>
        <p:nvPicPr>
          <p:cNvPr id="103" name="Google Shape;103;p2"/>
          <p:cNvPicPr preferRelativeResize="0"/>
          <p:nvPr/>
        </p:nvPicPr>
        <p:blipFill rotWithShape="1">
          <a:blip r:embed="rId5">
            <a:alphaModFix/>
          </a:blip>
          <a:srcRect l="13169" t="9768" r="16540" b="12487"/>
          <a:stretch/>
        </p:blipFill>
        <p:spPr>
          <a:xfrm>
            <a:off x="9405518" y="5120601"/>
            <a:ext cx="2772419" cy="1731937"/>
          </a:xfrm>
          <a:prstGeom prst="rect">
            <a:avLst/>
          </a:prstGeom>
          <a:noFill/>
          <a:ln>
            <a:noFill/>
          </a:ln>
        </p:spPr>
      </p:pic>
      <p:pic>
        <p:nvPicPr>
          <p:cNvPr id="104" name="Google Shape;104;p2"/>
          <p:cNvPicPr preferRelativeResize="0"/>
          <p:nvPr/>
        </p:nvPicPr>
        <p:blipFill rotWithShape="1">
          <a:blip r:embed="rId6">
            <a:alphaModFix/>
          </a:blip>
          <a:srcRect l="3546" t="1860" r="26570" b="16589"/>
          <a:stretch/>
        </p:blipFill>
        <p:spPr>
          <a:xfrm>
            <a:off x="9408242" y="1625982"/>
            <a:ext cx="2783758" cy="1750652"/>
          </a:xfrm>
          <a:prstGeom prst="rect">
            <a:avLst/>
          </a:prstGeom>
          <a:noFill/>
          <a:ln>
            <a:noFill/>
          </a:ln>
        </p:spPr>
      </p:pic>
      <p:sp>
        <p:nvSpPr>
          <p:cNvPr id="105" name="Google Shape;105;p2"/>
          <p:cNvSpPr txBox="1"/>
          <p:nvPr/>
        </p:nvSpPr>
        <p:spPr>
          <a:xfrm>
            <a:off x="2555203" y="74214"/>
            <a:ext cx="451923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FF0000"/>
                </a:solidFill>
                <a:latin typeface="Arial"/>
                <a:ea typeface="Arial"/>
                <a:cs typeface="Arial"/>
                <a:sym typeface="Arial"/>
              </a:rPr>
              <a:t>Câu chuyện bó đũa</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l="3052" r="10262" b="25581"/>
          <a:stretch/>
        </p:blipFill>
        <p:spPr>
          <a:xfrm>
            <a:off x="7953374" y="2123378"/>
            <a:ext cx="2799543" cy="1741608"/>
          </a:xfrm>
          <a:prstGeom prst="rect">
            <a:avLst/>
          </a:prstGeom>
          <a:noFill/>
          <a:ln>
            <a:noFill/>
          </a:ln>
        </p:spPr>
      </p:pic>
      <p:sp>
        <p:nvSpPr>
          <p:cNvPr id="111" name="Google Shape;111;p3"/>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a. Khi lớn lên tình cảm giữa anh và em như thế nào?</a:t>
            </a:r>
            <a:endParaRPr sz="2400" b="1" i="0" u="none" strike="noStrike" cap="none">
              <a:solidFill>
                <a:srgbClr val="002060"/>
              </a:solidFill>
              <a:latin typeface="Arial Rounded"/>
              <a:ea typeface="Arial Rounded"/>
              <a:cs typeface="Arial Rounded"/>
              <a:sym typeface="Arial Rounded"/>
            </a:endParaRPr>
          </a:p>
        </p:txBody>
      </p:sp>
      <p:pic>
        <p:nvPicPr>
          <p:cNvPr id="112" name="Google Shape;112;p3"/>
          <p:cNvPicPr preferRelativeResize="0"/>
          <p:nvPr/>
        </p:nvPicPr>
        <p:blipFill rotWithShape="1">
          <a:blip r:embed="rId4">
            <a:alphaModFix/>
          </a:blip>
          <a:srcRect l="13169" t="9768" r="16540" b="12487"/>
          <a:stretch/>
        </p:blipFill>
        <p:spPr>
          <a:xfrm>
            <a:off x="524579" y="2128633"/>
            <a:ext cx="2799543" cy="1741757"/>
          </a:xfrm>
          <a:prstGeom prst="rect">
            <a:avLst/>
          </a:prstGeom>
          <a:noFill/>
          <a:ln>
            <a:noFill/>
          </a:ln>
        </p:spPr>
      </p:pic>
      <p:sp>
        <p:nvSpPr>
          <p:cNvPr id="113" name="Google Shape;113;p3"/>
          <p:cNvSpPr txBox="1"/>
          <p:nvPr/>
        </p:nvSpPr>
        <p:spPr>
          <a:xfrm>
            <a:off x="971146" y="1281449"/>
            <a:ext cx="2388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A.    Hoà thuận</a:t>
            </a:r>
            <a:endParaRPr sz="2400" b="1" i="0" u="none" strike="noStrike" cap="none">
              <a:solidFill>
                <a:srgbClr val="009F4F"/>
              </a:solidFill>
              <a:latin typeface="Arial Rounded"/>
              <a:ea typeface="Arial Rounded"/>
              <a:cs typeface="Arial Rounded"/>
              <a:sym typeface="Arial Rounded"/>
            </a:endParaRPr>
          </a:p>
        </p:txBody>
      </p:sp>
      <p:sp>
        <p:nvSpPr>
          <p:cNvPr id="114" name="Google Shape;114;p3"/>
          <p:cNvSpPr txBox="1"/>
          <p:nvPr/>
        </p:nvSpPr>
        <p:spPr>
          <a:xfrm>
            <a:off x="4405462" y="1281449"/>
            <a:ext cx="289544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B.    Không thay đổi</a:t>
            </a:r>
            <a:endParaRPr sz="2400" b="1" i="0" u="none" strike="noStrike" cap="none">
              <a:solidFill>
                <a:srgbClr val="009F4F"/>
              </a:solidFill>
              <a:latin typeface="Arial Rounded"/>
              <a:ea typeface="Arial Rounded"/>
              <a:cs typeface="Arial Rounded"/>
              <a:sym typeface="Arial Rounded"/>
            </a:endParaRPr>
          </a:p>
        </p:txBody>
      </p:sp>
      <p:sp>
        <p:nvSpPr>
          <p:cNvPr id="115" name="Google Shape;115;p3"/>
          <p:cNvSpPr txBox="1"/>
          <p:nvPr/>
        </p:nvSpPr>
        <p:spPr>
          <a:xfrm>
            <a:off x="8034709" y="1281449"/>
            <a:ext cx="309733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    Không hoà thuận</a:t>
            </a:r>
            <a:endParaRPr sz="2400" b="1" i="0" u="none" strike="noStrike" cap="none">
              <a:solidFill>
                <a:srgbClr val="009F4F"/>
              </a:solidFill>
              <a:latin typeface="Arial Rounded"/>
              <a:ea typeface="Arial Rounded"/>
              <a:cs typeface="Arial Rounded"/>
              <a:sym typeface="Arial Rounded"/>
            </a:endParaRPr>
          </a:p>
        </p:txBody>
      </p:sp>
      <p:pic>
        <p:nvPicPr>
          <p:cNvPr id="116" name="Google Shape;116;p3"/>
          <p:cNvPicPr preferRelativeResize="0"/>
          <p:nvPr/>
        </p:nvPicPr>
        <p:blipFill rotWithShape="1">
          <a:blip r:embed="rId5">
            <a:alphaModFix/>
          </a:blip>
          <a:srcRect l="18837" t="21011" r="17935" b="18140"/>
          <a:stretch/>
        </p:blipFill>
        <p:spPr>
          <a:xfrm>
            <a:off x="4093452" y="2128633"/>
            <a:ext cx="3207450" cy="1736353"/>
          </a:xfrm>
          <a:prstGeom prst="rect">
            <a:avLst/>
          </a:prstGeom>
          <a:noFill/>
          <a:ln>
            <a:noFill/>
          </a:ln>
        </p:spPr>
      </p:pic>
      <p:sp>
        <p:nvSpPr>
          <p:cNvPr id="117" name="Google Shape;117;p3"/>
          <p:cNvSpPr/>
          <p:nvPr/>
        </p:nvSpPr>
        <p:spPr>
          <a:xfrm>
            <a:off x="7949653" y="1249549"/>
            <a:ext cx="535133" cy="55798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1683771" y="4029983"/>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 Người cha nghĩ ra cách gì để khuyên bảo các con?</a:t>
            </a:r>
            <a:endParaRPr sz="2400" b="1" i="0" u="none" strike="noStrike" cap="none">
              <a:solidFill>
                <a:srgbClr val="002060"/>
              </a:solidFill>
              <a:latin typeface="Arial Rounded"/>
              <a:ea typeface="Arial Rounded"/>
              <a:cs typeface="Arial Rounded"/>
              <a:sym typeface="Arial Rounded"/>
            </a:endParaRPr>
          </a:p>
        </p:txBody>
      </p:sp>
      <p:sp>
        <p:nvSpPr>
          <p:cNvPr id="119" name="Google Shape;119;p3"/>
          <p:cNvSpPr txBox="1"/>
          <p:nvPr/>
        </p:nvSpPr>
        <p:spPr>
          <a:xfrm>
            <a:off x="1660388" y="4942152"/>
            <a:ext cx="48661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thử thách các con bẻ gãy một bó đũa để khuyên bảo các con.</a:t>
            </a:r>
            <a:endParaRPr sz="2400" b="1" i="0" u="none" strike="noStrike" cap="none">
              <a:solidFill>
                <a:srgbClr val="009F4F"/>
              </a:solidFill>
              <a:latin typeface="Arial Rounded"/>
              <a:ea typeface="Arial Rounded"/>
              <a:cs typeface="Arial Rounded"/>
              <a:sym typeface="Arial Rounded"/>
            </a:endParaRPr>
          </a:p>
        </p:txBody>
      </p:sp>
      <p:pic>
        <p:nvPicPr>
          <p:cNvPr id="120" name="Google Shape;120;p3"/>
          <p:cNvPicPr preferRelativeResize="0"/>
          <p:nvPr/>
        </p:nvPicPr>
        <p:blipFill rotWithShape="1">
          <a:blip r:embed="rId6">
            <a:alphaModFix/>
          </a:blip>
          <a:srcRect l="8547" r="4942" b="8061"/>
          <a:stretch/>
        </p:blipFill>
        <p:spPr>
          <a:xfrm>
            <a:off x="6808789" y="4651241"/>
            <a:ext cx="3095742" cy="18505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c. Vì sao cả 4 người con đều không bẻ được bó đũa?</a:t>
            </a:r>
            <a:endParaRPr sz="2400" b="1" i="0" u="none" strike="noStrike" cap="none">
              <a:solidFill>
                <a:srgbClr val="002060"/>
              </a:solidFill>
              <a:latin typeface="Arial Rounded"/>
              <a:ea typeface="Arial Rounded"/>
              <a:cs typeface="Arial Rounded"/>
              <a:sym typeface="Arial Rounded"/>
            </a:endParaRPr>
          </a:p>
        </p:txBody>
      </p:sp>
      <p:pic>
        <p:nvPicPr>
          <p:cNvPr id="126" name="Google Shape;126;p4"/>
          <p:cNvPicPr preferRelativeResize="0"/>
          <p:nvPr/>
        </p:nvPicPr>
        <p:blipFill rotWithShape="1">
          <a:blip r:embed="rId3">
            <a:alphaModFix/>
          </a:blip>
          <a:srcRect l="16986" t="1606" r="17501" b="14537"/>
          <a:stretch/>
        </p:blipFill>
        <p:spPr>
          <a:xfrm>
            <a:off x="913528" y="1266941"/>
            <a:ext cx="2402550" cy="1338425"/>
          </a:xfrm>
          <a:prstGeom prst="rect">
            <a:avLst/>
          </a:prstGeom>
          <a:noFill/>
          <a:ln>
            <a:noFill/>
          </a:ln>
        </p:spPr>
      </p:pic>
      <p:pic>
        <p:nvPicPr>
          <p:cNvPr id="127" name="Google Shape;127;p4"/>
          <p:cNvPicPr preferRelativeResize="0"/>
          <p:nvPr/>
        </p:nvPicPr>
        <p:blipFill rotWithShape="1">
          <a:blip r:embed="rId4">
            <a:alphaModFix/>
          </a:blip>
          <a:srcRect r="15151" b="14858"/>
          <a:stretch/>
        </p:blipFill>
        <p:spPr>
          <a:xfrm>
            <a:off x="3612660" y="1266941"/>
            <a:ext cx="2402550" cy="1356072"/>
          </a:xfrm>
          <a:prstGeom prst="rect">
            <a:avLst/>
          </a:prstGeom>
          <a:noFill/>
          <a:ln>
            <a:noFill/>
          </a:ln>
        </p:spPr>
      </p:pic>
      <p:pic>
        <p:nvPicPr>
          <p:cNvPr id="128" name="Google Shape;128;p4"/>
          <p:cNvPicPr preferRelativeResize="0"/>
          <p:nvPr/>
        </p:nvPicPr>
        <p:blipFill rotWithShape="1">
          <a:blip r:embed="rId5">
            <a:alphaModFix/>
          </a:blip>
          <a:srcRect l="3546" t="1860" r="26570" b="16589"/>
          <a:stretch/>
        </p:blipFill>
        <p:spPr>
          <a:xfrm>
            <a:off x="6311792" y="1266941"/>
            <a:ext cx="2490133" cy="1356072"/>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9097806" y="1256304"/>
            <a:ext cx="2391884" cy="1345435"/>
          </a:xfrm>
          <a:prstGeom prst="rect">
            <a:avLst/>
          </a:prstGeom>
          <a:noFill/>
          <a:ln>
            <a:noFill/>
          </a:ln>
        </p:spPr>
      </p:pic>
      <p:sp>
        <p:nvSpPr>
          <p:cNvPr id="130" name="Google Shape;130;p4"/>
          <p:cNvSpPr txBox="1"/>
          <p:nvPr/>
        </p:nvSpPr>
        <p:spPr>
          <a:xfrm>
            <a:off x="1609343" y="2820840"/>
            <a:ext cx="96829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Cả 4 người con đều không bẻ được bó đũa vì họ cầm cả bó đũa để bẻ.</a:t>
            </a:r>
            <a:endParaRPr sz="2400" b="1" i="0" u="none" strike="noStrike" cap="none">
              <a:solidFill>
                <a:srgbClr val="009F4F"/>
              </a:solidFill>
              <a:latin typeface="Arial Rounded"/>
              <a:ea typeface="Arial Rounded"/>
              <a:cs typeface="Arial Rounded"/>
              <a:sym typeface="Arial Rounded"/>
            </a:endParaRPr>
          </a:p>
        </p:txBody>
      </p:sp>
      <p:sp>
        <p:nvSpPr>
          <p:cNvPr id="131" name="Google Shape;131;p4"/>
          <p:cNvSpPr txBox="1"/>
          <p:nvPr/>
        </p:nvSpPr>
        <p:spPr>
          <a:xfrm>
            <a:off x="375454" y="3416422"/>
            <a:ext cx="615754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d. Người cha bẻ gãy bó đũa bằng cách nào?</a:t>
            </a:r>
            <a:endParaRPr sz="2400" b="1" i="0" u="none" strike="noStrike" cap="none">
              <a:solidFill>
                <a:srgbClr val="002060"/>
              </a:solidFill>
              <a:latin typeface="Arial Rounded"/>
              <a:ea typeface="Arial Rounded"/>
              <a:cs typeface="Arial Rounded"/>
              <a:sym typeface="Arial Rounded"/>
            </a:endParaRPr>
          </a:p>
        </p:txBody>
      </p:sp>
      <p:pic>
        <p:nvPicPr>
          <p:cNvPr id="132" name="Google Shape;132;p4"/>
          <p:cNvPicPr preferRelativeResize="0"/>
          <p:nvPr/>
        </p:nvPicPr>
        <p:blipFill rotWithShape="1">
          <a:blip r:embed="rId7">
            <a:alphaModFix/>
          </a:blip>
          <a:srcRect r="28790" b="6825"/>
          <a:stretch/>
        </p:blipFill>
        <p:spPr>
          <a:xfrm>
            <a:off x="3316078" y="4093561"/>
            <a:ext cx="2555913" cy="1938992"/>
          </a:xfrm>
          <a:prstGeom prst="rect">
            <a:avLst/>
          </a:prstGeom>
          <a:noFill/>
          <a:ln>
            <a:noFill/>
          </a:ln>
        </p:spPr>
      </p:pic>
      <p:sp>
        <p:nvSpPr>
          <p:cNvPr id="133" name="Google Shape;133;p4"/>
          <p:cNvSpPr txBox="1"/>
          <p:nvPr/>
        </p:nvSpPr>
        <p:spPr>
          <a:xfrm>
            <a:off x="452572" y="4093561"/>
            <a:ext cx="272548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Ông tháo bó đũa ra và bẻ từng chiếc một cho đến khi hết bó đũa.</a:t>
            </a:r>
            <a:endParaRPr sz="2400" b="1" i="0" u="none" strike="noStrike" cap="none">
              <a:solidFill>
                <a:srgbClr val="009F4F"/>
              </a:solidFill>
              <a:latin typeface="Arial Rounded"/>
              <a:ea typeface="Arial Rounded"/>
              <a:cs typeface="Arial Rounded"/>
              <a:sym typeface="Arial Rounded"/>
            </a:endParaRPr>
          </a:p>
        </p:txBody>
      </p:sp>
      <p:sp>
        <p:nvSpPr>
          <p:cNvPr id="134" name="Google Shape;134;p4"/>
          <p:cNvSpPr txBox="1"/>
          <p:nvPr/>
        </p:nvSpPr>
        <p:spPr>
          <a:xfrm>
            <a:off x="6096000" y="4093561"/>
            <a:ext cx="583526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e. Người cha muốn khuyên các con điều gì?</a:t>
            </a:r>
            <a:endParaRPr sz="2400" b="1" i="0" u="none" strike="noStrike" cap="none">
              <a:solidFill>
                <a:srgbClr val="002060"/>
              </a:solidFill>
              <a:latin typeface="Arial Rounded"/>
              <a:ea typeface="Arial Rounded"/>
              <a:cs typeface="Arial Rounded"/>
              <a:sym typeface="Arial Rounded"/>
            </a:endParaRPr>
          </a:p>
        </p:txBody>
      </p:sp>
      <p:sp>
        <p:nvSpPr>
          <p:cNvPr id="135" name="Google Shape;135;p4"/>
          <p:cNvSpPr txBox="1"/>
          <p:nvPr/>
        </p:nvSpPr>
        <p:spPr>
          <a:xfrm>
            <a:off x="6471421" y="4689143"/>
            <a:ext cx="466100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muốn khuyên các con đoàn kết, yêu thương, quan tâm, giúp đỡ nhau.</a:t>
            </a:r>
            <a:endParaRPr sz="2400" b="1" i="0" u="none" strike="noStrike" cap="none">
              <a:solidFill>
                <a:srgbClr val="009F4F"/>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6898521" y="1219088"/>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B</a:t>
            </a:r>
            <a:endParaRPr sz="3200" b="1" i="0" u="none" strike="noStrike" cap="none">
              <a:solidFill>
                <a:srgbClr val="FF0000"/>
              </a:solidFill>
              <a:latin typeface="Arial Rounded"/>
              <a:ea typeface="Arial Rounded"/>
              <a:cs typeface="Arial Rounded"/>
              <a:sym typeface="Arial Rounded"/>
            </a:endParaRPr>
          </a:p>
        </p:txBody>
      </p:sp>
      <p:sp>
        <p:nvSpPr>
          <p:cNvPr id="141" name="Google Shape;141;p5"/>
          <p:cNvSpPr txBox="1"/>
          <p:nvPr/>
        </p:nvSpPr>
        <p:spPr>
          <a:xfrm>
            <a:off x="759058" y="1205419"/>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A</a:t>
            </a:r>
            <a:endParaRPr sz="3200" b="1" i="0" u="none" strike="noStrike" cap="none">
              <a:solidFill>
                <a:srgbClr val="FF0000"/>
              </a:solidFill>
              <a:latin typeface="Arial Rounded"/>
              <a:ea typeface="Arial Rounded"/>
              <a:cs typeface="Arial Rounded"/>
              <a:sym typeface="Arial Rounded"/>
            </a:endParaRPr>
          </a:p>
        </p:txBody>
      </p:sp>
      <p:sp>
        <p:nvSpPr>
          <p:cNvPr id="142" name="Google Shape;142;p5"/>
          <p:cNvSpPr/>
          <p:nvPr/>
        </p:nvSpPr>
        <p:spPr>
          <a:xfrm>
            <a:off x="4889770" y="1944146"/>
            <a:ext cx="6473376"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và lo nghĩ, không yên lòng.</a:t>
            </a:r>
            <a:endParaRPr/>
          </a:p>
        </p:txBody>
      </p:sp>
      <p:sp>
        <p:nvSpPr>
          <p:cNvPr id="143" name="Google Shape;143;p5"/>
          <p:cNvSpPr/>
          <p:nvPr/>
        </p:nvSpPr>
        <p:spPr>
          <a:xfrm>
            <a:off x="4889770" y="3349513"/>
            <a:ext cx="7107158"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êm ấm, không có xích mích, mâu thuẫn.</a:t>
            </a:r>
            <a:endParaRPr/>
          </a:p>
        </p:txBody>
      </p:sp>
      <p:sp>
        <p:nvSpPr>
          <p:cNvPr id="144" name="Google Shape;144;p5"/>
          <p:cNvSpPr/>
          <p:nvPr/>
        </p:nvSpPr>
        <p:spPr>
          <a:xfrm>
            <a:off x="4889770" y="4754880"/>
            <a:ext cx="6473376" cy="111556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có tình cảm gắn bó tha thiết, quan tâm, chăm sóc hết lòng. </a:t>
            </a:r>
            <a:endParaRPr/>
          </a:p>
        </p:txBody>
      </p:sp>
      <p:sp>
        <p:nvSpPr>
          <p:cNvPr id="145" name="Google Shape;145;p5"/>
          <p:cNvSpPr/>
          <p:nvPr/>
        </p:nvSpPr>
        <p:spPr>
          <a:xfrm>
            <a:off x="496417" y="1944146"/>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hoà thuận</a:t>
            </a:r>
            <a:endParaRPr sz="3000" b="1" i="0" u="none" strike="noStrike" cap="none">
              <a:solidFill>
                <a:srgbClr val="002060"/>
              </a:solidFill>
              <a:latin typeface="Arial Rounded"/>
              <a:ea typeface="Arial Rounded"/>
              <a:cs typeface="Arial Rounded"/>
              <a:sym typeface="Arial Rounded"/>
            </a:endParaRPr>
          </a:p>
        </p:txBody>
      </p:sp>
      <p:sp>
        <p:nvSpPr>
          <p:cNvPr id="146" name="Google Shape;146;p5"/>
          <p:cNvSpPr/>
          <p:nvPr/>
        </p:nvSpPr>
        <p:spPr>
          <a:xfrm>
            <a:off x="496417" y="3349513"/>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yêu thương</a:t>
            </a:r>
            <a:endParaRPr sz="3000" b="1" i="0" u="none" strike="noStrike" cap="none">
              <a:solidFill>
                <a:srgbClr val="002060"/>
              </a:solidFill>
              <a:latin typeface="Arial Rounded"/>
              <a:ea typeface="Arial Rounded"/>
              <a:cs typeface="Arial Rounded"/>
              <a:sym typeface="Arial Rounded"/>
            </a:endParaRPr>
          </a:p>
        </p:txBody>
      </p:sp>
      <p:sp>
        <p:nvSpPr>
          <p:cNvPr id="147" name="Google Shape;147;p5"/>
          <p:cNvSpPr/>
          <p:nvPr/>
        </p:nvSpPr>
        <p:spPr>
          <a:xfrm>
            <a:off x="496417" y="4754880"/>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phiền</a:t>
            </a:r>
            <a:endParaRPr sz="3000" b="1" i="0" u="none" strike="noStrike" cap="none">
              <a:solidFill>
                <a:srgbClr val="002060"/>
              </a:solidFill>
              <a:latin typeface="Arial Rounded"/>
              <a:ea typeface="Arial Rounded"/>
              <a:cs typeface="Arial Rounded"/>
              <a:sym typeface="Arial Rounded"/>
            </a:endParaRPr>
          </a:p>
        </p:txBody>
      </p:sp>
      <p:cxnSp>
        <p:nvCxnSpPr>
          <p:cNvPr id="148" name="Google Shape;148;p5"/>
          <p:cNvCxnSpPr/>
          <p:nvPr/>
        </p:nvCxnSpPr>
        <p:spPr>
          <a:xfrm>
            <a:off x="3213100" y="2416825"/>
            <a:ext cx="1676670" cy="1439915"/>
          </a:xfrm>
          <a:prstGeom prst="straightConnector1">
            <a:avLst/>
          </a:prstGeom>
          <a:noFill/>
          <a:ln w="57150" cap="flat" cmpd="sng">
            <a:solidFill>
              <a:srgbClr val="FF0000"/>
            </a:solidFill>
            <a:prstDash val="solid"/>
            <a:miter lim="800000"/>
            <a:headEnd type="none" w="sm" len="sm"/>
            <a:tailEnd type="none" w="sm" len="sm"/>
          </a:ln>
        </p:spPr>
      </p:cxnSp>
      <p:cxnSp>
        <p:nvCxnSpPr>
          <p:cNvPr id="149" name="Google Shape;149;p5"/>
          <p:cNvCxnSpPr>
            <a:endCxn id="144" idx="1"/>
          </p:cNvCxnSpPr>
          <p:nvPr/>
        </p:nvCxnSpPr>
        <p:spPr>
          <a:xfrm>
            <a:off x="3213070" y="3856764"/>
            <a:ext cx="1676700" cy="1455900"/>
          </a:xfrm>
          <a:prstGeom prst="straightConnector1">
            <a:avLst/>
          </a:prstGeom>
          <a:noFill/>
          <a:ln w="57150" cap="flat" cmpd="sng">
            <a:solidFill>
              <a:srgbClr val="FF0000"/>
            </a:solidFill>
            <a:prstDash val="solid"/>
            <a:miter lim="800000"/>
            <a:headEnd type="none" w="sm" len="sm"/>
            <a:tailEnd type="none" w="sm" len="sm"/>
          </a:ln>
        </p:spPr>
      </p:cxnSp>
      <p:cxnSp>
        <p:nvCxnSpPr>
          <p:cNvPr id="150" name="Google Shape;150;p5"/>
          <p:cNvCxnSpPr>
            <a:endCxn id="142" idx="1"/>
          </p:cNvCxnSpPr>
          <p:nvPr/>
        </p:nvCxnSpPr>
        <p:spPr>
          <a:xfrm rot="10800000" flipH="1">
            <a:off x="3213070" y="2416825"/>
            <a:ext cx="1676700" cy="2826900"/>
          </a:xfrm>
          <a:prstGeom prst="straightConnector1">
            <a:avLst/>
          </a:prstGeom>
          <a:noFill/>
          <a:ln w="57150" cap="flat" cmpd="sng">
            <a:solidFill>
              <a:srgbClr val="FF0000"/>
            </a:solidFill>
            <a:prstDash val="solid"/>
            <a:miter lim="800000"/>
            <a:headEnd type="none" w="sm" len="sm"/>
            <a:tailEnd type="none" w="sm" len="sm"/>
          </a:ln>
        </p:spPr>
      </p:cxnSp>
      <p:sp>
        <p:nvSpPr>
          <p:cNvPr id="151" name="Google Shape;151;p5"/>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g. Tìm từ ngữ ở cột A phù hợp với nghĩa ở cột B</a:t>
            </a:r>
            <a:endParaRPr sz="2400" b="1" i="0" u="none" strike="noStrike" cap="none">
              <a:solidFill>
                <a:srgbClr val="00206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1012576" y="512800"/>
            <a:ext cx="6283373"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h. Xếp các từ sau đây vào các nhóm thích hợp.</a:t>
            </a:r>
            <a:endParaRPr sz="2400" b="1" i="0" u="none" strike="noStrike" cap="none">
              <a:solidFill>
                <a:srgbClr val="002060"/>
              </a:solidFill>
              <a:latin typeface="Arial Rounded"/>
              <a:ea typeface="Arial Rounded"/>
              <a:cs typeface="Arial Rounded"/>
              <a:sym typeface="Arial Rounded"/>
            </a:endParaRPr>
          </a:p>
        </p:txBody>
      </p:sp>
      <p:grpSp>
        <p:nvGrpSpPr>
          <p:cNvPr id="157" name="Google Shape;157;p6"/>
          <p:cNvGrpSpPr/>
          <p:nvPr/>
        </p:nvGrpSpPr>
        <p:grpSpPr>
          <a:xfrm>
            <a:off x="654292" y="3939257"/>
            <a:ext cx="3081129" cy="2702205"/>
            <a:chOff x="654292" y="3939257"/>
            <a:chExt cx="3081129" cy="2702205"/>
          </a:xfrm>
        </p:grpSpPr>
        <p:grpSp>
          <p:nvGrpSpPr>
            <p:cNvPr id="158" name="Google Shape;158;p6"/>
            <p:cNvGrpSpPr/>
            <p:nvPr/>
          </p:nvGrpSpPr>
          <p:grpSpPr>
            <a:xfrm>
              <a:off x="654292" y="3939257"/>
              <a:ext cx="3081129" cy="2702205"/>
              <a:chOff x="7537299" y="2003897"/>
              <a:chExt cx="5069748" cy="4854103"/>
            </a:xfrm>
          </p:grpSpPr>
          <p:pic>
            <p:nvPicPr>
              <p:cNvPr id="159" name="Google Shape;159;p6"/>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60" name="Google Shape;160;p6"/>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61" name="Google Shape;161;p6"/>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62" name="Google Shape;162;p6"/>
          <p:cNvGrpSpPr/>
          <p:nvPr/>
        </p:nvGrpSpPr>
        <p:grpSpPr>
          <a:xfrm>
            <a:off x="8741924" y="3855560"/>
            <a:ext cx="3081129" cy="2785902"/>
            <a:chOff x="8741924" y="3855560"/>
            <a:chExt cx="3081129" cy="2785902"/>
          </a:xfrm>
        </p:grpSpPr>
        <p:grpSp>
          <p:nvGrpSpPr>
            <p:cNvPr id="163" name="Google Shape;163;p6"/>
            <p:cNvGrpSpPr/>
            <p:nvPr/>
          </p:nvGrpSpPr>
          <p:grpSpPr>
            <a:xfrm>
              <a:off x="8741924" y="3855560"/>
              <a:ext cx="3081129" cy="2785902"/>
              <a:chOff x="-544749" y="2003897"/>
              <a:chExt cx="5069748" cy="4854103"/>
            </a:xfrm>
          </p:grpSpPr>
          <p:pic>
            <p:nvPicPr>
              <p:cNvPr id="164" name="Google Shape;164;p6"/>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165" name="Google Shape;165;p6"/>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166" name="Google Shape;166;p6"/>
            <p:cNvSpPr txBox="1"/>
            <p:nvPr/>
          </p:nvSpPr>
          <p:spPr>
            <a:xfrm>
              <a:off x="9423029" y="5029541"/>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Từ chỉ hoạt động</a:t>
              </a:r>
              <a:endParaRPr sz="3200" b="1" i="0" u="none" strike="noStrike" cap="none" dirty="0">
                <a:solidFill>
                  <a:srgbClr val="002060"/>
                </a:solidFill>
                <a:latin typeface="Arial Rounded"/>
                <a:ea typeface="Arial Rounded"/>
                <a:cs typeface="Arial Rounded"/>
                <a:sym typeface="Arial Rounded"/>
              </a:endParaRPr>
            </a:p>
          </p:txBody>
        </p:sp>
      </p:grpSp>
      <p:grpSp>
        <p:nvGrpSpPr>
          <p:cNvPr id="167" name="Google Shape;167;p6"/>
          <p:cNvGrpSpPr/>
          <p:nvPr/>
        </p:nvGrpSpPr>
        <p:grpSpPr>
          <a:xfrm rot="1462782">
            <a:off x="6777018" y="1369652"/>
            <a:ext cx="1774633" cy="1081255"/>
            <a:chOff x="1926946" y="2028768"/>
            <a:chExt cx="1774633" cy="1081255"/>
          </a:xfrm>
        </p:grpSpPr>
        <p:pic>
          <p:nvPicPr>
            <p:cNvPr id="168" name="Google Shape;168;p6"/>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169" name="Google Shape;169;p6"/>
            <p:cNvSpPr txBox="1"/>
            <p:nvPr/>
          </p:nvSpPr>
          <p:spPr>
            <a:xfrm>
              <a:off x="2465113" y="2303282"/>
              <a:ext cx="1020885" cy="58473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đặt</a:t>
              </a:r>
              <a:endParaRPr sz="3200" b="1" i="0" u="none" strike="noStrike" cap="none" dirty="0">
                <a:solidFill>
                  <a:srgbClr val="002060"/>
                </a:solidFill>
                <a:latin typeface="Arial Rounded"/>
                <a:ea typeface="Arial Rounded"/>
                <a:cs typeface="Arial Rounded"/>
                <a:sym typeface="Arial Rounded"/>
              </a:endParaRPr>
            </a:p>
          </p:txBody>
        </p:sp>
      </p:grpSp>
      <p:grpSp>
        <p:nvGrpSpPr>
          <p:cNvPr id="170" name="Google Shape;170;p6"/>
          <p:cNvGrpSpPr/>
          <p:nvPr/>
        </p:nvGrpSpPr>
        <p:grpSpPr>
          <a:xfrm rot="1569221">
            <a:off x="1643976" y="2030451"/>
            <a:ext cx="2438400" cy="1270535"/>
            <a:chOff x="4876800" y="2021305"/>
            <a:chExt cx="2438400" cy="1270535"/>
          </a:xfrm>
        </p:grpSpPr>
        <p:pic>
          <p:nvPicPr>
            <p:cNvPr id="171" name="Google Shape;171;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72" name="Google Shape;172;p6"/>
            <p:cNvSpPr txBox="1"/>
            <p:nvPr/>
          </p:nvSpPr>
          <p:spPr>
            <a:xfrm>
              <a:off x="5641438" y="2277009"/>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173" name="Google Shape;173;p6"/>
          <p:cNvGrpSpPr/>
          <p:nvPr/>
        </p:nvGrpSpPr>
        <p:grpSpPr>
          <a:xfrm rot="1945887">
            <a:off x="3472128" y="3849338"/>
            <a:ext cx="1774633" cy="1081255"/>
            <a:chOff x="2814263" y="3214813"/>
            <a:chExt cx="1774633" cy="1081255"/>
          </a:xfrm>
        </p:grpSpPr>
        <p:pic>
          <p:nvPicPr>
            <p:cNvPr id="174" name="Google Shape;174;p6"/>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175" name="Google Shape;175;p6"/>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176" name="Google Shape;176;p6"/>
          <p:cNvGrpSpPr/>
          <p:nvPr/>
        </p:nvGrpSpPr>
        <p:grpSpPr>
          <a:xfrm rot="806173">
            <a:off x="6571372" y="4168208"/>
            <a:ext cx="1774633" cy="1081255"/>
            <a:chOff x="4790412" y="4007801"/>
            <a:chExt cx="1774633" cy="1081255"/>
          </a:xfrm>
        </p:grpSpPr>
        <p:pic>
          <p:nvPicPr>
            <p:cNvPr id="177" name="Google Shape;177;p6"/>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178" name="Google Shape;178;p6"/>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179" name="Google Shape;179;p6"/>
          <p:cNvGrpSpPr/>
          <p:nvPr/>
        </p:nvGrpSpPr>
        <p:grpSpPr>
          <a:xfrm rot="-1170394">
            <a:off x="4377000" y="1395520"/>
            <a:ext cx="1774633" cy="1081255"/>
            <a:chOff x="6787975" y="3429000"/>
            <a:chExt cx="1774633" cy="1081255"/>
          </a:xfrm>
        </p:grpSpPr>
        <p:pic>
          <p:nvPicPr>
            <p:cNvPr id="180" name="Google Shape;180;p6"/>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181" name="Google Shape;181;p6"/>
            <p:cNvSpPr txBox="1"/>
            <p:nvPr/>
          </p:nvSpPr>
          <p:spPr>
            <a:xfrm>
              <a:off x="7236119" y="3715076"/>
              <a:ext cx="954192" cy="58473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nhà</a:t>
              </a:r>
              <a:endParaRPr sz="3200" b="1" i="0" u="none" strike="noStrike" cap="none" dirty="0">
                <a:solidFill>
                  <a:srgbClr val="002060"/>
                </a:solidFill>
                <a:latin typeface="Arial Rounded"/>
                <a:ea typeface="Arial Rounded"/>
                <a:cs typeface="Arial Rounded"/>
                <a:sym typeface="Arial Rounded"/>
              </a:endParaRPr>
            </a:p>
          </p:txBody>
        </p:sp>
      </p:grpSp>
      <p:grpSp>
        <p:nvGrpSpPr>
          <p:cNvPr id="182" name="Google Shape;182;p6"/>
          <p:cNvGrpSpPr/>
          <p:nvPr/>
        </p:nvGrpSpPr>
        <p:grpSpPr>
          <a:xfrm rot="998147">
            <a:off x="8695026" y="2415013"/>
            <a:ext cx="2438400" cy="1270535"/>
            <a:chOff x="4876800" y="2021305"/>
            <a:chExt cx="2438400" cy="1270535"/>
          </a:xfrm>
        </p:grpSpPr>
        <p:pic>
          <p:nvPicPr>
            <p:cNvPr id="183" name="Google Shape;183;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4" name="Google Shape;184;p6"/>
            <p:cNvSpPr txBox="1"/>
            <p:nvPr/>
          </p:nvSpPr>
          <p:spPr>
            <a:xfrm>
              <a:off x="5737926" y="2262688"/>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185" name="Google Shape;185;p6"/>
          <p:cNvGrpSpPr/>
          <p:nvPr/>
        </p:nvGrpSpPr>
        <p:grpSpPr>
          <a:xfrm>
            <a:off x="4973239" y="2657497"/>
            <a:ext cx="2438400" cy="1270535"/>
            <a:chOff x="4876800" y="2021305"/>
            <a:chExt cx="2438400" cy="1270535"/>
          </a:xfrm>
        </p:grpSpPr>
        <p:pic>
          <p:nvPicPr>
            <p:cNvPr id="186" name="Google Shape;186;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7" name="Google Shape;187;p6"/>
            <p:cNvSpPr txBox="1"/>
            <p:nvPr/>
          </p:nvSpPr>
          <p:spPr>
            <a:xfrm>
              <a:off x="5641438" y="2053319"/>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7"/>
          <p:cNvGrpSpPr/>
          <p:nvPr/>
        </p:nvGrpSpPr>
        <p:grpSpPr>
          <a:xfrm>
            <a:off x="1246042" y="252996"/>
            <a:ext cx="3081129" cy="2702205"/>
            <a:chOff x="654292" y="3939257"/>
            <a:chExt cx="3081129" cy="2702205"/>
          </a:xfrm>
        </p:grpSpPr>
        <p:grpSp>
          <p:nvGrpSpPr>
            <p:cNvPr id="193" name="Google Shape;193;p7"/>
            <p:cNvGrpSpPr/>
            <p:nvPr/>
          </p:nvGrpSpPr>
          <p:grpSpPr>
            <a:xfrm>
              <a:off x="654292" y="3939257"/>
              <a:ext cx="3081129" cy="2702205"/>
              <a:chOff x="7537299" y="2003897"/>
              <a:chExt cx="5069748" cy="4854103"/>
            </a:xfrm>
          </p:grpSpPr>
          <p:pic>
            <p:nvPicPr>
              <p:cNvPr id="194" name="Google Shape;194;p7"/>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95" name="Google Shape;195;p7"/>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96" name="Google Shape;196;p7"/>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97" name="Google Shape;197;p7"/>
          <p:cNvGrpSpPr/>
          <p:nvPr/>
        </p:nvGrpSpPr>
        <p:grpSpPr>
          <a:xfrm>
            <a:off x="1351546" y="3462926"/>
            <a:ext cx="3081129" cy="2785902"/>
            <a:chOff x="8741924" y="3855560"/>
            <a:chExt cx="3081129" cy="2785902"/>
          </a:xfrm>
        </p:grpSpPr>
        <p:grpSp>
          <p:nvGrpSpPr>
            <p:cNvPr id="198" name="Google Shape;198;p7"/>
            <p:cNvGrpSpPr/>
            <p:nvPr/>
          </p:nvGrpSpPr>
          <p:grpSpPr>
            <a:xfrm>
              <a:off x="8741924" y="3855560"/>
              <a:ext cx="3081129" cy="2785902"/>
              <a:chOff x="-544749" y="2003897"/>
              <a:chExt cx="5069748" cy="4854103"/>
            </a:xfrm>
          </p:grpSpPr>
          <p:pic>
            <p:nvPicPr>
              <p:cNvPr id="199" name="Google Shape;199;p7"/>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200" name="Google Shape;200;p7"/>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201" name="Google Shape;201;p7"/>
            <p:cNvSpPr txBox="1"/>
            <p:nvPr/>
          </p:nvSpPr>
          <p:spPr>
            <a:xfrm>
              <a:off x="9378435" y="4909639"/>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Từ chỉ hoạt động</a:t>
              </a:r>
              <a:endParaRPr sz="3200" b="1" i="0" u="none" strike="noStrike" cap="none" dirty="0">
                <a:solidFill>
                  <a:srgbClr val="002060"/>
                </a:solidFill>
                <a:latin typeface="Arial Rounded"/>
                <a:ea typeface="Arial Rounded"/>
                <a:cs typeface="Arial Rounded"/>
                <a:sym typeface="Arial Rounded"/>
              </a:endParaRPr>
            </a:p>
          </p:txBody>
        </p:sp>
      </p:grpSp>
      <p:grpSp>
        <p:nvGrpSpPr>
          <p:cNvPr id="202" name="Google Shape;202;p7"/>
          <p:cNvGrpSpPr/>
          <p:nvPr/>
        </p:nvGrpSpPr>
        <p:grpSpPr>
          <a:xfrm>
            <a:off x="7547058" y="3895371"/>
            <a:ext cx="1774633" cy="1081255"/>
            <a:chOff x="1926946" y="2028768"/>
            <a:chExt cx="1774633" cy="1081255"/>
          </a:xfrm>
        </p:grpSpPr>
        <p:pic>
          <p:nvPicPr>
            <p:cNvPr id="203" name="Google Shape;203;p7"/>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204" name="Google Shape;204;p7"/>
            <p:cNvSpPr txBox="1"/>
            <p:nvPr/>
          </p:nvSpPr>
          <p:spPr>
            <a:xfrm>
              <a:off x="2465113" y="2277010"/>
              <a:ext cx="957957" cy="58473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đặt</a:t>
              </a:r>
              <a:endParaRPr sz="3200" b="1" i="0" u="none" strike="noStrike" cap="none" dirty="0">
                <a:solidFill>
                  <a:srgbClr val="002060"/>
                </a:solidFill>
                <a:latin typeface="Arial Rounded"/>
                <a:ea typeface="Arial Rounded"/>
                <a:cs typeface="Arial Rounded"/>
                <a:sym typeface="Arial Rounded"/>
              </a:endParaRPr>
            </a:p>
          </p:txBody>
        </p:sp>
      </p:grpSp>
      <p:grpSp>
        <p:nvGrpSpPr>
          <p:cNvPr id="205" name="Google Shape;205;p7"/>
          <p:cNvGrpSpPr/>
          <p:nvPr/>
        </p:nvGrpSpPr>
        <p:grpSpPr>
          <a:xfrm rot="-523772" flipH="1">
            <a:off x="5450066" y="5038784"/>
            <a:ext cx="2218166" cy="1240956"/>
            <a:chOff x="4768405" y="2056083"/>
            <a:chExt cx="2016366" cy="1050633"/>
          </a:xfrm>
        </p:grpSpPr>
        <p:pic>
          <p:nvPicPr>
            <p:cNvPr id="206" name="Google Shape;206;p7"/>
            <p:cNvPicPr preferRelativeResize="0"/>
            <p:nvPr/>
          </p:nvPicPr>
          <p:blipFill rotWithShape="1">
            <a:blip r:embed="rId7">
              <a:alphaModFix/>
            </a:blip>
            <a:srcRect t="24118" b="23777"/>
            <a:stretch/>
          </p:blipFill>
          <p:spPr>
            <a:xfrm>
              <a:off x="4768405" y="2056083"/>
              <a:ext cx="2016366" cy="1050633"/>
            </a:xfrm>
            <a:prstGeom prst="rect">
              <a:avLst/>
            </a:prstGeom>
            <a:noFill/>
            <a:ln>
              <a:noFill/>
            </a:ln>
          </p:spPr>
        </p:pic>
        <p:sp>
          <p:nvSpPr>
            <p:cNvPr id="207" name="Google Shape;207;p7"/>
            <p:cNvSpPr txBox="1"/>
            <p:nvPr/>
          </p:nvSpPr>
          <p:spPr>
            <a:xfrm rot="-523772">
              <a:off x="5156189" y="2257020"/>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208" name="Google Shape;208;p7"/>
          <p:cNvGrpSpPr/>
          <p:nvPr/>
        </p:nvGrpSpPr>
        <p:grpSpPr>
          <a:xfrm>
            <a:off x="5090235" y="3872776"/>
            <a:ext cx="1774633" cy="1081255"/>
            <a:chOff x="2814263" y="3214813"/>
            <a:chExt cx="1774633" cy="1081255"/>
          </a:xfrm>
        </p:grpSpPr>
        <p:pic>
          <p:nvPicPr>
            <p:cNvPr id="209" name="Google Shape;209;p7"/>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210" name="Google Shape;210;p7"/>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211" name="Google Shape;211;p7"/>
          <p:cNvGrpSpPr/>
          <p:nvPr/>
        </p:nvGrpSpPr>
        <p:grpSpPr>
          <a:xfrm>
            <a:off x="4393473" y="1137768"/>
            <a:ext cx="1774633" cy="1081255"/>
            <a:chOff x="4790412" y="4007801"/>
            <a:chExt cx="1774633" cy="1081255"/>
          </a:xfrm>
        </p:grpSpPr>
        <p:pic>
          <p:nvPicPr>
            <p:cNvPr id="212" name="Google Shape;212;p7"/>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213" name="Google Shape;213;p7"/>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214" name="Google Shape;214;p7"/>
          <p:cNvGrpSpPr/>
          <p:nvPr/>
        </p:nvGrpSpPr>
        <p:grpSpPr>
          <a:xfrm>
            <a:off x="6160909" y="1137768"/>
            <a:ext cx="1774633" cy="1081255"/>
            <a:chOff x="6787975" y="3429000"/>
            <a:chExt cx="1774633" cy="1081255"/>
          </a:xfrm>
        </p:grpSpPr>
        <p:pic>
          <p:nvPicPr>
            <p:cNvPr id="215" name="Google Shape;215;p7"/>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216" name="Google Shape;216;p7"/>
            <p:cNvSpPr txBox="1"/>
            <p:nvPr/>
          </p:nvSpPr>
          <p:spPr>
            <a:xfrm>
              <a:off x="7315199" y="3677239"/>
              <a:ext cx="106142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002060"/>
                  </a:solidFill>
                  <a:latin typeface="Arial Rounded"/>
                  <a:ea typeface="Arial Rounded"/>
                  <a:cs typeface="Arial Rounded"/>
                  <a:sym typeface="Arial Rounded"/>
                </a:rPr>
                <a:t>nhà</a:t>
              </a:r>
              <a:endParaRPr sz="3200" b="1" i="0" u="none" strike="noStrike" cap="none" dirty="0">
                <a:solidFill>
                  <a:srgbClr val="002060"/>
                </a:solidFill>
                <a:latin typeface="Arial Rounded"/>
                <a:ea typeface="Arial Rounded"/>
                <a:cs typeface="Arial Rounded"/>
                <a:sym typeface="Arial Rounded"/>
              </a:endParaRPr>
            </a:p>
          </p:txBody>
        </p:sp>
      </p:grpSp>
      <p:grpSp>
        <p:nvGrpSpPr>
          <p:cNvPr id="217" name="Google Shape;217;p7"/>
          <p:cNvGrpSpPr/>
          <p:nvPr/>
        </p:nvGrpSpPr>
        <p:grpSpPr>
          <a:xfrm rot="317015">
            <a:off x="8348735" y="5023994"/>
            <a:ext cx="2438400" cy="1270535"/>
            <a:chOff x="4876800" y="2021305"/>
            <a:chExt cx="2438400" cy="1270535"/>
          </a:xfrm>
        </p:grpSpPr>
        <p:pic>
          <p:nvPicPr>
            <p:cNvPr id="218" name="Google Shape;218;p7"/>
            <p:cNvPicPr preferRelativeResize="0"/>
            <p:nvPr/>
          </p:nvPicPr>
          <p:blipFill rotWithShape="1">
            <a:blip r:embed="rId8">
              <a:alphaModFix/>
            </a:blip>
            <a:srcRect t="24118" b="23777"/>
            <a:stretch/>
          </p:blipFill>
          <p:spPr>
            <a:xfrm>
              <a:off x="4876800" y="2021305"/>
              <a:ext cx="2438400" cy="1270535"/>
            </a:xfrm>
            <a:prstGeom prst="rect">
              <a:avLst/>
            </a:prstGeom>
            <a:noFill/>
            <a:ln>
              <a:noFill/>
            </a:ln>
          </p:spPr>
        </p:pic>
        <p:sp>
          <p:nvSpPr>
            <p:cNvPr id="219" name="Google Shape;219;p7"/>
            <p:cNvSpPr txBox="1"/>
            <p:nvPr/>
          </p:nvSpPr>
          <p:spPr>
            <a:xfrm rot="-317015">
              <a:off x="5693971" y="2359326"/>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220" name="Google Shape;220;p7"/>
          <p:cNvGrpSpPr/>
          <p:nvPr/>
        </p:nvGrpSpPr>
        <p:grpSpPr>
          <a:xfrm rot="193088">
            <a:off x="8096247" y="1048370"/>
            <a:ext cx="2483835" cy="1360079"/>
            <a:chOff x="4854082" y="1976533"/>
            <a:chExt cx="2483835" cy="1360079"/>
          </a:xfrm>
        </p:grpSpPr>
        <p:pic>
          <p:nvPicPr>
            <p:cNvPr id="221" name="Google Shape;221;p7"/>
            <p:cNvPicPr preferRelativeResize="0"/>
            <p:nvPr/>
          </p:nvPicPr>
          <p:blipFill rotWithShape="1">
            <a:blip r:embed="rId8">
              <a:alphaModFix/>
            </a:blip>
            <a:srcRect t="24118" b="23777"/>
            <a:stretch/>
          </p:blipFill>
          <p:spPr>
            <a:xfrm rot="127503">
              <a:off x="4876800" y="2021305"/>
              <a:ext cx="2438400" cy="1270535"/>
            </a:xfrm>
            <a:prstGeom prst="rect">
              <a:avLst/>
            </a:prstGeom>
            <a:noFill/>
            <a:ln>
              <a:noFill/>
            </a:ln>
          </p:spPr>
        </p:pic>
        <p:sp>
          <p:nvSpPr>
            <p:cNvPr id="222" name="Google Shape;222;p7"/>
            <p:cNvSpPr txBox="1"/>
            <p:nvPr/>
          </p:nvSpPr>
          <p:spPr>
            <a:xfrm rot="-193088">
              <a:off x="5609318" y="2067655"/>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fade">
                                      <p:cBhvr>
                                        <p:cTn id="18" dur="500"/>
                                        <p:tgtEl>
                                          <p:spTgt spid="208"/>
                                        </p:tgtEl>
                                      </p:cBhvr>
                                    </p:animEffect>
                                  </p:childTnLst>
                                </p:cTn>
                              </p:par>
                              <p:par>
                                <p:cTn id="19" presetID="10" presetClass="entr" presetSubtype="0"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Effect transition="in" filter="fade">
                                      <p:cBhvr>
                                        <p:cTn id="21" dur="500"/>
                                        <p:tgtEl>
                                          <p:spTgt spid="202"/>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500"/>
                                        <p:tgtEl>
                                          <p:spTgt spid="205"/>
                                        </p:tgtEl>
                                      </p:cBhvr>
                                    </p:animEffect>
                                  </p:childTnLst>
                                </p:cTn>
                              </p:par>
                              <p:par>
                                <p:cTn id="25" presetID="10"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1416" y="1314995"/>
            <a:ext cx="8577943" cy="1938992"/>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Thứ sáu ngày 5 tháng 11 năm 2021 </a:t>
            </a:r>
          </a:p>
          <a:p>
            <a:pPr algn="ctr"/>
            <a:r>
              <a:rPr lang="en-US" sz="4000" dirty="0" smtClean="0">
                <a:latin typeface="Times New Roman" panose="02020603050405020304" pitchFamily="18" charset="0"/>
                <a:cs typeface="Times New Roman" panose="02020603050405020304" pitchFamily="18" charset="0"/>
              </a:rPr>
              <a:t>Ôn tập giữa học kì 1</a:t>
            </a:r>
          </a:p>
          <a:p>
            <a:pPr algn="ctr"/>
            <a:r>
              <a:rPr lang="en-US" sz="4000" dirty="0" smtClean="0">
                <a:latin typeface="Times New Roman" panose="02020603050405020304" pitchFamily="18" charset="0"/>
                <a:cs typeface="Times New Roman" panose="02020603050405020304" pitchFamily="18" charset="0"/>
              </a:rPr>
              <a:t>Tiết 10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28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p:nvPr/>
        </p:nvSpPr>
        <p:spPr>
          <a:xfrm>
            <a:off x="1009643" y="414278"/>
            <a:ext cx="94042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9900"/>
                </a:solidFill>
                <a:latin typeface="Arial Rounded"/>
                <a:ea typeface="Arial Rounded"/>
                <a:cs typeface="Arial Rounded"/>
                <a:sym typeface="Arial Rounded"/>
              </a:rPr>
              <a:t>Viết 3 – 4 câu giới thiệu về một món đồ chơi hoặc một đồ dùng gia đình.</a:t>
            </a:r>
            <a:endParaRPr sz="3200" b="1">
              <a:solidFill>
                <a:srgbClr val="009900"/>
              </a:solidFill>
              <a:latin typeface="Arial Rounded"/>
              <a:ea typeface="Arial Rounded"/>
              <a:cs typeface="Arial Rounded"/>
              <a:sym typeface="Arial Rounded"/>
            </a:endParaRPr>
          </a:p>
        </p:txBody>
      </p:sp>
      <p:sp>
        <p:nvSpPr>
          <p:cNvPr id="228" name="Google Shape;228;p8"/>
          <p:cNvSpPr/>
          <p:nvPr/>
        </p:nvSpPr>
        <p:spPr>
          <a:xfrm>
            <a:off x="91439" y="135410"/>
            <a:ext cx="918203" cy="674487"/>
          </a:xfrm>
          <a:prstGeom prst="ellipse">
            <a:avLst/>
          </a:prstGeom>
          <a:solidFill>
            <a:srgbClr val="009F4F"/>
          </a:solidFill>
          <a:ln w="12700" cap="flat" cmpd="sng">
            <a:solidFill>
              <a:srgbClr val="009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lt1"/>
                </a:solidFill>
                <a:latin typeface="Arial Rounded"/>
                <a:ea typeface="Arial Rounded"/>
                <a:cs typeface="Arial Rounded"/>
                <a:sym typeface="Arial Rounded"/>
              </a:rPr>
              <a:t>14</a:t>
            </a:r>
            <a:endParaRPr dirty="0"/>
          </a:p>
        </p:txBody>
      </p:sp>
      <p:sp>
        <p:nvSpPr>
          <p:cNvPr id="229" name="Google Shape;229;p8"/>
          <p:cNvSpPr txBox="1"/>
          <p:nvPr/>
        </p:nvSpPr>
        <p:spPr>
          <a:xfrm>
            <a:off x="892366" y="1512972"/>
            <a:ext cx="1043451"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dirty="0">
                <a:solidFill>
                  <a:srgbClr val="FF0000"/>
                </a:solidFill>
                <a:latin typeface="Arial Rounded"/>
                <a:ea typeface="Arial Rounded"/>
                <a:cs typeface="Arial Rounded"/>
                <a:sym typeface="Arial Rounded"/>
              </a:rPr>
              <a:t>G:</a:t>
            </a:r>
            <a:endParaRPr sz="3200" b="1" i="0" dirty="0">
              <a:solidFill>
                <a:srgbClr val="FF0000"/>
              </a:solidFill>
              <a:latin typeface="Arial Rounded"/>
              <a:ea typeface="Arial Rounded"/>
              <a:cs typeface="Arial Rounded"/>
              <a:sym typeface="Arial Rounded"/>
            </a:endParaRPr>
          </a:p>
        </p:txBody>
      </p:sp>
      <p:sp>
        <p:nvSpPr>
          <p:cNvPr id="230" name="Google Shape;230;p8"/>
          <p:cNvSpPr txBox="1"/>
          <p:nvPr/>
        </p:nvSpPr>
        <p:spPr>
          <a:xfrm>
            <a:off x="2007703" y="1648761"/>
            <a:ext cx="7811907" cy="15696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2060"/>
              </a:buClr>
              <a:buSzPts val="3200"/>
              <a:buFont typeface="Arial Rounded"/>
              <a:buChar char="-"/>
            </a:pPr>
            <a:r>
              <a:rPr lang="en-US" sz="3200" b="1" i="0" dirty="0">
                <a:solidFill>
                  <a:srgbClr val="002060"/>
                </a:solidFill>
                <a:latin typeface="Arial Rounded"/>
                <a:ea typeface="Arial Rounded"/>
                <a:cs typeface="Arial Rounded"/>
                <a:sym typeface="Arial Rounded"/>
              </a:rPr>
              <a:t>Đồ vật em muốn giới thiệu là gì</a:t>
            </a:r>
            <a:r>
              <a:rPr lang="en-US" sz="3200" b="1" dirty="0">
                <a:solidFill>
                  <a:srgbClr val="002060"/>
                </a:solidFill>
                <a:latin typeface="Arial Rounded"/>
                <a:ea typeface="Arial Rounded"/>
                <a:cs typeface="Arial Rounded"/>
                <a:sym typeface="Arial Rounded"/>
              </a:rPr>
              <a:t>?</a:t>
            </a:r>
            <a:endParaRPr dirty="0"/>
          </a:p>
          <a:p>
            <a:pPr marL="342900" marR="0" lvl="0" indent="-342900" algn="just" rtl="0">
              <a:spcBef>
                <a:spcPts val="0"/>
              </a:spcBef>
              <a:spcAft>
                <a:spcPts val="0"/>
              </a:spcAft>
              <a:buClr>
                <a:srgbClr val="002060"/>
              </a:buClr>
              <a:buSzPts val="3200"/>
              <a:buFont typeface="Arial Rounded"/>
              <a:buChar char="-"/>
            </a:pPr>
            <a:r>
              <a:rPr lang="en-US" sz="3200" b="1" dirty="0">
                <a:solidFill>
                  <a:srgbClr val="002060"/>
                </a:solidFill>
                <a:latin typeface="Arial Rounded"/>
                <a:ea typeface="Arial Rounded"/>
                <a:cs typeface="Arial Rounded"/>
                <a:sym typeface="Arial Rounded"/>
              </a:rPr>
              <a:t>Đồ vật đó từ đâu mà có?</a:t>
            </a:r>
            <a:endParaRPr dirty="0"/>
          </a:p>
          <a:p>
            <a:pPr marL="342900" marR="0" lvl="0" indent="-342900" algn="just" rtl="0">
              <a:spcBef>
                <a:spcPts val="0"/>
              </a:spcBef>
              <a:spcAft>
                <a:spcPts val="0"/>
              </a:spcAft>
              <a:buClr>
                <a:srgbClr val="002060"/>
              </a:buClr>
              <a:buSzPts val="3200"/>
              <a:buFont typeface="Arial Rounded"/>
              <a:buChar char="-"/>
            </a:pPr>
            <a:r>
              <a:rPr lang="en-US" sz="3200" b="1" i="0" dirty="0">
                <a:solidFill>
                  <a:srgbClr val="002060"/>
                </a:solidFill>
                <a:latin typeface="Arial Rounded"/>
                <a:ea typeface="Arial Rounded"/>
                <a:cs typeface="Arial Rounded"/>
                <a:sym typeface="Arial Rounded"/>
              </a:rPr>
              <a:t>Em có suy nghĩ gì về ích lợi của đồ vật đó?</a:t>
            </a:r>
            <a:endParaRPr sz="3200" b="1" i="0" dirty="0">
              <a:solidFill>
                <a:srgbClr val="002060"/>
              </a:solidFill>
              <a:latin typeface="Arial Rounded"/>
              <a:ea typeface="Arial Rounded"/>
              <a:cs typeface="Arial Rounded"/>
              <a:sym typeface="Arial Rounded"/>
            </a:endParaRPr>
          </a:p>
        </p:txBody>
      </p:sp>
      <p:sp>
        <p:nvSpPr>
          <p:cNvPr id="231" name="Google Shape;231;p8"/>
          <p:cNvSpPr txBox="1"/>
          <p:nvPr/>
        </p:nvSpPr>
        <p:spPr>
          <a:xfrm>
            <a:off x="274329" y="3821785"/>
            <a:ext cx="1733374"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dirty="0">
                <a:solidFill>
                  <a:srgbClr val="FF0000"/>
                </a:solidFill>
                <a:latin typeface="Arial Rounded"/>
                <a:ea typeface="Arial Rounded"/>
                <a:cs typeface="Arial Rounded"/>
                <a:sym typeface="Arial Rounded"/>
              </a:rPr>
              <a:t>Ví dụ:</a:t>
            </a:r>
            <a:endParaRPr sz="3200" b="1" i="0" dirty="0">
              <a:solidFill>
                <a:srgbClr val="FF0000"/>
              </a:solidFill>
              <a:latin typeface="Arial Rounded"/>
              <a:ea typeface="Arial Rounded"/>
              <a:cs typeface="Arial Rounded"/>
              <a:sym typeface="Arial Rounded"/>
            </a:endParaRPr>
          </a:p>
        </p:txBody>
      </p:sp>
      <p:sp>
        <p:nvSpPr>
          <p:cNvPr id="232" name="Google Shape;232;p8"/>
          <p:cNvSpPr txBox="1"/>
          <p:nvPr/>
        </p:nvSpPr>
        <p:spPr>
          <a:xfrm>
            <a:off x="644066" y="3821785"/>
            <a:ext cx="10851615"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dirty="0">
                <a:solidFill>
                  <a:srgbClr val="002060"/>
                </a:solidFill>
                <a:latin typeface="Arial Rounded"/>
                <a:ea typeface="Arial Rounded"/>
                <a:cs typeface="Arial Rounded"/>
                <a:sym typeface="Arial Rounded"/>
              </a:rPr>
              <a:t>	Sinh nhật lần thứ 6, mẹ mua cho em một bé búp bê thật xinh xắn. Khoác trên thân mình của bé là một bộ quần áo rất thời trang</a:t>
            </a:r>
            <a:r>
              <a:rPr lang="en-US" sz="3200" b="1" dirty="0">
                <a:solidFill>
                  <a:srgbClr val="002060"/>
                </a:solidFill>
                <a:latin typeface="Arial Rounded"/>
                <a:ea typeface="Arial Rounded"/>
                <a:cs typeface="Arial Rounded"/>
                <a:sym typeface="Arial Rounded"/>
              </a:rPr>
              <a:t> và vô cùng bắt mắt. Mỗi khi chơi với bé, mọi căng thẳng dường như tan biến. Em rất yêu quý bé búp bê này.</a:t>
            </a:r>
            <a:endParaRPr sz="3200" b="1" i="0" dirty="0">
              <a:solidFill>
                <a:srgbClr val="00206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59164782"/>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486</Words>
  <Application>Microsoft Office PowerPoint</Application>
  <PresentationFormat>Widescreen</PresentationFormat>
  <Paragraphs>74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jean sturgill</cp:lastModifiedBy>
  <cp:revision>4</cp:revision>
  <dcterms:created xsi:type="dcterms:W3CDTF">2019-11-27T07:37:57Z</dcterms:created>
  <dcterms:modified xsi:type="dcterms:W3CDTF">2021-11-05T00:23:34Z</dcterms:modified>
</cp:coreProperties>
</file>