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Stardos Stencil"/>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izTUV+MJiJBHpOlpBnsui1H+vQ3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tardosStencil-bold.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StardosStencil-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Thầy cô ấn vào số câu để đến phần câu hỏi.</a:t>
            </a:r>
            <a:endParaRPr/>
          </a:p>
          <a:p>
            <a:pPr indent="-171450" lvl="0" marL="171450" rtl="0" algn="l">
              <a:spcBef>
                <a:spcPts val="0"/>
              </a:spcBef>
              <a:spcAft>
                <a:spcPts val="0"/>
              </a:spcAft>
              <a:buClr>
                <a:schemeClr val="dk1"/>
              </a:buClr>
              <a:buSzPts val="1200"/>
              <a:buFont typeface="Calibri"/>
              <a:buChar char="-"/>
            </a:pPr>
            <a:r>
              <a:rPr lang="en-US"/>
              <a:t>Trả lời câu hỏi xog ấn nút trở về để về màn hình đầu tiên. Sau đó ấn chuột vào bạn nhỏ đang bơi để đi chuyển chặng 1, lần lượt với các chặng 2,3,4.</a:t>
            </a:r>
            <a:endParaRPr/>
          </a:p>
          <a:p>
            <a:pPr indent="-95250" lvl="0" marL="171450" rtl="0" algn="l">
              <a:spcBef>
                <a:spcPts val="0"/>
              </a:spcBef>
              <a:spcAft>
                <a:spcPts val="0"/>
              </a:spcAft>
              <a:buClr>
                <a:schemeClr val="dk1"/>
              </a:buClr>
              <a:buSzPts val="1200"/>
              <a:buFont typeface="Calibri"/>
              <a:buNone/>
            </a:pPr>
            <a:r>
              <a:t/>
            </a:r>
            <a:endParaRPr/>
          </a:p>
        </p:txBody>
      </p:sp>
      <p:sp>
        <p:nvSpPr>
          <p:cNvPr id="111" name="Google Shape;11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Thầy cô ấn chuột vào vị trí bất kì để hiện đáp án</a:t>
            </a:r>
            <a:endParaRPr/>
          </a:p>
          <a:p>
            <a:pPr indent="0" lvl="0" marL="0" rtl="0" algn="l">
              <a:spcBef>
                <a:spcPts val="0"/>
              </a:spcBef>
              <a:spcAft>
                <a:spcPts val="0"/>
              </a:spcAft>
              <a:buNone/>
            </a:pPr>
            <a:r>
              <a:rPr lang="en-US"/>
              <a:t>- Ấn chuột vào nút trở về để quay lại màn hình bắt đầu.</a:t>
            </a:r>
            <a:endParaRPr/>
          </a:p>
        </p:txBody>
      </p:sp>
      <p:sp>
        <p:nvSpPr>
          <p:cNvPr id="140" name="Google Shape;14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 name="Google Shape;85;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仅标题">
  <p:cSld name="1_仅标题">
    <p:spTree>
      <p:nvGrpSpPr>
        <p:cNvPr id="31" name="Shape 31"/>
        <p:cNvGrpSpPr/>
        <p:nvPr/>
      </p:nvGrpSpPr>
      <p:grpSpPr>
        <a:xfrm>
          <a:off x="0" y="0"/>
          <a:ext cx="0" cy="0"/>
          <a:chOff x="0" y="0"/>
          <a:chExt cx="0" cy="0"/>
        </a:xfrm>
      </p:grpSpPr>
      <p:sp>
        <p:nvSpPr>
          <p:cNvPr id="32" name="Google Shape;32;p19"/>
          <p:cNvSpPr/>
          <p:nvPr/>
        </p:nvSpPr>
        <p:spPr>
          <a:xfrm>
            <a:off x="0" y="3"/>
            <a:ext cx="12192000" cy="5758149"/>
          </a:xfrm>
          <a:prstGeom prst="rect">
            <a:avLst/>
          </a:prstGeom>
          <a:solidFill>
            <a:srgbClr val="B1DE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33" name="Google Shape;33;p19"/>
          <p:cNvSpPr/>
          <p:nvPr/>
        </p:nvSpPr>
        <p:spPr>
          <a:xfrm>
            <a:off x="0" y="3349128"/>
            <a:ext cx="12192000" cy="2305624"/>
          </a:xfrm>
          <a:prstGeom prst="rect">
            <a:avLst/>
          </a:prstGeom>
          <a:solidFill>
            <a:srgbClr val="7FCD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pic>
        <p:nvPicPr>
          <p:cNvPr id="34" name="Google Shape;34;p19"/>
          <p:cNvPicPr preferRelativeResize="0"/>
          <p:nvPr/>
        </p:nvPicPr>
        <p:blipFill rotWithShape="1">
          <a:blip r:embed="rId2">
            <a:alphaModFix/>
          </a:blip>
          <a:srcRect b="0" l="0" r="0" t="0"/>
          <a:stretch/>
        </p:blipFill>
        <p:spPr>
          <a:xfrm>
            <a:off x="1508642" y="3676182"/>
            <a:ext cx="1367967" cy="818475"/>
          </a:xfrm>
          <a:prstGeom prst="rect">
            <a:avLst/>
          </a:prstGeom>
          <a:noFill/>
          <a:ln>
            <a:noFill/>
          </a:ln>
        </p:spPr>
      </p:pic>
      <p:pic>
        <p:nvPicPr>
          <p:cNvPr id="35" name="Google Shape;35;p19"/>
          <p:cNvPicPr preferRelativeResize="0"/>
          <p:nvPr/>
        </p:nvPicPr>
        <p:blipFill rotWithShape="1">
          <a:blip r:embed="rId3">
            <a:alphaModFix/>
          </a:blip>
          <a:srcRect b="0" l="0" r="0" t="0"/>
          <a:stretch/>
        </p:blipFill>
        <p:spPr>
          <a:xfrm>
            <a:off x="9528827" y="2907956"/>
            <a:ext cx="2435276" cy="1457061"/>
          </a:xfrm>
          <a:prstGeom prst="rect">
            <a:avLst/>
          </a:prstGeom>
          <a:noFill/>
          <a:ln>
            <a:noFill/>
          </a:ln>
        </p:spPr>
      </p:pic>
      <p:sp>
        <p:nvSpPr>
          <p:cNvPr id="36" name="Google Shape;36;p19"/>
          <p:cNvSpPr/>
          <p:nvPr/>
        </p:nvSpPr>
        <p:spPr>
          <a:xfrm>
            <a:off x="0" y="5654752"/>
            <a:ext cx="12192000" cy="1203248"/>
          </a:xfrm>
          <a:prstGeom prst="rect">
            <a:avLst/>
          </a:prstGeom>
          <a:solidFill>
            <a:srgbClr val="CED6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37" name="Google Shape;37;p19"/>
          <p:cNvSpPr/>
          <p:nvPr/>
        </p:nvSpPr>
        <p:spPr>
          <a:xfrm>
            <a:off x="0" y="5372103"/>
            <a:ext cx="12192000" cy="532941"/>
          </a:xfrm>
          <a:prstGeom prst="rect">
            <a:avLst/>
          </a:prstGeom>
          <a:solidFill>
            <a:srgbClr val="80BB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pic>
        <p:nvPicPr>
          <p:cNvPr id="38" name="Google Shape;38;p19"/>
          <p:cNvPicPr preferRelativeResize="0"/>
          <p:nvPr/>
        </p:nvPicPr>
        <p:blipFill rotWithShape="1">
          <a:blip r:embed="rId4">
            <a:alphaModFix/>
          </a:blip>
          <a:srcRect b="0" l="0" r="0" t="0"/>
          <a:stretch/>
        </p:blipFill>
        <p:spPr>
          <a:xfrm>
            <a:off x="2192627" y="220338"/>
            <a:ext cx="7725907" cy="6037244"/>
          </a:xfrm>
          <a:prstGeom prst="rect">
            <a:avLst/>
          </a:prstGeom>
          <a:noFill/>
          <a:ln>
            <a:noFill/>
          </a:ln>
        </p:spPr>
      </p:pic>
      <p:pic>
        <p:nvPicPr>
          <p:cNvPr id="39" name="Google Shape;39;p19"/>
          <p:cNvPicPr preferRelativeResize="0"/>
          <p:nvPr/>
        </p:nvPicPr>
        <p:blipFill rotWithShape="1">
          <a:blip r:embed="rId5">
            <a:alphaModFix/>
          </a:blip>
          <a:srcRect b="0" l="0" r="0" t="0"/>
          <a:stretch/>
        </p:blipFill>
        <p:spPr>
          <a:xfrm>
            <a:off x="328801" y="5654757"/>
            <a:ext cx="3727652" cy="719113"/>
          </a:xfrm>
          <a:prstGeom prst="rect">
            <a:avLst/>
          </a:prstGeom>
          <a:noFill/>
          <a:ln>
            <a:noFill/>
          </a:ln>
        </p:spPr>
      </p:pic>
      <p:pic>
        <p:nvPicPr>
          <p:cNvPr id="40" name="Google Shape;40;p19"/>
          <p:cNvPicPr preferRelativeResize="0"/>
          <p:nvPr/>
        </p:nvPicPr>
        <p:blipFill rotWithShape="1">
          <a:blip r:embed="rId5">
            <a:alphaModFix/>
          </a:blip>
          <a:srcRect b="0" l="0" r="0" t="0"/>
          <a:stretch/>
        </p:blipFill>
        <p:spPr>
          <a:xfrm>
            <a:off x="8170362" y="5654756"/>
            <a:ext cx="3727652" cy="719113"/>
          </a:xfrm>
          <a:prstGeom prst="rect">
            <a:avLst/>
          </a:prstGeom>
          <a:noFill/>
          <a:ln>
            <a:noFill/>
          </a:ln>
        </p:spPr>
      </p:pic>
      <p:pic>
        <p:nvPicPr>
          <p:cNvPr id="41" name="Google Shape;41;p19"/>
          <p:cNvPicPr preferRelativeResize="0"/>
          <p:nvPr/>
        </p:nvPicPr>
        <p:blipFill rotWithShape="1">
          <a:blip r:embed="rId3">
            <a:alphaModFix/>
          </a:blip>
          <a:srcRect b="0" l="0" r="0" t="0"/>
          <a:stretch/>
        </p:blipFill>
        <p:spPr>
          <a:xfrm>
            <a:off x="213145" y="448795"/>
            <a:ext cx="2665931" cy="1595064"/>
          </a:xfrm>
          <a:prstGeom prst="rect">
            <a:avLst/>
          </a:prstGeom>
          <a:noFill/>
          <a:ln>
            <a:noFill/>
          </a:ln>
        </p:spPr>
      </p:pic>
      <p:pic>
        <p:nvPicPr>
          <p:cNvPr id="42" name="Google Shape;42;p19"/>
          <p:cNvPicPr preferRelativeResize="0"/>
          <p:nvPr/>
        </p:nvPicPr>
        <p:blipFill rotWithShape="1">
          <a:blip r:embed="rId6">
            <a:alphaModFix/>
          </a:blip>
          <a:srcRect b="0" l="0" r="0" t="0"/>
          <a:stretch/>
        </p:blipFill>
        <p:spPr>
          <a:xfrm>
            <a:off x="6340401" y="5377068"/>
            <a:ext cx="1977089" cy="1327611"/>
          </a:xfrm>
          <a:prstGeom prst="rect">
            <a:avLst/>
          </a:prstGeom>
          <a:noFill/>
          <a:ln>
            <a:noFill/>
          </a:ln>
        </p:spPr>
      </p:pic>
      <p:pic>
        <p:nvPicPr>
          <p:cNvPr id="43" name="Google Shape;43;p19"/>
          <p:cNvPicPr preferRelativeResize="0"/>
          <p:nvPr/>
        </p:nvPicPr>
        <p:blipFill rotWithShape="1">
          <a:blip r:embed="rId7">
            <a:alphaModFix/>
          </a:blip>
          <a:srcRect b="0" l="0" r="0" t="0"/>
          <a:stretch/>
        </p:blipFill>
        <p:spPr>
          <a:xfrm>
            <a:off x="9464051" y="4648053"/>
            <a:ext cx="932800" cy="1916023"/>
          </a:xfrm>
          <a:prstGeom prst="rect">
            <a:avLst/>
          </a:prstGeom>
          <a:noFill/>
          <a:ln>
            <a:noFill/>
          </a:ln>
        </p:spPr>
      </p:pic>
      <p:pic>
        <p:nvPicPr>
          <p:cNvPr id="44" name="Google Shape;44;p19"/>
          <p:cNvPicPr preferRelativeResize="0"/>
          <p:nvPr/>
        </p:nvPicPr>
        <p:blipFill rotWithShape="1">
          <a:blip r:embed="rId8">
            <a:alphaModFix/>
          </a:blip>
          <a:srcRect b="0" l="0" r="0" t="0"/>
          <a:stretch/>
        </p:blipFill>
        <p:spPr>
          <a:xfrm>
            <a:off x="1374633" y="4523516"/>
            <a:ext cx="1533823" cy="2175240"/>
          </a:xfrm>
          <a:prstGeom prst="rect">
            <a:avLst/>
          </a:prstGeom>
          <a:noFill/>
          <a:ln>
            <a:noFill/>
          </a:ln>
        </p:spPr>
      </p:pic>
      <p:sp>
        <p:nvSpPr>
          <p:cNvPr id="45" name="Google Shape;4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29.png"/><Relationship Id="rId8"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35.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7.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5.xml"/><Relationship Id="rId10" Type="http://schemas.openxmlformats.org/officeDocument/2006/relationships/slide" Target="/ppt/slides/slide4.xml"/><Relationship Id="rId13" Type="http://schemas.openxmlformats.org/officeDocument/2006/relationships/slide" Target="/ppt/slides/slide6.xml"/><Relationship Id="rId12"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slide" Target="/ppt/slides/slide3.xml"/><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1.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slide" Target="/ppt/slid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06" name="Google Shape;106;p1"/>
          <p:cNvPicPr preferRelativeResize="0"/>
          <p:nvPr>
            <p:ph idx="1" type="body"/>
          </p:nvPr>
        </p:nvPicPr>
        <p:blipFill rotWithShape="1">
          <a:blip r:embed="rId3">
            <a:alphaModFix/>
          </a:blip>
          <a:srcRect b="0" l="0" r="0" t="0"/>
          <a:stretch/>
        </p:blipFill>
        <p:spPr>
          <a:xfrm>
            <a:off x="0" y="1295400"/>
            <a:ext cx="12192000" cy="5562600"/>
          </a:xfrm>
          <a:prstGeom prst="rect">
            <a:avLst/>
          </a:prstGeom>
          <a:noFill/>
          <a:ln>
            <a:noFill/>
          </a:ln>
        </p:spPr>
      </p:pic>
      <p:sp>
        <p:nvSpPr>
          <p:cNvPr id="107" name="Google Shape;107;p1"/>
          <p:cNvSpPr txBox="1"/>
          <p:nvPr/>
        </p:nvSpPr>
        <p:spPr>
          <a:xfrm>
            <a:off x="0" y="0"/>
            <a:ext cx="12192000" cy="1295400"/>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9356"/>
              </a:buClr>
              <a:buSzPts val="5400"/>
              <a:buFont typeface="Times New Roman"/>
              <a:buNone/>
            </a:pPr>
            <a:r>
              <a:rPr b="1" i="0" lang="en-US" sz="5400" u="none" cap="none" strike="noStrike">
                <a:solidFill>
                  <a:srgbClr val="FF9356"/>
                </a:solidFill>
                <a:latin typeface="Times New Roman"/>
                <a:ea typeface="Times New Roman"/>
                <a:cs typeface="Times New Roman"/>
                <a:sym typeface="Times New Roman"/>
              </a:rPr>
              <a:t>CUỘC THI BƠI LỘI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FF"/>
        </a:solidFill>
      </p:bgPr>
    </p:bg>
    <p:spTree>
      <p:nvGrpSpPr>
        <p:cNvPr id="250" name="Shape 250"/>
        <p:cNvGrpSpPr/>
        <p:nvPr/>
      </p:nvGrpSpPr>
      <p:grpSpPr>
        <a:xfrm>
          <a:off x="0" y="0"/>
          <a:ext cx="0" cy="0"/>
          <a:chOff x="0" y="0"/>
          <a:chExt cx="0" cy="0"/>
        </a:xfrm>
      </p:grpSpPr>
      <p:grpSp>
        <p:nvGrpSpPr>
          <p:cNvPr id="251" name="Google Shape;251;p10"/>
          <p:cNvGrpSpPr/>
          <p:nvPr/>
        </p:nvGrpSpPr>
        <p:grpSpPr>
          <a:xfrm>
            <a:off x="-132302" y="0"/>
            <a:ext cx="12420440" cy="6858000"/>
            <a:chOff x="-228440" y="0"/>
            <a:chExt cx="12420440" cy="6858000"/>
          </a:xfrm>
        </p:grpSpPr>
        <p:sp>
          <p:nvSpPr>
            <p:cNvPr id="252" name="Google Shape;252;p10"/>
            <p:cNvSpPr/>
            <p:nvPr/>
          </p:nvSpPr>
          <p:spPr>
            <a:xfrm>
              <a:off x="318053" y="304801"/>
              <a:ext cx="11449878" cy="6294782"/>
            </a:xfrm>
            <a:prstGeom prst="roundRect">
              <a:avLst>
                <a:gd fmla="val 16667" name="adj"/>
              </a:avLst>
            </a:prstGeom>
            <a:solidFill>
              <a:schemeClr val="lt1"/>
            </a:solidFill>
            <a:ln cap="flat" cmpd="sng" w="38100">
              <a:solidFill>
                <a:srgbClr val="99FF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3" name="Google Shape;253;p10"/>
            <p:cNvPicPr preferRelativeResize="0"/>
            <p:nvPr/>
          </p:nvPicPr>
          <p:blipFill rotWithShape="1">
            <a:blip r:embed="rId3">
              <a:alphaModFix/>
            </a:blip>
            <a:srcRect b="67837" l="0" r="83500" t="0"/>
            <a:stretch/>
          </p:blipFill>
          <p:spPr>
            <a:xfrm>
              <a:off x="0" y="0"/>
              <a:ext cx="1121664" cy="1228881"/>
            </a:xfrm>
            <a:prstGeom prst="rect">
              <a:avLst/>
            </a:prstGeom>
            <a:noFill/>
            <a:ln>
              <a:noFill/>
            </a:ln>
          </p:spPr>
        </p:pic>
        <p:pic>
          <p:nvPicPr>
            <p:cNvPr id="254" name="Google Shape;254;p10"/>
            <p:cNvPicPr preferRelativeResize="0"/>
            <p:nvPr/>
          </p:nvPicPr>
          <p:blipFill rotWithShape="1">
            <a:blip r:embed="rId4">
              <a:alphaModFix/>
            </a:blip>
            <a:srcRect b="9412" l="81842" r="0" t="-10451"/>
            <a:stretch/>
          </p:blipFill>
          <p:spPr>
            <a:xfrm>
              <a:off x="10880397" y="5972384"/>
              <a:ext cx="1311603" cy="885616"/>
            </a:xfrm>
            <a:prstGeom prst="rect">
              <a:avLst/>
            </a:prstGeom>
            <a:noFill/>
            <a:ln>
              <a:noFill/>
            </a:ln>
          </p:spPr>
        </p:pic>
        <p:pic>
          <p:nvPicPr>
            <p:cNvPr id="255" name="Google Shape;255;p10"/>
            <p:cNvPicPr preferRelativeResize="0"/>
            <p:nvPr/>
          </p:nvPicPr>
          <p:blipFill rotWithShape="1">
            <a:blip r:embed="rId5">
              <a:alphaModFix/>
            </a:blip>
            <a:srcRect b="33390" l="24896" r="20119" t="0"/>
            <a:stretch/>
          </p:blipFill>
          <p:spPr>
            <a:xfrm flipH="1">
              <a:off x="-228440" y="6356813"/>
              <a:ext cx="2276695" cy="501187"/>
            </a:xfrm>
            <a:prstGeom prst="rect">
              <a:avLst/>
            </a:prstGeom>
            <a:noFill/>
            <a:ln>
              <a:noFill/>
            </a:ln>
          </p:spPr>
        </p:pic>
        <p:pic>
          <p:nvPicPr>
            <p:cNvPr id="256" name="Google Shape;256;p10"/>
            <p:cNvPicPr preferRelativeResize="0"/>
            <p:nvPr/>
          </p:nvPicPr>
          <p:blipFill rotWithShape="1">
            <a:blip r:embed="rId6">
              <a:alphaModFix/>
            </a:blip>
            <a:srcRect b="67481" l="73099" r="2958" t="0"/>
            <a:stretch/>
          </p:blipFill>
          <p:spPr>
            <a:xfrm>
              <a:off x="10343036" y="0"/>
              <a:ext cx="1848964" cy="1411491"/>
            </a:xfrm>
            <a:prstGeom prst="rect">
              <a:avLst/>
            </a:prstGeom>
            <a:noFill/>
            <a:ln>
              <a:noFill/>
            </a:ln>
          </p:spPr>
        </p:pic>
      </p:grpSp>
      <p:sp>
        <p:nvSpPr>
          <p:cNvPr id="257" name="Google Shape;257;p10"/>
          <p:cNvSpPr/>
          <p:nvPr/>
        </p:nvSpPr>
        <p:spPr>
          <a:xfrm>
            <a:off x="1360356" y="446791"/>
            <a:ext cx="614755" cy="614828"/>
          </a:xfrm>
          <a:prstGeom prst="ellipse">
            <a:avLst/>
          </a:prstGeom>
          <a:solidFill>
            <a:srgbClr val="00B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2</a:t>
            </a:r>
            <a:endParaRPr b="1" sz="3200">
              <a:solidFill>
                <a:srgbClr val="FFFFFF"/>
              </a:solidFill>
              <a:latin typeface="Arial"/>
              <a:ea typeface="Arial"/>
              <a:cs typeface="Arial"/>
              <a:sym typeface="Arial"/>
            </a:endParaRPr>
          </a:p>
        </p:txBody>
      </p:sp>
      <p:sp>
        <p:nvSpPr>
          <p:cNvPr id="258" name="Google Shape;258;p10"/>
          <p:cNvSpPr/>
          <p:nvPr/>
        </p:nvSpPr>
        <p:spPr>
          <a:xfrm>
            <a:off x="2117665" y="543712"/>
            <a:ext cx="1164657" cy="517907"/>
          </a:xfrm>
          <a:prstGeom prst="roundRect">
            <a:avLst>
              <a:gd fmla="val 16667" name="adj"/>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Số ?</a:t>
            </a:r>
            <a:endParaRPr sz="2400">
              <a:solidFill>
                <a:schemeClr val="dk1"/>
              </a:solidFill>
              <a:latin typeface="Arial"/>
              <a:ea typeface="Arial"/>
              <a:cs typeface="Arial"/>
              <a:sym typeface="Arial"/>
            </a:endParaRPr>
          </a:p>
        </p:txBody>
      </p:sp>
      <p:pic>
        <p:nvPicPr>
          <p:cNvPr id="259" name="Google Shape;259;p10"/>
          <p:cNvPicPr preferRelativeResize="0"/>
          <p:nvPr/>
        </p:nvPicPr>
        <p:blipFill rotWithShape="1">
          <a:blip r:embed="rId7">
            <a:alphaModFix/>
          </a:blip>
          <a:srcRect b="46837" l="29808" r="50508" t="30716"/>
          <a:stretch/>
        </p:blipFill>
        <p:spPr>
          <a:xfrm>
            <a:off x="1923895" y="1320700"/>
            <a:ext cx="4163709" cy="2670983"/>
          </a:xfrm>
          <a:prstGeom prst="rect">
            <a:avLst/>
          </a:prstGeom>
          <a:noFill/>
          <a:ln>
            <a:noFill/>
          </a:ln>
        </p:spPr>
      </p:pic>
      <p:pic>
        <p:nvPicPr>
          <p:cNvPr id="260" name="Google Shape;260;p10"/>
          <p:cNvPicPr preferRelativeResize="0"/>
          <p:nvPr/>
        </p:nvPicPr>
        <p:blipFill rotWithShape="1">
          <a:blip r:embed="rId8">
            <a:alphaModFix/>
          </a:blip>
          <a:srcRect b="45800" l="51128" r="31224" t="30716"/>
          <a:stretch/>
        </p:blipFill>
        <p:spPr>
          <a:xfrm>
            <a:off x="6511673" y="868680"/>
            <a:ext cx="4255382" cy="3185160"/>
          </a:xfrm>
          <a:prstGeom prst="rect">
            <a:avLst/>
          </a:prstGeom>
          <a:noFill/>
          <a:ln>
            <a:noFill/>
          </a:ln>
        </p:spPr>
      </p:pic>
      <p:grpSp>
        <p:nvGrpSpPr>
          <p:cNvPr id="261" name="Google Shape;261;p10"/>
          <p:cNvGrpSpPr/>
          <p:nvPr/>
        </p:nvGrpSpPr>
        <p:grpSpPr>
          <a:xfrm>
            <a:off x="3661255" y="4069080"/>
            <a:ext cx="5939945" cy="1815882"/>
            <a:chOff x="3661255" y="4069080"/>
            <a:chExt cx="5939945" cy="1815882"/>
          </a:xfrm>
        </p:grpSpPr>
        <p:sp>
          <p:nvSpPr>
            <p:cNvPr id="262" name="Google Shape;262;p10"/>
            <p:cNvSpPr txBox="1"/>
            <p:nvPr/>
          </p:nvSpPr>
          <p:spPr>
            <a:xfrm>
              <a:off x="3661255" y="4069080"/>
              <a:ext cx="5939945" cy="1815882"/>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2800">
                  <a:solidFill>
                    <a:schemeClr val="dk1"/>
                  </a:solidFill>
                  <a:latin typeface="Arial"/>
                  <a:ea typeface="Arial"/>
                  <a:cs typeface="Arial"/>
                  <a:sym typeface="Arial"/>
                </a:rPr>
                <a:t>a) Con ngỗng cân nặng            kg.</a:t>
              </a:r>
              <a:endParaRPr/>
            </a:p>
            <a:p>
              <a:pPr indent="0" lvl="0" marL="0" marR="0" rtl="0" algn="l">
                <a:lnSpc>
                  <a:spcPct val="200000"/>
                </a:lnSpc>
                <a:spcBef>
                  <a:spcPts val="0"/>
                </a:spcBef>
                <a:spcAft>
                  <a:spcPts val="0"/>
                </a:spcAft>
                <a:buNone/>
              </a:pPr>
              <a:r>
                <a:rPr lang="en-US" sz="2800">
                  <a:solidFill>
                    <a:schemeClr val="dk1"/>
                  </a:solidFill>
                  <a:latin typeface="Arial"/>
                  <a:ea typeface="Arial"/>
                  <a:cs typeface="Arial"/>
                  <a:sym typeface="Arial"/>
                </a:rPr>
                <a:t>b) Con gà cân nặng           kg.</a:t>
              </a:r>
              <a:endParaRPr sz="2800">
                <a:solidFill>
                  <a:schemeClr val="dk1"/>
                </a:solidFill>
                <a:latin typeface="Arial"/>
                <a:ea typeface="Arial"/>
                <a:cs typeface="Arial"/>
                <a:sym typeface="Arial"/>
              </a:endParaRPr>
            </a:p>
          </p:txBody>
        </p:sp>
        <p:sp>
          <p:nvSpPr>
            <p:cNvPr id="263" name="Google Shape;263;p10"/>
            <p:cNvSpPr/>
            <p:nvPr/>
          </p:nvSpPr>
          <p:spPr>
            <a:xfrm>
              <a:off x="7650020" y="4357376"/>
              <a:ext cx="610896" cy="577515"/>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sp>
          <p:nvSpPr>
            <p:cNvPr id="264" name="Google Shape;264;p10"/>
            <p:cNvSpPr/>
            <p:nvPr/>
          </p:nvSpPr>
          <p:spPr>
            <a:xfrm>
              <a:off x="7155103" y="5128472"/>
              <a:ext cx="610896" cy="577515"/>
            </a:xfrm>
            <a:prstGeom prst="roundRect">
              <a:avLst>
                <a:gd fmla="val 16667" name="adj"/>
              </a:avLst>
            </a:prstGeom>
            <a:solidFill>
              <a:schemeClr val="lt1"/>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a:t>
              </a:r>
              <a:endParaRPr/>
            </a:p>
          </p:txBody>
        </p:sp>
      </p:grpSp>
      <p:sp>
        <p:nvSpPr>
          <p:cNvPr id="265" name="Google Shape;265;p10"/>
          <p:cNvSpPr/>
          <p:nvPr/>
        </p:nvSpPr>
        <p:spPr>
          <a:xfrm>
            <a:off x="7594165" y="4342136"/>
            <a:ext cx="666751" cy="577515"/>
          </a:xfrm>
          <a:prstGeom prst="roundRect">
            <a:avLst>
              <a:gd fmla="val 16667" name="adj"/>
            </a:avLst>
          </a:prstGeom>
          <a:solidFill>
            <a:srgbClr val="FEE599"/>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7</a:t>
            </a:r>
            <a:endParaRPr sz="3200">
              <a:solidFill>
                <a:schemeClr val="dk1"/>
              </a:solidFill>
              <a:latin typeface="Arial"/>
              <a:ea typeface="Arial"/>
              <a:cs typeface="Arial"/>
              <a:sym typeface="Arial"/>
            </a:endParaRPr>
          </a:p>
        </p:txBody>
      </p:sp>
      <p:sp>
        <p:nvSpPr>
          <p:cNvPr id="266" name="Google Shape;266;p10"/>
          <p:cNvSpPr/>
          <p:nvPr/>
        </p:nvSpPr>
        <p:spPr>
          <a:xfrm>
            <a:off x="7155103" y="5128471"/>
            <a:ext cx="666751" cy="577515"/>
          </a:xfrm>
          <a:prstGeom prst="roundRect">
            <a:avLst>
              <a:gd fmla="val 16667" name="adj"/>
            </a:avLst>
          </a:prstGeom>
          <a:solidFill>
            <a:srgbClr val="FEE599"/>
          </a:solidFill>
          <a:ln cap="flat" cmpd="sng" w="2857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3</a:t>
            </a:r>
            <a:endParaRPr sz="3200">
              <a:solidFill>
                <a:schemeClr val="dk1"/>
              </a:solidFill>
              <a:latin typeface="Arial"/>
              <a:ea typeface="Arial"/>
              <a:cs typeface="Arial"/>
              <a:sym typeface="Arial"/>
            </a:endParaRPr>
          </a:p>
        </p:txBody>
      </p:sp>
      <p:sp>
        <p:nvSpPr>
          <p:cNvPr id="267" name="Google Shape;267;p10"/>
          <p:cNvSpPr txBox="1"/>
          <p:nvPr/>
        </p:nvSpPr>
        <p:spPr>
          <a:xfrm>
            <a:off x="4556435" y="6564117"/>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Bản quyền : FB Đặng Nhật Linh- https://www.facebook.com/nhat.linh.3557440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2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1"/>
          <p:cNvSpPr/>
          <p:nvPr/>
        </p:nvSpPr>
        <p:spPr>
          <a:xfrm>
            <a:off x="1633875" y="3533898"/>
            <a:ext cx="8690578" cy="2964908"/>
          </a:xfrm>
          <a:prstGeom prst="roundRect">
            <a:avLst>
              <a:gd fmla="val 12230" name="adj"/>
            </a:avLst>
          </a:prstGeom>
          <a:solidFill>
            <a:schemeClr val="lt1"/>
          </a:solidFill>
          <a:ln cap="flat" cmpd="sng" w="76200">
            <a:solidFill>
              <a:srgbClr val="89FFD8"/>
            </a:solidFill>
            <a:prstDash val="dash"/>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3" name="Google Shape;273;p11"/>
          <p:cNvPicPr preferRelativeResize="0"/>
          <p:nvPr/>
        </p:nvPicPr>
        <p:blipFill rotWithShape="1">
          <a:blip r:embed="rId3">
            <a:alphaModFix/>
          </a:blip>
          <a:srcRect b="33390" l="24896" r="20119" t="0"/>
          <a:stretch/>
        </p:blipFill>
        <p:spPr>
          <a:xfrm flipH="1" rot="1311728">
            <a:off x="-289935" y="5950943"/>
            <a:ext cx="2276695" cy="501187"/>
          </a:xfrm>
          <a:prstGeom prst="rect">
            <a:avLst/>
          </a:prstGeom>
          <a:noFill/>
          <a:ln>
            <a:noFill/>
          </a:ln>
        </p:spPr>
      </p:pic>
      <p:pic>
        <p:nvPicPr>
          <p:cNvPr id="274" name="Google Shape;274;p11"/>
          <p:cNvPicPr preferRelativeResize="0"/>
          <p:nvPr/>
        </p:nvPicPr>
        <p:blipFill rotWithShape="1">
          <a:blip r:embed="rId4">
            <a:alphaModFix/>
          </a:blip>
          <a:srcRect b="32767" l="45190" r="29224" t="39424"/>
          <a:stretch/>
        </p:blipFill>
        <p:spPr>
          <a:xfrm>
            <a:off x="3312728" y="335763"/>
            <a:ext cx="5477301" cy="3348683"/>
          </a:xfrm>
          <a:prstGeom prst="rect">
            <a:avLst/>
          </a:prstGeom>
          <a:noFill/>
          <a:ln>
            <a:noFill/>
          </a:ln>
          <a:effectLst>
            <a:outerShdw blurRad="292100" rotWithShape="0" algn="tl" dir="2700000" dist="139700">
              <a:srgbClr val="333333">
                <a:alpha val="64705"/>
              </a:srgbClr>
            </a:outerShdw>
          </a:effectLst>
        </p:spPr>
      </p:pic>
      <p:sp>
        <p:nvSpPr>
          <p:cNvPr id="275" name="Google Shape;275;p11"/>
          <p:cNvSpPr/>
          <p:nvPr/>
        </p:nvSpPr>
        <p:spPr>
          <a:xfrm>
            <a:off x="337049" y="335763"/>
            <a:ext cx="614754" cy="614828"/>
          </a:xfrm>
          <a:prstGeom prst="ellipse">
            <a:avLst/>
          </a:prstGeom>
          <a:solidFill>
            <a:srgbClr val="00B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3</a:t>
            </a:r>
            <a:endParaRPr b="1" sz="3200">
              <a:solidFill>
                <a:srgbClr val="FFFFFF"/>
              </a:solidFill>
              <a:latin typeface="Arial"/>
              <a:ea typeface="Arial"/>
              <a:cs typeface="Arial"/>
              <a:sym typeface="Arial"/>
            </a:endParaRPr>
          </a:p>
        </p:txBody>
      </p:sp>
      <p:sp>
        <p:nvSpPr>
          <p:cNvPr id="276" name="Google Shape;276;p11"/>
          <p:cNvSpPr txBox="1"/>
          <p:nvPr/>
        </p:nvSpPr>
        <p:spPr>
          <a:xfrm>
            <a:off x="940501" y="396075"/>
            <a:ext cx="10485670"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rgbClr val="002060"/>
                </a:solidFill>
                <a:latin typeface="Arial"/>
                <a:ea typeface="Arial"/>
                <a:cs typeface="Arial"/>
                <a:sym typeface="Arial"/>
              </a:rPr>
              <a:t>Tìm tổng số ki- lô- gam thóc của 2 bao thóc ?</a:t>
            </a:r>
            <a:endParaRPr sz="3200">
              <a:solidFill>
                <a:srgbClr val="002060"/>
              </a:solidFill>
              <a:latin typeface="Arial"/>
              <a:ea typeface="Arial"/>
              <a:cs typeface="Arial"/>
              <a:sym typeface="Arial"/>
            </a:endParaRPr>
          </a:p>
        </p:txBody>
      </p:sp>
      <p:sp>
        <p:nvSpPr>
          <p:cNvPr id="277" name="Google Shape;277;p11"/>
          <p:cNvSpPr txBox="1"/>
          <p:nvPr/>
        </p:nvSpPr>
        <p:spPr>
          <a:xfrm>
            <a:off x="2625907" y="6564117"/>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Bản quyền : FB Đặng Nhật Linh- https://www.facebook.com/nhat.linh.3557440</a:t>
            </a:r>
            <a:endParaRPr/>
          </a:p>
        </p:txBody>
      </p:sp>
      <p:pic>
        <p:nvPicPr>
          <p:cNvPr id="278" name="Google Shape;278;p11"/>
          <p:cNvPicPr preferRelativeResize="0"/>
          <p:nvPr/>
        </p:nvPicPr>
        <p:blipFill rotWithShape="1">
          <a:blip r:embed="rId5">
            <a:alphaModFix/>
          </a:blip>
          <a:srcRect b="67837" l="0" r="83500" t="0"/>
          <a:stretch/>
        </p:blipFill>
        <p:spPr>
          <a:xfrm rot="1893606">
            <a:off x="152279" y="4540849"/>
            <a:ext cx="1121664" cy="1228881"/>
          </a:xfrm>
          <a:prstGeom prst="rect">
            <a:avLst/>
          </a:prstGeom>
          <a:noFill/>
          <a:ln>
            <a:noFill/>
          </a:ln>
        </p:spPr>
      </p:pic>
      <p:pic>
        <p:nvPicPr>
          <p:cNvPr id="279" name="Google Shape;279;p11"/>
          <p:cNvPicPr preferRelativeResize="0"/>
          <p:nvPr/>
        </p:nvPicPr>
        <p:blipFill rotWithShape="1">
          <a:blip r:embed="rId6">
            <a:alphaModFix/>
          </a:blip>
          <a:srcRect b="9412" l="81842" r="0" t="-10451"/>
          <a:stretch/>
        </p:blipFill>
        <p:spPr>
          <a:xfrm>
            <a:off x="10880397" y="5972384"/>
            <a:ext cx="1311603" cy="885616"/>
          </a:xfrm>
          <a:prstGeom prst="rect">
            <a:avLst/>
          </a:prstGeom>
          <a:noFill/>
          <a:ln>
            <a:noFill/>
          </a:ln>
        </p:spPr>
      </p:pic>
      <p:pic>
        <p:nvPicPr>
          <p:cNvPr id="280" name="Google Shape;280;p11"/>
          <p:cNvPicPr preferRelativeResize="0"/>
          <p:nvPr/>
        </p:nvPicPr>
        <p:blipFill rotWithShape="1">
          <a:blip r:embed="rId7">
            <a:alphaModFix/>
          </a:blip>
          <a:srcRect b="67481" l="73099" r="2958" t="0"/>
          <a:stretch/>
        </p:blipFill>
        <p:spPr>
          <a:xfrm>
            <a:off x="10324453" y="15136"/>
            <a:ext cx="1848964" cy="1411491"/>
          </a:xfrm>
          <a:prstGeom prst="rect">
            <a:avLst/>
          </a:prstGeom>
          <a:noFill/>
          <a:ln>
            <a:noFill/>
          </a:ln>
        </p:spPr>
      </p:pic>
      <p:grpSp>
        <p:nvGrpSpPr>
          <p:cNvPr id="281" name="Google Shape;281;p11"/>
          <p:cNvGrpSpPr/>
          <p:nvPr/>
        </p:nvGrpSpPr>
        <p:grpSpPr>
          <a:xfrm>
            <a:off x="55342" y="1258912"/>
            <a:ext cx="1106302" cy="1273098"/>
            <a:chOff x="10516632" y="314161"/>
            <a:chExt cx="1100831" cy="1331799"/>
          </a:xfrm>
        </p:grpSpPr>
        <p:sp>
          <p:nvSpPr>
            <p:cNvPr id="282" name="Google Shape;282;p11"/>
            <p:cNvSpPr/>
            <p:nvPr/>
          </p:nvSpPr>
          <p:spPr>
            <a:xfrm>
              <a:off x="10516632" y="936356"/>
              <a:ext cx="1100831" cy="709604"/>
            </a:xfrm>
            <a:prstGeom prst="ellips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3" name="Google Shape;283;p11"/>
            <p:cNvPicPr preferRelativeResize="0"/>
            <p:nvPr/>
          </p:nvPicPr>
          <p:blipFill rotWithShape="1">
            <a:blip r:embed="rId8">
              <a:alphaModFix/>
            </a:blip>
            <a:srcRect b="0" l="0" r="0" t="0"/>
            <a:stretch/>
          </p:blipFill>
          <p:spPr>
            <a:xfrm>
              <a:off x="10588144" y="314161"/>
              <a:ext cx="1029319" cy="976997"/>
            </a:xfrm>
            <a:prstGeom prst="rect">
              <a:avLst/>
            </a:prstGeom>
            <a:noFill/>
            <a:ln>
              <a:noFill/>
            </a:ln>
          </p:spPr>
        </p:pic>
      </p:grpSp>
      <p:sp>
        <p:nvSpPr>
          <p:cNvPr id="284" name="Google Shape;284;p11"/>
          <p:cNvSpPr txBox="1"/>
          <p:nvPr/>
        </p:nvSpPr>
        <p:spPr>
          <a:xfrm>
            <a:off x="3487306" y="3772997"/>
            <a:ext cx="532822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Bài giải</a:t>
            </a:r>
            <a:endParaRPr sz="3200">
              <a:solidFill>
                <a:srgbClr val="0070C0"/>
              </a:solidFill>
              <a:latin typeface="Arial"/>
              <a:ea typeface="Arial"/>
              <a:cs typeface="Arial"/>
              <a:sym typeface="Arial"/>
            </a:endParaRPr>
          </a:p>
        </p:txBody>
      </p:sp>
      <p:sp>
        <p:nvSpPr>
          <p:cNvPr id="285" name="Google Shape;285;p11"/>
          <p:cNvSpPr txBox="1"/>
          <p:nvPr/>
        </p:nvSpPr>
        <p:spPr>
          <a:xfrm>
            <a:off x="2416674" y="4423729"/>
            <a:ext cx="767422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Tổng số ki-lô-gam thóc của 2 bao là: </a:t>
            </a:r>
            <a:endParaRPr sz="3200">
              <a:solidFill>
                <a:srgbClr val="0070C0"/>
              </a:solidFill>
              <a:latin typeface="Arial"/>
              <a:ea typeface="Arial"/>
              <a:cs typeface="Arial"/>
              <a:sym typeface="Arial"/>
            </a:endParaRPr>
          </a:p>
        </p:txBody>
      </p:sp>
      <p:sp>
        <p:nvSpPr>
          <p:cNvPr id="286" name="Google Shape;286;p11"/>
          <p:cNvSpPr txBox="1"/>
          <p:nvPr/>
        </p:nvSpPr>
        <p:spPr>
          <a:xfrm>
            <a:off x="3413197" y="5062728"/>
            <a:ext cx="532822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30 + 50 = 80 (kg)</a:t>
            </a:r>
            <a:endParaRPr sz="3200">
              <a:solidFill>
                <a:srgbClr val="0070C0"/>
              </a:solidFill>
              <a:latin typeface="Arial"/>
              <a:ea typeface="Arial"/>
              <a:cs typeface="Arial"/>
              <a:sym typeface="Arial"/>
            </a:endParaRPr>
          </a:p>
        </p:txBody>
      </p:sp>
      <p:sp>
        <p:nvSpPr>
          <p:cNvPr id="287" name="Google Shape;287;p11"/>
          <p:cNvSpPr txBox="1"/>
          <p:nvPr/>
        </p:nvSpPr>
        <p:spPr>
          <a:xfrm>
            <a:off x="3256359" y="5755956"/>
            <a:ext cx="532822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Đáp số: 80 kg</a:t>
            </a:r>
            <a:endParaRPr sz="3200">
              <a:solidFill>
                <a:srgbClr val="0070C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0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12"/>
          <p:cNvPicPr preferRelativeResize="0"/>
          <p:nvPr/>
        </p:nvPicPr>
        <p:blipFill rotWithShape="1">
          <a:blip r:embed="rId3">
            <a:alphaModFix/>
          </a:blip>
          <a:srcRect b="67837" l="0" r="83500" t="0"/>
          <a:stretch/>
        </p:blipFill>
        <p:spPr>
          <a:xfrm>
            <a:off x="-67435" y="5127932"/>
            <a:ext cx="1121664" cy="1228881"/>
          </a:xfrm>
          <a:prstGeom prst="rect">
            <a:avLst/>
          </a:prstGeom>
          <a:noFill/>
          <a:ln>
            <a:noFill/>
          </a:ln>
        </p:spPr>
      </p:pic>
      <p:pic>
        <p:nvPicPr>
          <p:cNvPr id="294" name="Google Shape;294;p12"/>
          <p:cNvPicPr preferRelativeResize="0"/>
          <p:nvPr/>
        </p:nvPicPr>
        <p:blipFill rotWithShape="1">
          <a:blip r:embed="rId4">
            <a:alphaModFix/>
          </a:blip>
          <a:srcRect b="9412" l="81842" r="0" t="-10451"/>
          <a:stretch/>
        </p:blipFill>
        <p:spPr>
          <a:xfrm>
            <a:off x="10880397" y="5972384"/>
            <a:ext cx="1311603" cy="885616"/>
          </a:xfrm>
          <a:prstGeom prst="rect">
            <a:avLst/>
          </a:prstGeom>
          <a:noFill/>
          <a:ln>
            <a:noFill/>
          </a:ln>
        </p:spPr>
      </p:pic>
      <p:pic>
        <p:nvPicPr>
          <p:cNvPr id="295" name="Google Shape;295;p12"/>
          <p:cNvPicPr preferRelativeResize="0"/>
          <p:nvPr/>
        </p:nvPicPr>
        <p:blipFill rotWithShape="1">
          <a:blip r:embed="rId5">
            <a:alphaModFix/>
          </a:blip>
          <a:srcRect b="33390" l="24896" r="20119" t="0"/>
          <a:stretch/>
        </p:blipFill>
        <p:spPr>
          <a:xfrm flipH="1">
            <a:off x="-228440" y="6356813"/>
            <a:ext cx="2276695" cy="501187"/>
          </a:xfrm>
          <a:prstGeom prst="rect">
            <a:avLst/>
          </a:prstGeom>
          <a:noFill/>
          <a:ln>
            <a:noFill/>
          </a:ln>
        </p:spPr>
      </p:pic>
      <p:pic>
        <p:nvPicPr>
          <p:cNvPr id="296" name="Google Shape;296;p12"/>
          <p:cNvPicPr preferRelativeResize="0"/>
          <p:nvPr/>
        </p:nvPicPr>
        <p:blipFill rotWithShape="1">
          <a:blip r:embed="rId6">
            <a:alphaModFix/>
          </a:blip>
          <a:srcRect b="67481" l="73099" r="2958" t="0"/>
          <a:stretch/>
        </p:blipFill>
        <p:spPr>
          <a:xfrm>
            <a:off x="10343036" y="0"/>
            <a:ext cx="1848964" cy="1411491"/>
          </a:xfrm>
          <a:prstGeom prst="rect">
            <a:avLst/>
          </a:prstGeom>
          <a:noFill/>
          <a:ln>
            <a:noFill/>
          </a:ln>
        </p:spPr>
      </p:pic>
      <p:sp>
        <p:nvSpPr>
          <p:cNvPr id="297" name="Google Shape;297;p12"/>
          <p:cNvSpPr/>
          <p:nvPr/>
        </p:nvSpPr>
        <p:spPr>
          <a:xfrm>
            <a:off x="233190" y="393230"/>
            <a:ext cx="614754" cy="614828"/>
          </a:xfrm>
          <a:prstGeom prst="ellipse">
            <a:avLst/>
          </a:prstGeom>
          <a:solidFill>
            <a:srgbClr val="00B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4</a:t>
            </a:r>
            <a:endParaRPr b="1" sz="3200">
              <a:solidFill>
                <a:srgbClr val="FFFFFF"/>
              </a:solidFill>
              <a:latin typeface="Arial"/>
              <a:ea typeface="Arial"/>
              <a:cs typeface="Arial"/>
              <a:sym typeface="Arial"/>
            </a:endParaRPr>
          </a:p>
        </p:txBody>
      </p:sp>
      <p:sp>
        <p:nvSpPr>
          <p:cNvPr id="298" name="Google Shape;298;p12"/>
          <p:cNvSpPr txBox="1"/>
          <p:nvPr/>
        </p:nvSpPr>
        <p:spPr>
          <a:xfrm>
            <a:off x="909906" y="329873"/>
            <a:ext cx="10199371"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Arial"/>
                <a:ea typeface="Arial"/>
                <a:cs typeface="Arial"/>
                <a:sym typeface="Arial"/>
              </a:rPr>
              <a:t>Ba chú rô-bốt rủ nhau đi cân. Rô-bốt A cân nặng 32kg, rô-bốt B nặng hơn rô-bốt A là 2kg, rô-bốt C nhẹ hơn rô-bốt A là 2kg. Hỏi: </a:t>
            </a:r>
            <a:endParaRPr sz="3200">
              <a:solidFill>
                <a:schemeClr val="dk1"/>
              </a:solidFill>
              <a:latin typeface="Arial"/>
              <a:ea typeface="Arial"/>
              <a:cs typeface="Arial"/>
              <a:sym typeface="Arial"/>
            </a:endParaRPr>
          </a:p>
        </p:txBody>
      </p:sp>
      <p:sp>
        <p:nvSpPr>
          <p:cNvPr id="299" name="Google Shape;299;p12"/>
          <p:cNvSpPr txBox="1"/>
          <p:nvPr/>
        </p:nvSpPr>
        <p:spPr>
          <a:xfrm>
            <a:off x="540567" y="1923991"/>
            <a:ext cx="843322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2060"/>
                </a:solidFill>
                <a:latin typeface="Arial"/>
                <a:ea typeface="Arial"/>
                <a:cs typeface="Arial"/>
                <a:sym typeface="Arial"/>
              </a:rPr>
              <a:t>a) Rô-bốt B cân nặng bao nhiêu ki-lô-gam?  </a:t>
            </a:r>
            <a:endParaRPr sz="3200">
              <a:solidFill>
                <a:srgbClr val="002060"/>
              </a:solidFill>
              <a:latin typeface="Arial"/>
              <a:ea typeface="Arial"/>
              <a:cs typeface="Arial"/>
              <a:sym typeface="Arial"/>
            </a:endParaRPr>
          </a:p>
        </p:txBody>
      </p:sp>
      <p:sp>
        <p:nvSpPr>
          <p:cNvPr id="300" name="Google Shape;300;p12"/>
          <p:cNvSpPr txBox="1"/>
          <p:nvPr/>
        </p:nvSpPr>
        <p:spPr>
          <a:xfrm>
            <a:off x="493397" y="2659158"/>
            <a:ext cx="79828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2060"/>
                </a:solidFill>
                <a:latin typeface="Arial"/>
                <a:ea typeface="Arial"/>
                <a:cs typeface="Arial"/>
                <a:sym typeface="Arial"/>
              </a:rPr>
              <a:t>b) Rô-bốt C cân nặng bao nhiêu ki-lô-gam?  </a:t>
            </a:r>
            <a:endParaRPr sz="3200">
              <a:solidFill>
                <a:srgbClr val="002060"/>
              </a:solidFill>
              <a:latin typeface="Arial"/>
              <a:ea typeface="Arial"/>
              <a:cs typeface="Arial"/>
              <a:sym typeface="Arial"/>
            </a:endParaRPr>
          </a:p>
        </p:txBody>
      </p:sp>
      <p:pic>
        <p:nvPicPr>
          <p:cNvPr id="301" name="Google Shape;301;p12"/>
          <p:cNvPicPr preferRelativeResize="0"/>
          <p:nvPr/>
        </p:nvPicPr>
        <p:blipFill rotWithShape="1">
          <a:blip r:embed="rId7">
            <a:alphaModFix/>
          </a:blip>
          <a:srcRect b="33441" l="44570" r="34946" t="44480"/>
          <a:stretch/>
        </p:blipFill>
        <p:spPr>
          <a:xfrm>
            <a:off x="8386903" y="1322759"/>
            <a:ext cx="3451123" cy="2271253"/>
          </a:xfrm>
          <a:prstGeom prst="rect">
            <a:avLst/>
          </a:prstGeom>
          <a:noFill/>
          <a:ln>
            <a:noFill/>
          </a:ln>
        </p:spPr>
      </p:pic>
      <p:sp>
        <p:nvSpPr>
          <p:cNvPr id="302" name="Google Shape;302;p12"/>
          <p:cNvSpPr/>
          <p:nvPr/>
        </p:nvSpPr>
        <p:spPr>
          <a:xfrm>
            <a:off x="1694208" y="3630716"/>
            <a:ext cx="8690578" cy="2964908"/>
          </a:xfrm>
          <a:prstGeom prst="roundRect">
            <a:avLst>
              <a:gd fmla="val 12230" name="adj"/>
            </a:avLst>
          </a:prstGeom>
          <a:solidFill>
            <a:schemeClr val="lt1"/>
          </a:solidFill>
          <a:ln cap="flat" cmpd="sng" w="76200">
            <a:solidFill>
              <a:srgbClr val="89FFD8"/>
            </a:solidFill>
            <a:prstDash val="dash"/>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 name="Google Shape;303;p12"/>
          <p:cNvSpPr txBox="1"/>
          <p:nvPr/>
        </p:nvSpPr>
        <p:spPr>
          <a:xfrm>
            <a:off x="3375387" y="3637248"/>
            <a:ext cx="532822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70C0"/>
                </a:solidFill>
                <a:latin typeface="Arial"/>
                <a:ea typeface="Arial"/>
                <a:cs typeface="Arial"/>
                <a:sym typeface="Arial"/>
              </a:rPr>
              <a:t>Bài giải</a:t>
            </a:r>
            <a:endParaRPr sz="2800">
              <a:solidFill>
                <a:srgbClr val="0070C0"/>
              </a:solidFill>
              <a:latin typeface="Arial"/>
              <a:ea typeface="Arial"/>
              <a:cs typeface="Arial"/>
              <a:sym typeface="Arial"/>
            </a:endParaRPr>
          </a:p>
        </p:txBody>
      </p:sp>
      <p:sp>
        <p:nvSpPr>
          <p:cNvPr id="304" name="Google Shape;304;p12"/>
          <p:cNvSpPr txBox="1"/>
          <p:nvPr/>
        </p:nvSpPr>
        <p:spPr>
          <a:xfrm>
            <a:off x="2172480" y="4067997"/>
            <a:ext cx="767422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70C0"/>
                </a:solidFill>
                <a:latin typeface="Arial"/>
                <a:ea typeface="Arial"/>
                <a:cs typeface="Arial"/>
                <a:sym typeface="Arial"/>
              </a:rPr>
              <a:t>a. Cân nặng của rô-bốt B là: </a:t>
            </a:r>
            <a:endParaRPr sz="2800">
              <a:solidFill>
                <a:srgbClr val="0070C0"/>
              </a:solidFill>
              <a:latin typeface="Arial"/>
              <a:ea typeface="Arial"/>
              <a:cs typeface="Arial"/>
              <a:sym typeface="Arial"/>
            </a:endParaRPr>
          </a:p>
        </p:txBody>
      </p:sp>
      <p:sp>
        <p:nvSpPr>
          <p:cNvPr id="305" name="Google Shape;305;p12"/>
          <p:cNvSpPr txBox="1"/>
          <p:nvPr/>
        </p:nvSpPr>
        <p:spPr>
          <a:xfrm>
            <a:off x="3462247" y="4522465"/>
            <a:ext cx="532822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70C0"/>
                </a:solidFill>
                <a:latin typeface="Arial"/>
                <a:ea typeface="Arial"/>
                <a:cs typeface="Arial"/>
                <a:sym typeface="Arial"/>
              </a:rPr>
              <a:t>32 + 2 = 34 (kg)</a:t>
            </a:r>
            <a:endParaRPr sz="2800">
              <a:solidFill>
                <a:srgbClr val="0070C0"/>
              </a:solidFill>
              <a:latin typeface="Arial"/>
              <a:ea typeface="Arial"/>
              <a:cs typeface="Arial"/>
              <a:sym typeface="Arial"/>
            </a:endParaRPr>
          </a:p>
        </p:txBody>
      </p:sp>
      <p:sp>
        <p:nvSpPr>
          <p:cNvPr id="306" name="Google Shape;306;p12"/>
          <p:cNvSpPr txBox="1"/>
          <p:nvPr/>
        </p:nvSpPr>
        <p:spPr>
          <a:xfrm>
            <a:off x="3375387" y="5941982"/>
            <a:ext cx="532822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70C0"/>
                </a:solidFill>
                <a:latin typeface="Arial"/>
                <a:ea typeface="Arial"/>
                <a:cs typeface="Arial"/>
                <a:sym typeface="Arial"/>
              </a:rPr>
              <a:t>Đáp số: a. 34 kg, b. 30kg</a:t>
            </a:r>
            <a:endParaRPr sz="2800">
              <a:solidFill>
                <a:srgbClr val="0070C0"/>
              </a:solidFill>
              <a:latin typeface="Arial"/>
              <a:ea typeface="Arial"/>
              <a:cs typeface="Arial"/>
              <a:sym typeface="Arial"/>
            </a:endParaRPr>
          </a:p>
        </p:txBody>
      </p:sp>
      <p:cxnSp>
        <p:nvCxnSpPr>
          <p:cNvPr id="307" name="Google Shape;307;p12"/>
          <p:cNvCxnSpPr/>
          <p:nvPr/>
        </p:nvCxnSpPr>
        <p:spPr>
          <a:xfrm flipH="1" rot="10800000">
            <a:off x="7804647" y="854052"/>
            <a:ext cx="2980811" cy="1"/>
          </a:xfrm>
          <a:prstGeom prst="straightConnector1">
            <a:avLst/>
          </a:prstGeom>
          <a:noFill/>
          <a:ln cap="flat" cmpd="sng" w="28575">
            <a:solidFill>
              <a:srgbClr val="FF0000"/>
            </a:solidFill>
            <a:prstDash val="solid"/>
            <a:miter lim="800000"/>
            <a:headEnd len="sm" w="sm" type="none"/>
            <a:tailEnd len="sm" w="sm" type="none"/>
          </a:ln>
        </p:spPr>
      </p:cxnSp>
      <p:cxnSp>
        <p:nvCxnSpPr>
          <p:cNvPr id="308" name="Google Shape;308;p12"/>
          <p:cNvCxnSpPr/>
          <p:nvPr/>
        </p:nvCxnSpPr>
        <p:spPr>
          <a:xfrm>
            <a:off x="8425762" y="1322759"/>
            <a:ext cx="1959024" cy="0"/>
          </a:xfrm>
          <a:prstGeom prst="straightConnector1">
            <a:avLst/>
          </a:prstGeom>
          <a:noFill/>
          <a:ln cap="flat" cmpd="sng" w="28575">
            <a:solidFill>
              <a:srgbClr val="FF0000"/>
            </a:solidFill>
            <a:prstDash val="solid"/>
            <a:miter lim="800000"/>
            <a:headEnd len="sm" w="sm" type="none"/>
            <a:tailEnd len="sm" w="sm" type="none"/>
          </a:ln>
        </p:spPr>
      </p:cxnSp>
      <p:cxnSp>
        <p:nvCxnSpPr>
          <p:cNvPr id="309" name="Google Shape;309;p12"/>
          <p:cNvCxnSpPr/>
          <p:nvPr/>
        </p:nvCxnSpPr>
        <p:spPr>
          <a:xfrm>
            <a:off x="2472452" y="2508766"/>
            <a:ext cx="3803087" cy="0"/>
          </a:xfrm>
          <a:prstGeom prst="straightConnector1">
            <a:avLst/>
          </a:prstGeom>
          <a:noFill/>
          <a:ln cap="flat" cmpd="sng" w="28575">
            <a:solidFill>
              <a:srgbClr val="FF0000"/>
            </a:solidFill>
            <a:prstDash val="solid"/>
            <a:miter lim="800000"/>
            <a:headEnd len="sm" w="sm" type="none"/>
            <a:tailEnd len="sm" w="sm" type="none"/>
          </a:ln>
        </p:spPr>
      </p:cxnSp>
      <p:cxnSp>
        <p:nvCxnSpPr>
          <p:cNvPr id="310" name="Google Shape;310;p12"/>
          <p:cNvCxnSpPr/>
          <p:nvPr/>
        </p:nvCxnSpPr>
        <p:spPr>
          <a:xfrm>
            <a:off x="2347192" y="3243933"/>
            <a:ext cx="3803087" cy="0"/>
          </a:xfrm>
          <a:prstGeom prst="straightConnector1">
            <a:avLst/>
          </a:prstGeom>
          <a:noFill/>
          <a:ln cap="flat" cmpd="sng" w="28575">
            <a:solidFill>
              <a:srgbClr val="FF0000"/>
            </a:solidFill>
            <a:prstDash val="solid"/>
            <a:miter lim="800000"/>
            <a:headEnd len="sm" w="sm" type="none"/>
            <a:tailEnd len="sm" w="sm" type="none"/>
          </a:ln>
        </p:spPr>
      </p:cxnSp>
      <p:sp>
        <p:nvSpPr>
          <p:cNvPr id="311" name="Google Shape;311;p12"/>
          <p:cNvSpPr txBox="1"/>
          <p:nvPr/>
        </p:nvSpPr>
        <p:spPr>
          <a:xfrm>
            <a:off x="2172479" y="4971621"/>
            <a:ext cx="767422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70C0"/>
                </a:solidFill>
                <a:latin typeface="Arial"/>
                <a:ea typeface="Arial"/>
                <a:cs typeface="Arial"/>
                <a:sym typeface="Arial"/>
              </a:rPr>
              <a:t>b. Cân nặng của rô-bốt C là: </a:t>
            </a:r>
            <a:endParaRPr sz="2800">
              <a:solidFill>
                <a:srgbClr val="0070C0"/>
              </a:solidFill>
              <a:latin typeface="Arial"/>
              <a:ea typeface="Arial"/>
              <a:cs typeface="Arial"/>
              <a:sym typeface="Arial"/>
            </a:endParaRPr>
          </a:p>
        </p:txBody>
      </p:sp>
      <p:sp>
        <p:nvSpPr>
          <p:cNvPr id="312" name="Google Shape;312;p12"/>
          <p:cNvSpPr txBox="1"/>
          <p:nvPr/>
        </p:nvSpPr>
        <p:spPr>
          <a:xfrm>
            <a:off x="3486169" y="5480762"/>
            <a:ext cx="532822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70C0"/>
                </a:solidFill>
                <a:latin typeface="Arial"/>
                <a:ea typeface="Arial"/>
                <a:cs typeface="Arial"/>
                <a:sym typeface="Arial"/>
              </a:rPr>
              <a:t>32 – 2 = 30 (kg)</a:t>
            </a:r>
            <a:endParaRPr sz="2800">
              <a:solidFill>
                <a:srgbClr val="0070C0"/>
              </a:solidFill>
              <a:latin typeface="Arial"/>
              <a:ea typeface="Arial"/>
              <a:cs typeface="Arial"/>
              <a:sym typeface="Arial"/>
            </a:endParaRPr>
          </a:p>
        </p:txBody>
      </p:sp>
      <p:cxnSp>
        <p:nvCxnSpPr>
          <p:cNvPr id="313" name="Google Shape;313;p12"/>
          <p:cNvCxnSpPr/>
          <p:nvPr/>
        </p:nvCxnSpPr>
        <p:spPr>
          <a:xfrm>
            <a:off x="2100902" y="1350094"/>
            <a:ext cx="4898085" cy="6531"/>
          </a:xfrm>
          <a:prstGeom prst="straightConnector1">
            <a:avLst/>
          </a:prstGeom>
          <a:noFill/>
          <a:ln cap="flat" cmpd="sng" w="28575">
            <a:solidFill>
              <a:srgbClr val="FF0000"/>
            </a:solidFill>
            <a:prstDash val="solid"/>
            <a:miter lim="800000"/>
            <a:headEnd len="sm" w="sm" type="none"/>
            <a:tailEnd len="sm" w="sm" type="none"/>
          </a:ln>
        </p:spPr>
      </p:cxnSp>
      <p:cxnSp>
        <p:nvCxnSpPr>
          <p:cNvPr id="314" name="Google Shape;314;p12"/>
          <p:cNvCxnSpPr/>
          <p:nvPr/>
        </p:nvCxnSpPr>
        <p:spPr>
          <a:xfrm>
            <a:off x="1694208" y="1798748"/>
            <a:ext cx="1437299" cy="0"/>
          </a:xfrm>
          <a:prstGeom prst="straightConnector1">
            <a:avLst/>
          </a:prstGeom>
          <a:noFill/>
          <a:ln cap="flat" cmpd="sng" w="28575">
            <a:solidFill>
              <a:srgbClr val="FF0000"/>
            </a:solidFill>
            <a:prstDash val="solid"/>
            <a:miter lim="800000"/>
            <a:headEnd len="sm" w="sm" type="none"/>
            <a:tailEnd len="sm" w="sm" type="none"/>
          </a:ln>
        </p:spPr>
      </p:cxnSp>
    </p:spTree>
  </p:cSld>
  <p:clrMapOvr>
    <a:masterClrMapping/>
  </p:clrMapOvr>
  <p:transition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13"/>
          <p:cNvPicPr preferRelativeResize="0"/>
          <p:nvPr/>
        </p:nvPicPr>
        <p:blipFill rotWithShape="1">
          <a:blip r:embed="rId3">
            <a:alphaModFix/>
          </a:blip>
          <a:srcRect b="0" l="0" r="1773" t="0"/>
          <a:stretch/>
        </p:blipFill>
        <p:spPr>
          <a:xfrm>
            <a:off x="1590" y="3852663"/>
            <a:ext cx="12203511" cy="3004447"/>
          </a:xfrm>
          <a:prstGeom prst="rect">
            <a:avLst/>
          </a:prstGeom>
          <a:noFill/>
          <a:ln>
            <a:noFill/>
          </a:ln>
        </p:spPr>
      </p:pic>
      <p:pic>
        <p:nvPicPr>
          <p:cNvPr id="321" name="Google Shape;321;p13"/>
          <p:cNvPicPr preferRelativeResize="0"/>
          <p:nvPr/>
        </p:nvPicPr>
        <p:blipFill rotWithShape="1">
          <a:blip r:embed="rId4">
            <a:alphaModFix/>
          </a:blip>
          <a:srcRect b="5828" l="1020" r="0" t="0"/>
          <a:stretch/>
        </p:blipFill>
        <p:spPr>
          <a:xfrm>
            <a:off x="1587" y="4707952"/>
            <a:ext cx="12188826" cy="2149157"/>
          </a:xfrm>
          <a:prstGeom prst="rect">
            <a:avLst/>
          </a:prstGeom>
          <a:noFill/>
          <a:ln>
            <a:noFill/>
          </a:ln>
        </p:spPr>
      </p:pic>
      <p:pic>
        <p:nvPicPr>
          <p:cNvPr id="322" name="Google Shape;322;p13"/>
          <p:cNvPicPr preferRelativeResize="0"/>
          <p:nvPr/>
        </p:nvPicPr>
        <p:blipFill rotWithShape="1">
          <a:blip r:embed="rId5">
            <a:alphaModFix/>
          </a:blip>
          <a:srcRect b="0" l="0" r="0" t="0"/>
          <a:stretch/>
        </p:blipFill>
        <p:spPr>
          <a:xfrm>
            <a:off x="28242" y="2844922"/>
            <a:ext cx="810409" cy="956924"/>
          </a:xfrm>
          <a:prstGeom prst="rect">
            <a:avLst/>
          </a:prstGeom>
          <a:noFill/>
          <a:ln>
            <a:noFill/>
          </a:ln>
        </p:spPr>
      </p:pic>
      <p:pic>
        <p:nvPicPr>
          <p:cNvPr id="323" name="Google Shape;323;p13"/>
          <p:cNvPicPr preferRelativeResize="0"/>
          <p:nvPr/>
        </p:nvPicPr>
        <p:blipFill rotWithShape="1">
          <a:blip r:embed="rId6">
            <a:alphaModFix/>
          </a:blip>
          <a:srcRect b="0" l="0" r="0" t="0"/>
          <a:stretch/>
        </p:blipFill>
        <p:spPr>
          <a:xfrm>
            <a:off x="1118804" y="295459"/>
            <a:ext cx="1525011" cy="2729768"/>
          </a:xfrm>
          <a:prstGeom prst="rect">
            <a:avLst/>
          </a:prstGeom>
          <a:noFill/>
          <a:ln>
            <a:noFill/>
          </a:ln>
        </p:spPr>
      </p:pic>
      <p:pic>
        <p:nvPicPr>
          <p:cNvPr id="324" name="Google Shape;324;p13"/>
          <p:cNvPicPr preferRelativeResize="0"/>
          <p:nvPr/>
        </p:nvPicPr>
        <p:blipFill rotWithShape="1">
          <a:blip r:embed="rId7">
            <a:alphaModFix/>
          </a:blip>
          <a:srcRect b="0" l="0" r="0" t="0"/>
          <a:stretch/>
        </p:blipFill>
        <p:spPr>
          <a:xfrm>
            <a:off x="265926" y="4077532"/>
            <a:ext cx="11936454" cy="2786205"/>
          </a:xfrm>
          <a:prstGeom prst="rect">
            <a:avLst/>
          </a:prstGeom>
          <a:noFill/>
          <a:ln>
            <a:noFill/>
          </a:ln>
        </p:spPr>
      </p:pic>
      <p:sp>
        <p:nvSpPr>
          <p:cNvPr id="325" name="Google Shape;325;p13"/>
          <p:cNvSpPr txBox="1"/>
          <p:nvPr/>
        </p:nvSpPr>
        <p:spPr>
          <a:xfrm>
            <a:off x="2742887" y="2146495"/>
            <a:ext cx="7633147"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indent="0" lvl="0" marL="0" marR="0" rtl="0" algn="ctr">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750"/>
                                        <p:tgtEl>
                                          <p:spTgt spid="323"/>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75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2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
          <p:cNvPicPr preferRelativeResize="0"/>
          <p:nvPr/>
        </p:nvPicPr>
        <p:blipFill rotWithShape="1">
          <a:blip r:embed="rId3">
            <a:alphaModFix/>
          </a:blip>
          <a:srcRect b="0" l="0" r="0" t="6113"/>
          <a:stretch/>
        </p:blipFill>
        <p:spPr>
          <a:xfrm>
            <a:off x="76200" y="0"/>
            <a:ext cx="12115800" cy="6857999"/>
          </a:xfrm>
          <a:prstGeom prst="rect">
            <a:avLst/>
          </a:prstGeom>
          <a:noFill/>
          <a:ln>
            <a:noFill/>
          </a:ln>
        </p:spPr>
      </p:pic>
      <p:pic>
        <p:nvPicPr>
          <p:cNvPr id="114" name="Google Shape;114;p2"/>
          <p:cNvPicPr preferRelativeResize="0"/>
          <p:nvPr/>
        </p:nvPicPr>
        <p:blipFill rotWithShape="1">
          <a:blip r:embed="rId4">
            <a:alphaModFix/>
          </a:blip>
          <a:srcRect b="0" l="0" r="-7930" t="38303"/>
          <a:stretch/>
        </p:blipFill>
        <p:spPr>
          <a:xfrm>
            <a:off x="-1" y="3037839"/>
            <a:ext cx="13186611" cy="3847869"/>
          </a:xfrm>
          <a:prstGeom prst="rect">
            <a:avLst/>
          </a:prstGeom>
          <a:noFill/>
          <a:ln>
            <a:noFill/>
          </a:ln>
        </p:spPr>
      </p:pic>
      <p:pic>
        <p:nvPicPr>
          <p:cNvPr id="115" name="Google Shape;115;p2"/>
          <p:cNvPicPr preferRelativeResize="0"/>
          <p:nvPr/>
        </p:nvPicPr>
        <p:blipFill rotWithShape="1">
          <a:blip r:embed="rId5">
            <a:alphaModFix/>
          </a:blip>
          <a:srcRect b="7180" l="10040" r="39696" t="44371"/>
          <a:stretch/>
        </p:blipFill>
        <p:spPr>
          <a:xfrm>
            <a:off x="363932" y="3992736"/>
            <a:ext cx="2927986" cy="1520261"/>
          </a:xfrm>
          <a:prstGeom prst="rect">
            <a:avLst/>
          </a:prstGeom>
          <a:noFill/>
          <a:ln>
            <a:noFill/>
          </a:ln>
        </p:spPr>
      </p:pic>
      <p:pic>
        <p:nvPicPr>
          <p:cNvPr id="116" name="Google Shape;116;p2"/>
          <p:cNvPicPr preferRelativeResize="0"/>
          <p:nvPr/>
        </p:nvPicPr>
        <p:blipFill rotWithShape="1">
          <a:blip r:embed="rId6">
            <a:alphaModFix/>
          </a:blip>
          <a:srcRect b="-10166" l="0" r="39226" t="0"/>
          <a:stretch/>
        </p:blipFill>
        <p:spPr>
          <a:xfrm>
            <a:off x="1827925" y="1"/>
            <a:ext cx="2430114" cy="2763612"/>
          </a:xfrm>
          <a:prstGeom prst="rect">
            <a:avLst/>
          </a:prstGeom>
          <a:noFill/>
          <a:ln>
            <a:noFill/>
          </a:ln>
        </p:spPr>
      </p:pic>
      <p:pic>
        <p:nvPicPr>
          <p:cNvPr id="117" name="Google Shape;117;p2"/>
          <p:cNvPicPr preferRelativeResize="0"/>
          <p:nvPr/>
        </p:nvPicPr>
        <p:blipFill rotWithShape="1">
          <a:blip r:embed="rId7">
            <a:alphaModFix/>
          </a:blip>
          <a:srcRect b="28508" l="57060" r="0" t="0"/>
          <a:stretch/>
        </p:blipFill>
        <p:spPr>
          <a:xfrm>
            <a:off x="3963275" y="512525"/>
            <a:ext cx="1810416" cy="1890967"/>
          </a:xfrm>
          <a:prstGeom prst="rect">
            <a:avLst/>
          </a:prstGeom>
          <a:noFill/>
          <a:ln>
            <a:noFill/>
          </a:ln>
        </p:spPr>
      </p:pic>
      <p:pic>
        <p:nvPicPr>
          <p:cNvPr id="118" name="Google Shape;118;p2"/>
          <p:cNvPicPr preferRelativeResize="0"/>
          <p:nvPr/>
        </p:nvPicPr>
        <p:blipFill rotWithShape="1">
          <a:blip r:embed="rId8">
            <a:alphaModFix/>
          </a:blip>
          <a:srcRect b="-8652" l="0" r="47556" t="1"/>
          <a:stretch/>
        </p:blipFill>
        <p:spPr>
          <a:xfrm>
            <a:off x="5795916" y="445342"/>
            <a:ext cx="2550869" cy="2267959"/>
          </a:xfrm>
          <a:prstGeom prst="rect">
            <a:avLst/>
          </a:prstGeom>
          <a:noFill/>
          <a:ln>
            <a:noFill/>
          </a:ln>
        </p:spPr>
      </p:pic>
      <p:sp>
        <p:nvSpPr>
          <p:cNvPr id="119" name="Google Shape;119;p2">
            <a:hlinkClick action="ppaction://hlinksldjump" r:id="rId9"/>
          </p:cNvPr>
          <p:cNvSpPr/>
          <p:nvPr/>
        </p:nvSpPr>
        <p:spPr>
          <a:xfrm>
            <a:off x="2160133" y="2059766"/>
            <a:ext cx="908685" cy="741123"/>
          </a:xfrm>
          <a:prstGeom prst="flowChartConnector">
            <a:avLst/>
          </a:prstGeom>
          <a:solidFill>
            <a:srgbClr val="FF006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Times New Roman"/>
                <a:ea typeface="Times New Roman"/>
                <a:cs typeface="Times New Roman"/>
                <a:sym typeface="Times New Roman"/>
              </a:rPr>
              <a:t>1</a:t>
            </a:r>
            <a:endParaRPr/>
          </a:p>
        </p:txBody>
      </p:sp>
      <p:sp>
        <p:nvSpPr>
          <p:cNvPr id="120" name="Google Shape;120;p2">
            <a:hlinkClick action="ppaction://hlinksldjump" r:id="rId10"/>
          </p:cNvPr>
          <p:cNvSpPr/>
          <p:nvPr/>
        </p:nvSpPr>
        <p:spPr>
          <a:xfrm>
            <a:off x="4398307" y="1960804"/>
            <a:ext cx="908685" cy="741123"/>
          </a:xfrm>
          <a:prstGeom prst="flowChartConnector">
            <a:avLst/>
          </a:prstGeom>
          <a:solidFill>
            <a:srgbClr val="FF006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Times New Roman"/>
                <a:ea typeface="Times New Roman"/>
                <a:cs typeface="Times New Roman"/>
                <a:sym typeface="Times New Roman"/>
              </a:rPr>
              <a:t>2</a:t>
            </a:r>
            <a:endParaRPr b="1" i="0" sz="3200" u="none" cap="none" strike="noStrike">
              <a:solidFill>
                <a:schemeClr val="lt1"/>
              </a:solidFill>
              <a:latin typeface="Times New Roman"/>
              <a:ea typeface="Times New Roman"/>
              <a:cs typeface="Times New Roman"/>
              <a:sym typeface="Times New Roman"/>
            </a:endParaRPr>
          </a:p>
        </p:txBody>
      </p:sp>
      <p:sp>
        <p:nvSpPr>
          <p:cNvPr id="121" name="Google Shape;121;p2">
            <a:hlinkClick action="ppaction://hlinksldjump" r:id="rId11"/>
          </p:cNvPr>
          <p:cNvSpPr/>
          <p:nvPr/>
        </p:nvSpPr>
        <p:spPr>
          <a:xfrm>
            <a:off x="6617007" y="2015972"/>
            <a:ext cx="908685" cy="741123"/>
          </a:xfrm>
          <a:prstGeom prst="flowChartConnector">
            <a:avLst/>
          </a:prstGeom>
          <a:solidFill>
            <a:srgbClr val="FF006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Times New Roman"/>
                <a:ea typeface="Times New Roman"/>
                <a:cs typeface="Times New Roman"/>
                <a:sym typeface="Times New Roman"/>
              </a:rPr>
              <a:t>3</a:t>
            </a:r>
            <a:endParaRPr/>
          </a:p>
        </p:txBody>
      </p:sp>
      <p:pic>
        <p:nvPicPr>
          <p:cNvPr id="122" name="Google Shape;122;p2"/>
          <p:cNvPicPr preferRelativeResize="0"/>
          <p:nvPr/>
        </p:nvPicPr>
        <p:blipFill rotWithShape="1">
          <a:blip r:embed="rId12">
            <a:alphaModFix/>
          </a:blip>
          <a:srcRect b="32406" l="62291" r="22708" t="35556"/>
          <a:stretch/>
        </p:blipFill>
        <p:spPr>
          <a:xfrm>
            <a:off x="8369010" y="634348"/>
            <a:ext cx="1720991" cy="2067579"/>
          </a:xfrm>
          <a:prstGeom prst="rect">
            <a:avLst/>
          </a:prstGeom>
          <a:noFill/>
          <a:ln>
            <a:noFill/>
          </a:ln>
        </p:spPr>
      </p:pic>
      <p:sp>
        <p:nvSpPr>
          <p:cNvPr id="123" name="Google Shape;123;p2">
            <a:hlinkClick action="ppaction://hlinksldjump" r:id="rId13"/>
          </p:cNvPr>
          <p:cNvSpPr/>
          <p:nvPr/>
        </p:nvSpPr>
        <p:spPr>
          <a:xfrm>
            <a:off x="8835709" y="2064504"/>
            <a:ext cx="908685" cy="741123"/>
          </a:xfrm>
          <a:prstGeom prst="flowChartConnector">
            <a:avLst/>
          </a:prstGeom>
          <a:solidFill>
            <a:srgbClr val="FF006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Times New Roman"/>
                <a:ea typeface="Times New Roman"/>
                <a:cs typeface="Times New Roman"/>
                <a:sym typeface="Times New Roman"/>
              </a:rPr>
              <a:t>4</a:t>
            </a:r>
            <a:endParaRPr/>
          </a:p>
        </p:txBody>
      </p:sp>
      <p:sp>
        <p:nvSpPr>
          <p:cNvPr id="124" name="Google Shape;124;p2"/>
          <p:cNvSpPr/>
          <p:nvPr/>
        </p:nvSpPr>
        <p:spPr>
          <a:xfrm>
            <a:off x="10211093" y="2430327"/>
            <a:ext cx="1912219" cy="1597794"/>
          </a:xfrm>
          <a:prstGeom prst="star7">
            <a:avLst>
              <a:gd fmla="val 34601" name="adj"/>
              <a:gd fmla="val 102572" name="hf"/>
              <a:gd fmla="val 105210" name="vf"/>
            </a:avLst>
          </a:prstGeom>
          <a:solidFill>
            <a:srgbClr val="FFFF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0000"/>
                </a:solidFill>
                <a:latin typeface="Calibri"/>
                <a:ea typeface="Calibri"/>
                <a:cs typeface="Calibri"/>
                <a:sym typeface="Calibri"/>
              </a:rPr>
              <a:t>Đích</a:t>
            </a:r>
            <a:endParaRPr b="1" i="0" sz="32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ppt_w</p:attrName>
                                        </p:attrNameLst>
                                      </p:cBhvr>
                                      <p:tavLst>
                                        <p:tav fmla="" tm="0">
                                          <p:val>
                                            <p:strVal val="0"/>
                                          </p:val>
                                        </p:tav>
                                        <p:tav fmla="" tm="100000">
                                          <p:val>
                                            <p:strVal val="#ppt_w"/>
                                          </p:val>
                                        </p:tav>
                                      </p:tavLst>
                                    </p:anim>
                                    <p:anim calcmode="lin" valueType="num">
                                      <p:cBhvr additive="base">
                                        <p:cTn dur="500"/>
                                        <p:tgtEl>
                                          <p:spTgt spid="1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30" name="Google Shape;13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31" name="Google Shape;131;p3"/>
          <p:cNvPicPr preferRelativeResize="0"/>
          <p:nvPr/>
        </p:nvPicPr>
        <p:blipFill rotWithShape="1">
          <a:blip r:embed="rId3">
            <a:alphaModFix/>
          </a:blip>
          <a:srcRect b="11313" l="0" r="2036" t="0"/>
          <a:stretch/>
        </p:blipFill>
        <p:spPr>
          <a:xfrm>
            <a:off x="0" y="1"/>
            <a:ext cx="12192000" cy="6903027"/>
          </a:xfrm>
          <a:prstGeom prst="rect">
            <a:avLst/>
          </a:prstGeom>
          <a:noFill/>
          <a:ln>
            <a:noFill/>
          </a:ln>
        </p:spPr>
      </p:pic>
      <p:pic>
        <p:nvPicPr>
          <p:cNvPr id="132" name="Google Shape;132;p3"/>
          <p:cNvPicPr preferRelativeResize="0"/>
          <p:nvPr/>
        </p:nvPicPr>
        <p:blipFill rotWithShape="1">
          <a:blip r:embed="rId4">
            <a:alphaModFix/>
          </a:blip>
          <a:srcRect b="0" l="0" r="0" t="0"/>
          <a:stretch/>
        </p:blipFill>
        <p:spPr>
          <a:xfrm>
            <a:off x="2590800" y="457201"/>
            <a:ext cx="7162800" cy="1978724"/>
          </a:xfrm>
          <a:prstGeom prst="rect">
            <a:avLst/>
          </a:prstGeom>
          <a:noFill/>
          <a:ln>
            <a:noFill/>
          </a:ln>
        </p:spPr>
      </p:pic>
      <p:pic>
        <p:nvPicPr>
          <p:cNvPr id="133" name="Google Shape;133;p3"/>
          <p:cNvPicPr preferRelativeResize="0"/>
          <p:nvPr/>
        </p:nvPicPr>
        <p:blipFill rotWithShape="1">
          <a:blip r:embed="rId5">
            <a:alphaModFix/>
          </a:blip>
          <a:srcRect b="7748" l="0" r="0" t="0"/>
          <a:stretch/>
        </p:blipFill>
        <p:spPr>
          <a:xfrm>
            <a:off x="7620000" y="3535195"/>
            <a:ext cx="3048000" cy="2744308"/>
          </a:xfrm>
          <a:prstGeom prst="rect">
            <a:avLst/>
          </a:prstGeom>
          <a:noFill/>
          <a:ln>
            <a:noFill/>
          </a:ln>
        </p:spPr>
      </p:pic>
      <p:sp>
        <p:nvSpPr>
          <p:cNvPr id="134" name="Google Shape;134;p3"/>
          <p:cNvSpPr/>
          <p:nvPr/>
        </p:nvSpPr>
        <p:spPr>
          <a:xfrm>
            <a:off x="2358775" y="1044357"/>
            <a:ext cx="762684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FFFF"/>
                </a:solidFill>
                <a:latin typeface="Times New Roman"/>
                <a:ea typeface="Times New Roman"/>
                <a:cs typeface="Times New Roman"/>
                <a:sym typeface="Times New Roman"/>
              </a:rPr>
              <a:t>“kg” là viết tắt của đơn vị đo nào?</a:t>
            </a:r>
            <a:endParaRPr b="1" i="0" sz="1800" u="none" cap="none" strike="noStrike">
              <a:solidFill>
                <a:srgbClr val="FFFFFF"/>
              </a:solidFill>
              <a:latin typeface="Calibri"/>
              <a:ea typeface="Calibri"/>
              <a:cs typeface="Calibri"/>
              <a:sym typeface="Calibri"/>
            </a:endParaRPr>
          </a:p>
        </p:txBody>
      </p:sp>
      <p:sp>
        <p:nvSpPr>
          <p:cNvPr id="135" name="Google Shape;135;p3"/>
          <p:cNvSpPr/>
          <p:nvPr/>
        </p:nvSpPr>
        <p:spPr>
          <a:xfrm>
            <a:off x="3200400" y="3535196"/>
            <a:ext cx="3733800" cy="2758163"/>
          </a:xfrm>
          <a:prstGeom prst="cloudCallout">
            <a:avLst>
              <a:gd fmla="val 95494" name="adj1"/>
              <a:gd fmla="val -13353" name="adj2"/>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dk1"/>
                </a:solidFill>
                <a:latin typeface="Times New Roman"/>
                <a:ea typeface="Times New Roman"/>
                <a:cs typeface="Times New Roman"/>
                <a:sym typeface="Times New Roman"/>
              </a:rPr>
              <a:t>Ki-lô-gam</a:t>
            </a:r>
            <a:endParaRPr b="1" i="0" sz="4000" u="none" cap="none" strike="noStrike">
              <a:solidFill>
                <a:schemeClr val="dk1"/>
              </a:solidFill>
              <a:latin typeface="Times New Roman"/>
              <a:ea typeface="Times New Roman"/>
              <a:cs typeface="Times New Roman"/>
              <a:sym typeface="Times New Roman"/>
            </a:endParaRPr>
          </a:p>
        </p:txBody>
      </p:sp>
      <p:sp>
        <p:nvSpPr>
          <p:cNvPr id="136" name="Google Shape;136;p3">
            <a:hlinkClick action="ppaction://hlinksldjump" r:id="rId6"/>
          </p:cNvPr>
          <p:cNvSpPr/>
          <p:nvPr/>
        </p:nvSpPr>
        <p:spPr>
          <a:xfrm>
            <a:off x="9240985" y="5864302"/>
            <a:ext cx="1043351" cy="858113"/>
          </a:xfrm>
          <a:prstGeom prst="rightArrow">
            <a:avLst>
              <a:gd fmla="val 50000" name="adj1"/>
              <a:gd fmla="val 50000" name="adj2"/>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Trở về</a:t>
            </a:r>
            <a:endParaRPr b="1" i="0" sz="18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ppt_w</p:attrName>
                                        </p:attrNameLst>
                                      </p:cBhvr>
                                      <p:tavLst>
                                        <p:tav fmla="" tm="0">
                                          <p:val>
                                            <p:strVal val="0"/>
                                          </p:val>
                                        </p:tav>
                                        <p:tav fmla="" tm="100000">
                                          <p:val>
                                            <p:strVal val="#ppt_w"/>
                                          </p:val>
                                        </p:tav>
                                      </p:tavLst>
                                    </p:anim>
                                    <p:anim calcmode="lin" valueType="num">
                                      <p:cBhvr additive="base">
                                        <p:cTn dur="500"/>
                                        <p:tgtEl>
                                          <p:spTgt spid="1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43" name="Google Shape;14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44" name="Google Shape;144;p4"/>
          <p:cNvPicPr preferRelativeResize="0"/>
          <p:nvPr/>
        </p:nvPicPr>
        <p:blipFill rotWithShape="1">
          <a:blip r:embed="rId3">
            <a:alphaModFix/>
          </a:blip>
          <a:srcRect b="11313" l="0" r="2036" t="0"/>
          <a:stretch/>
        </p:blipFill>
        <p:spPr>
          <a:xfrm>
            <a:off x="0" y="1"/>
            <a:ext cx="12192000" cy="6903027"/>
          </a:xfrm>
          <a:prstGeom prst="rect">
            <a:avLst/>
          </a:prstGeom>
          <a:noFill/>
          <a:ln>
            <a:noFill/>
          </a:ln>
        </p:spPr>
      </p:pic>
      <p:pic>
        <p:nvPicPr>
          <p:cNvPr id="145" name="Google Shape;145;p4"/>
          <p:cNvPicPr preferRelativeResize="0"/>
          <p:nvPr/>
        </p:nvPicPr>
        <p:blipFill rotWithShape="1">
          <a:blip r:embed="rId4">
            <a:alphaModFix/>
          </a:blip>
          <a:srcRect b="0" l="0" r="0" t="0"/>
          <a:stretch/>
        </p:blipFill>
        <p:spPr>
          <a:xfrm>
            <a:off x="2590800" y="457201"/>
            <a:ext cx="7162800" cy="1978724"/>
          </a:xfrm>
          <a:prstGeom prst="rect">
            <a:avLst/>
          </a:prstGeom>
          <a:noFill/>
          <a:ln>
            <a:noFill/>
          </a:ln>
        </p:spPr>
      </p:pic>
      <p:pic>
        <p:nvPicPr>
          <p:cNvPr id="146" name="Google Shape;146;p4"/>
          <p:cNvPicPr preferRelativeResize="0"/>
          <p:nvPr/>
        </p:nvPicPr>
        <p:blipFill rotWithShape="1">
          <a:blip r:embed="rId5">
            <a:alphaModFix/>
          </a:blip>
          <a:srcRect b="7748" l="0" r="0" t="0"/>
          <a:stretch/>
        </p:blipFill>
        <p:spPr>
          <a:xfrm>
            <a:off x="7620000" y="3535195"/>
            <a:ext cx="3048000" cy="2744308"/>
          </a:xfrm>
          <a:prstGeom prst="rect">
            <a:avLst/>
          </a:prstGeom>
          <a:noFill/>
          <a:ln>
            <a:noFill/>
          </a:ln>
        </p:spPr>
      </p:pic>
      <p:sp>
        <p:nvSpPr>
          <p:cNvPr id="147" name="Google Shape;147;p4"/>
          <p:cNvSpPr/>
          <p:nvPr/>
        </p:nvSpPr>
        <p:spPr>
          <a:xfrm>
            <a:off x="2895600" y="846399"/>
            <a:ext cx="6324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FFFF"/>
                </a:solidFill>
                <a:latin typeface="Times New Roman"/>
                <a:ea typeface="Times New Roman"/>
                <a:cs typeface="Times New Roman"/>
                <a:sym typeface="Times New Roman"/>
              </a:rPr>
              <a:t>Đọc số đo sau:</a:t>
            </a:r>
            <a:endParaRPr/>
          </a:p>
          <a:p>
            <a:pPr indent="0" lvl="0" marL="0" marR="0" rtl="0" algn="ctr">
              <a:spcBef>
                <a:spcPts val="0"/>
              </a:spcBef>
              <a:spcAft>
                <a:spcPts val="0"/>
              </a:spcAft>
              <a:buNone/>
            </a:pPr>
            <a:r>
              <a:rPr b="1" i="0" lang="en-US" sz="3600" u="none" cap="none" strike="noStrike">
                <a:solidFill>
                  <a:srgbClr val="FFFFFF"/>
                </a:solidFill>
                <a:latin typeface="Times New Roman"/>
                <a:ea typeface="Times New Roman"/>
                <a:cs typeface="Times New Roman"/>
                <a:sym typeface="Times New Roman"/>
              </a:rPr>
              <a:t>14kg</a:t>
            </a:r>
            <a:endParaRPr b="1" i="0" sz="1800" u="none" cap="none" strike="noStrike">
              <a:solidFill>
                <a:srgbClr val="FFFFFF"/>
              </a:solidFill>
              <a:latin typeface="Calibri"/>
              <a:ea typeface="Calibri"/>
              <a:cs typeface="Calibri"/>
              <a:sym typeface="Calibri"/>
            </a:endParaRPr>
          </a:p>
        </p:txBody>
      </p:sp>
      <p:sp>
        <p:nvSpPr>
          <p:cNvPr id="148" name="Google Shape;148;p4"/>
          <p:cNvSpPr/>
          <p:nvPr/>
        </p:nvSpPr>
        <p:spPr>
          <a:xfrm>
            <a:off x="3200400" y="3535196"/>
            <a:ext cx="3733800" cy="2758163"/>
          </a:xfrm>
          <a:prstGeom prst="cloudCallout">
            <a:avLst>
              <a:gd fmla="val 95494" name="adj1"/>
              <a:gd fmla="val -13353" name="adj2"/>
            </a:avLst>
          </a:prstGeom>
          <a:solidFill>
            <a:srgbClr val="DDEAF6"/>
          </a:soli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1"/>
                </a:solidFill>
                <a:latin typeface="Times New Roman"/>
                <a:ea typeface="Times New Roman"/>
                <a:cs typeface="Times New Roman"/>
                <a:sym typeface="Times New Roman"/>
              </a:rPr>
              <a:t>Mười bốn ki-lô-gam</a:t>
            </a:r>
            <a:endParaRPr b="0" i="0" sz="4000" u="none" cap="none" strike="noStrike">
              <a:solidFill>
                <a:schemeClr val="dk1"/>
              </a:solidFill>
              <a:latin typeface="Times New Roman"/>
              <a:ea typeface="Times New Roman"/>
              <a:cs typeface="Times New Roman"/>
              <a:sym typeface="Times New Roman"/>
            </a:endParaRPr>
          </a:p>
        </p:txBody>
      </p:sp>
      <p:sp>
        <p:nvSpPr>
          <p:cNvPr id="149" name="Google Shape;149;p4">
            <a:hlinkClick action="ppaction://hlinksldjump" r:id="rId6"/>
          </p:cNvPr>
          <p:cNvSpPr/>
          <p:nvPr/>
        </p:nvSpPr>
        <p:spPr>
          <a:xfrm>
            <a:off x="10550773" y="5867805"/>
            <a:ext cx="1043351" cy="858113"/>
          </a:xfrm>
          <a:prstGeom prst="rightArrow">
            <a:avLst>
              <a:gd fmla="val 50000" name="adj1"/>
              <a:gd fmla="val 50000" name="adj2"/>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Trở về</a:t>
            </a:r>
            <a:endParaRPr b="1" i="0" sz="18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ppt_w</p:attrName>
                                        </p:attrNameLst>
                                      </p:cBhvr>
                                      <p:tavLst>
                                        <p:tav fmla="" tm="0">
                                          <p:val>
                                            <p:strVal val="0"/>
                                          </p:val>
                                        </p:tav>
                                        <p:tav fmla="" tm="100000">
                                          <p:val>
                                            <p:strVal val="#ppt_w"/>
                                          </p:val>
                                        </p:tav>
                                      </p:tavLst>
                                    </p:anim>
                                    <p:anim calcmode="lin" valueType="num">
                                      <p:cBhvr additive="base">
                                        <p:cTn dur="500"/>
                                        <p:tgtEl>
                                          <p:spTgt spid="1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55" name="Google Shape;155;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56" name="Google Shape;156;p5"/>
          <p:cNvPicPr preferRelativeResize="0"/>
          <p:nvPr/>
        </p:nvPicPr>
        <p:blipFill rotWithShape="1">
          <a:blip r:embed="rId3">
            <a:alphaModFix/>
          </a:blip>
          <a:srcRect b="11313" l="0" r="2036" t="0"/>
          <a:stretch/>
        </p:blipFill>
        <p:spPr>
          <a:xfrm>
            <a:off x="0" y="1"/>
            <a:ext cx="12192000" cy="6903027"/>
          </a:xfrm>
          <a:prstGeom prst="rect">
            <a:avLst/>
          </a:prstGeom>
          <a:noFill/>
          <a:ln>
            <a:noFill/>
          </a:ln>
        </p:spPr>
      </p:pic>
      <p:pic>
        <p:nvPicPr>
          <p:cNvPr id="157" name="Google Shape;157;p5"/>
          <p:cNvPicPr preferRelativeResize="0"/>
          <p:nvPr/>
        </p:nvPicPr>
        <p:blipFill rotWithShape="1">
          <a:blip r:embed="rId4">
            <a:alphaModFix/>
          </a:blip>
          <a:srcRect b="0" l="0" r="0" t="0"/>
          <a:stretch/>
        </p:blipFill>
        <p:spPr>
          <a:xfrm>
            <a:off x="2590800" y="457201"/>
            <a:ext cx="7162800" cy="1978724"/>
          </a:xfrm>
          <a:prstGeom prst="rect">
            <a:avLst/>
          </a:prstGeom>
          <a:noFill/>
          <a:ln>
            <a:noFill/>
          </a:ln>
        </p:spPr>
      </p:pic>
      <p:pic>
        <p:nvPicPr>
          <p:cNvPr id="158" name="Google Shape;158;p5"/>
          <p:cNvPicPr preferRelativeResize="0"/>
          <p:nvPr/>
        </p:nvPicPr>
        <p:blipFill rotWithShape="1">
          <a:blip r:embed="rId5">
            <a:alphaModFix/>
          </a:blip>
          <a:srcRect b="7748" l="0" r="0" t="0"/>
          <a:stretch/>
        </p:blipFill>
        <p:spPr>
          <a:xfrm>
            <a:off x="8425962" y="3549051"/>
            <a:ext cx="3048000" cy="2744308"/>
          </a:xfrm>
          <a:prstGeom prst="rect">
            <a:avLst/>
          </a:prstGeom>
          <a:noFill/>
          <a:ln>
            <a:noFill/>
          </a:ln>
        </p:spPr>
      </p:pic>
      <p:sp>
        <p:nvSpPr>
          <p:cNvPr id="159" name="Google Shape;159;p5"/>
          <p:cNvSpPr/>
          <p:nvPr/>
        </p:nvSpPr>
        <p:spPr>
          <a:xfrm>
            <a:off x="2895600" y="846399"/>
            <a:ext cx="6324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FFFF"/>
                </a:solidFill>
                <a:latin typeface="Times New Roman"/>
                <a:ea typeface="Times New Roman"/>
                <a:cs typeface="Times New Roman"/>
                <a:sym typeface="Times New Roman"/>
              </a:rPr>
              <a:t>Thực hiện tính phép tính sau:</a:t>
            </a:r>
            <a:endParaRPr/>
          </a:p>
          <a:p>
            <a:pPr indent="0" lvl="0" marL="0" marR="0" rtl="0" algn="ctr">
              <a:spcBef>
                <a:spcPts val="0"/>
              </a:spcBef>
              <a:spcAft>
                <a:spcPts val="0"/>
              </a:spcAft>
              <a:buNone/>
            </a:pPr>
            <a:r>
              <a:rPr b="1" i="0" lang="en-US" sz="3600" u="none" cap="none" strike="noStrike">
                <a:solidFill>
                  <a:srgbClr val="FFFFFF"/>
                </a:solidFill>
                <a:latin typeface="Times New Roman"/>
                <a:ea typeface="Times New Roman"/>
                <a:cs typeface="Times New Roman"/>
                <a:sym typeface="Times New Roman"/>
              </a:rPr>
              <a:t>5kg + 7kg = ?</a:t>
            </a:r>
            <a:endParaRPr b="1" i="0" sz="1800" u="none" cap="none" strike="noStrike">
              <a:solidFill>
                <a:srgbClr val="FFFFFF"/>
              </a:solidFill>
              <a:latin typeface="Calibri"/>
              <a:ea typeface="Calibri"/>
              <a:cs typeface="Calibri"/>
              <a:sym typeface="Calibri"/>
            </a:endParaRPr>
          </a:p>
        </p:txBody>
      </p:sp>
      <p:sp>
        <p:nvSpPr>
          <p:cNvPr id="160" name="Google Shape;160;p5"/>
          <p:cNvSpPr/>
          <p:nvPr/>
        </p:nvSpPr>
        <p:spPr>
          <a:xfrm>
            <a:off x="3200400" y="3535196"/>
            <a:ext cx="3733800" cy="2758163"/>
          </a:xfrm>
          <a:prstGeom prst="cloudCallout">
            <a:avLst>
              <a:gd fmla="val 95494" name="adj1"/>
              <a:gd fmla="val -13353" name="adj2"/>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dk1"/>
                </a:solidFill>
                <a:latin typeface="Times New Roman"/>
                <a:ea typeface="Times New Roman"/>
                <a:cs typeface="Times New Roman"/>
                <a:sym typeface="Times New Roman"/>
              </a:rPr>
              <a:t>12</a:t>
            </a:r>
            <a:r>
              <a:rPr b="1" i="0" lang="en-US" sz="4800" u="none" cap="none" strike="noStrike">
                <a:solidFill>
                  <a:srgbClr val="FF0000"/>
                </a:solidFill>
                <a:latin typeface="Times New Roman"/>
                <a:ea typeface="Times New Roman"/>
                <a:cs typeface="Times New Roman"/>
                <a:sym typeface="Times New Roman"/>
              </a:rPr>
              <a:t>kg</a:t>
            </a:r>
            <a:endParaRPr b="1" i="0" sz="4800" u="none" cap="none" strike="noStrike">
              <a:solidFill>
                <a:srgbClr val="FF0000"/>
              </a:solidFill>
              <a:latin typeface="Times New Roman"/>
              <a:ea typeface="Times New Roman"/>
              <a:cs typeface="Times New Roman"/>
              <a:sym typeface="Times New Roman"/>
            </a:endParaRPr>
          </a:p>
        </p:txBody>
      </p:sp>
      <p:sp>
        <p:nvSpPr>
          <p:cNvPr id="161" name="Google Shape;161;p5">
            <a:hlinkClick action="ppaction://hlinksldjump" r:id="rId6"/>
          </p:cNvPr>
          <p:cNvSpPr/>
          <p:nvPr/>
        </p:nvSpPr>
        <p:spPr>
          <a:xfrm>
            <a:off x="10550773" y="5882841"/>
            <a:ext cx="1043351" cy="858113"/>
          </a:xfrm>
          <a:prstGeom prst="rightArrow">
            <a:avLst>
              <a:gd fmla="val 50000" name="adj1"/>
              <a:gd fmla="val 50000" name="adj2"/>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Trở về</a:t>
            </a:r>
            <a:endParaRPr b="1" i="0" sz="18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ppt_w</p:attrName>
                                        </p:attrNameLst>
                                      </p:cBhvr>
                                      <p:tavLst>
                                        <p:tav fmla="" tm="0">
                                          <p:val>
                                            <p:strVal val="0"/>
                                          </p:val>
                                        </p:tav>
                                        <p:tav fmla="" tm="100000">
                                          <p:val>
                                            <p:strVal val="#ppt_w"/>
                                          </p:val>
                                        </p:tav>
                                      </p:tavLst>
                                    </p:anim>
                                    <p:anim calcmode="lin" valueType="num">
                                      <p:cBhvr additive="base">
                                        <p:cTn dur="500"/>
                                        <p:tgtEl>
                                          <p:spTgt spid="1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67" name="Google Shape;16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68" name="Google Shape;168;p6"/>
          <p:cNvPicPr preferRelativeResize="0"/>
          <p:nvPr/>
        </p:nvPicPr>
        <p:blipFill rotWithShape="1">
          <a:blip r:embed="rId3">
            <a:alphaModFix/>
          </a:blip>
          <a:srcRect b="11313" l="0" r="2036" t="0"/>
          <a:stretch/>
        </p:blipFill>
        <p:spPr>
          <a:xfrm>
            <a:off x="0" y="0"/>
            <a:ext cx="12192000" cy="6903027"/>
          </a:xfrm>
          <a:prstGeom prst="rect">
            <a:avLst/>
          </a:prstGeom>
          <a:noFill/>
          <a:ln>
            <a:noFill/>
          </a:ln>
        </p:spPr>
      </p:pic>
      <p:pic>
        <p:nvPicPr>
          <p:cNvPr id="169" name="Google Shape;169;p6"/>
          <p:cNvPicPr preferRelativeResize="0"/>
          <p:nvPr/>
        </p:nvPicPr>
        <p:blipFill rotWithShape="1">
          <a:blip r:embed="rId4">
            <a:alphaModFix/>
          </a:blip>
          <a:srcRect b="0" l="0" r="0" t="0"/>
          <a:stretch/>
        </p:blipFill>
        <p:spPr>
          <a:xfrm>
            <a:off x="2590800" y="457201"/>
            <a:ext cx="7162800" cy="1978724"/>
          </a:xfrm>
          <a:prstGeom prst="rect">
            <a:avLst/>
          </a:prstGeom>
          <a:noFill/>
          <a:ln>
            <a:noFill/>
          </a:ln>
        </p:spPr>
      </p:pic>
      <p:pic>
        <p:nvPicPr>
          <p:cNvPr id="170" name="Google Shape;170;p6"/>
          <p:cNvPicPr preferRelativeResize="0"/>
          <p:nvPr/>
        </p:nvPicPr>
        <p:blipFill rotWithShape="1">
          <a:blip r:embed="rId5">
            <a:alphaModFix/>
          </a:blip>
          <a:srcRect b="7748" l="0" r="0" t="0"/>
          <a:stretch/>
        </p:blipFill>
        <p:spPr>
          <a:xfrm>
            <a:off x="8610600" y="3252167"/>
            <a:ext cx="3048000" cy="2744308"/>
          </a:xfrm>
          <a:prstGeom prst="rect">
            <a:avLst/>
          </a:prstGeom>
          <a:noFill/>
          <a:ln>
            <a:noFill/>
          </a:ln>
        </p:spPr>
      </p:pic>
      <p:sp>
        <p:nvSpPr>
          <p:cNvPr id="171" name="Google Shape;171;p6"/>
          <p:cNvSpPr/>
          <p:nvPr/>
        </p:nvSpPr>
        <p:spPr>
          <a:xfrm>
            <a:off x="3239729" y="730672"/>
            <a:ext cx="5864942"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cap="none" strike="noStrike">
                <a:solidFill>
                  <a:srgbClr val="FFFFFF"/>
                </a:solidFill>
                <a:latin typeface="Calibri"/>
                <a:ea typeface="Calibri"/>
                <a:cs typeface="Calibri"/>
                <a:sym typeface="Calibri"/>
              </a:rPr>
              <a:t>Một quả xoài nặng bằng 3 quả quýt, vậy 4 quả xoài nặng bằng bao nhiêu quả quýt ?</a:t>
            </a:r>
            <a:endParaRPr b="1" i="0" sz="2800" u="none" cap="none" strike="noStrike">
              <a:solidFill>
                <a:srgbClr val="FFFFFF"/>
              </a:solidFill>
              <a:latin typeface="Calibri"/>
              <a:ea typeface="Calibri"/>
              <a:cs typeface="Calibri"/>
              <a:sym typeface="Calibri"/>
            </a:endParaRPr>
          </a:p>
        </p:txBody>
      </p:sp>
      <p:sp>
        <p:nvSpPr>
          <p:cNvPr id="172" name="Google Shape;172;p6"/>
          <p:cNvSpPr/>
          <p:nvPr/>
        </p:nvSpPr>
        <p:spPr>
          <a:xfrm>
            <a:off x="2998839" y="3535196"/>
            <a:ext cx="4434347" cy="2758163"/>
          </a:xfrm>
          <a:prstGeom prst="cloudCallout">
            <a:avLst>
              <a:gd fmla="val 95494" name="adj1"/>
              <a:gd fmla="val -13353" name="adj2"/>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dk1"/>
                </a:solidFill>
                <a:latin typeface="Times New Roman"/>
                <a:ea typeface="Times New Roman"/>
                <a:cs typeface="Times New Roman"/>
                <a:sym typeface="Times New Roman"/>
              </a:rPr>
              <a:t> 12 quả quýt</a:t>
            </a:r>
            <a:endParaRPr b="1" i="0" sz="4000" u="none" cap="none" strike="noStrike">
              <a:solidFill>
                <a:schemeClr val="dk1"/>
              </a:solidFill>
              <a:latin typeface="Times New Roman"/>
              <a:ea typeface="Times New Roman"/>
              <a:cs typeface="Times New Roman"/>
              <a:sym typeface="Times New Roman"/>
            </a:endParaRPr>
          </a:p>
        </p:txBody>
      </p:sp>
      <p:sp>
        <p:nvSpPr>
          <p:cNvPr id="173" name="Google Shape;173;p6">
            <a:hlinkClick action="ppaction://hlinksldjump" r:id="rId6"/>
          </p:cNvPr>
          <p:cNvSpPr/>
          <p:nvPr/>
        </p:nvSpPr>
        <p:spPr>
          <a:xfrm>
            <a:off x="10881949" y="5882841"/>
            <a:ext cx="1043351" cy="858113"/>
          </a:xfrm>
          <a:prstGeom prst="rightArrow">
            <a:avLst>
              <a:gd fmla="val 50000" name="adj1"/>
              <a:gd fmla="val 50000" name="adj2"/>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Trở về</a:t>
            </a:r>
            <a:endParaRPr b="1" i="0" sz="1800" u="none" cap="none" strike="noStrike">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ppt_w</p:attrName>
                                        </p:attrNameLst>
                                      </p:cBhvr>
                                      <p:tavLst>
                                        <p:tav fmla="" tm="0">
                                          <p:val>
                                            <p:strVal val="0"/>
                                          </p:val>
                                        </p:tav>
                                        <p:tav fmla="" tm="100000">
                                          <p:val>
                                            <p:strVal val="#ppt_w"/>
                                          </p:val>
                                        </p:tav>
                                      </p:tavLst>
                                    </p:anim>
                                    <p:anim calcmode="lin" valueType="num">
                                      <p:cBhvr additive="base">
                                        <p:cTn dur="500"/>
                                        <p:tgtEl>
                                          <p:spTgt spid="17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0" name="Google Shape;180;p7"/>
          <p:cNvSpPr txBox="1"/>
          <p:nvPr/>
        </p:nvSpPr>
        <p:spPr>
          <a:xfrm>
            <a:off x="4556435" y="6564117"/>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70C0"/>
                </a:solidFill>
                <a:latin typeface="Calibri"/>
                <a:ea typeface="Calibri"/>
                <a:cs typeface="Calibri"/>
                <a:sym typeface="Calibri"/>
              </a:rPr>
              <a:t>Bản quyền : FB Đặng Nhật Linh- https://www.facebook.com/nhat.linh.3557440</a:t>
            </a:r>
            <a:endParaRPr/>
          </a:p>
        </p:txBody>
      </p:sp>
      <p:sp>
        <p:nvSpPr>
          <p:cNvPr id="181" name="Google Shape;181;p7"/>
          <p:cNvSpPr/>
          <p:nvPr/>
        </p:nvSpPr>
        <p:spPr>
          <a:xfrm flipH="1">
            <a:off x="1946353" y="2799577"/>
            <a:ext cx="6537325" cy="1438275"/>
          </a:xfrm>
          <a:custGeom>
            <a:rect b="b" l="l" r="r" t="t"/>
            <a:pathLst>
              <a:path extrusionOk="0"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182" name="Google Shape;182;p7"/>
          <p:cNvGrpSpPr/>
          <p:nvPr/>
        </p:nvGrpSpPr>
        <p:grpSpPr>
          <a:xfrm flipH="1">
            <a:off x="8440039" y="1432624"/>
            <a:ext cx="1767869" cy="1904184"/>
            <a:chOff x="1058825" y="1554175"/>
            <a:chExt cx="4736158" cy="5557827"/>
          </a:xfrm>
        </p:grpSpPr>
        <p:sp>
          <p:nvSpPr>
            <p:cNvPr id="183" name="Google Shape;183;p7"/>
            <p:cNvSpPr/>
            <p:nvPr/>
          </p:nvSpPr>
          <p:spPr>
            <a:xfrm rot="3758493">
              <a:off x="2721879" y="4293055"/>
              <a:ext cx="2954498" cy="2064916"/>
            </a:xfrm>
            <a:custGeom>
              <a:rect b="b" l="l" r="r" t="t"/>
              <a:pathLst>
                <a:path extrusionOk="0" h="21014" w="2160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84" name="Google Shape;184;p7"/>
            <p:cNvGrpSpPr/>
            <p:nvPr/>
          </p:nvGrpSpPr>
          <p:grpSpPr>
            <a:xfrm>
              <a:off x="1058825" y="1554175"/>
              <a:ext cx="2522398" cy="2759215"/>
              <a:chOff x="5712712" y="940025"/>
              <a:chExt cx="2522398" cy="2759215"/>
            </a:xfrm>
          </p:grpSpPr>
          <p:sp>
            <p:nvSpPr>
              <p:cNvPr id="185" name="Google Shape;185;p7"/>
              <p:cNvSpPr/>
              <p:nvPr/>
            </p:nvSpPr>
            <p:spPr>
              <a:xfrm rot="3758493">
                <a:off x="6440283" y="1924630"/>
                <a:ext cx="1816414" cy="510440"/>
              </a:xfrm>
              <a:custGeom>
                <a:rect b="b" l="l" r="r" t="t"/>
                <a:pathLst>
                  <a:path extrusionOk="0" h="20522" w="2160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7"/>
              <p:cNvSpPr/>
              <p:nvPr/>
            </p:nvSpPr>
            <p:spPr>
              <a:xfrm rot="3758493">
                <a:off x="7743128" y="2715926"/>
                <a:ext cx="42879" cy="488621"/>
              </a:xfrm>
              <a:custGeom>
                <a:rect b="b" l="l" r="r" t="t"/>
                <a:pathLst>
                  <a:path extrusionOk="0" h="21600" w="17274">
                    <a:moveTo>
                      <a:pt x="0" y="0"/>
                    </a:moveTo>
                    <a:cubicBezTo>
                      <a:pt x="21600" y="2677"/>
                      <a:pt x="19974" y="16418"/>
                      <a:pt x="11161" y="21600"/>
                    </a:cubicBezTo>
                  </a:path>
                </a:pathLst>
              </a:custGeom>
              <a:no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7"/>
              <p:cNvSpPr/>
              <p:nvPr/>
            </p:nvSpPr>
            <p:spPr>
              <a:xfrm rot="3758493">
                <a:off x="6688919" y="1820269"/>
                <a:ext cx="124286" cy="341787"/>
              </a:xfrm>
              <a:custGeom>
                <a:rect b="b" l="l" r="r" t="t"/>
                <a:pathLst>
                  <a:path extrusionOk="0" h="21600" w="21600">
                    <a:moveTo>
                      <a:pt x="21600" y="21600"/>
                    </a:moveTo>
                    <a:cubicBezTo>
                      <a:pt x="9761" y="15753"/>
                      <a:pt x="1840" y="7112"/>
                      <a:pt x="0" y="0"/>
                    </a:cubicBezTo>
                  </a:path>
                </a:pathLst>
              </a:custGeom>
              <a:no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7"/>
              <p:cNvSpPr/>
              <p:nvPr/>
            </p:nvSpPr>
            <p:spPr>
              <a:xfrm rot="3758493">
                <a:off x="6847335" y="1900060"/>
                <a:ext cx="869668" cy="1031590"/>
              </a:xfrm>
              <a:custGeom>
                <a:rect b="b" l="l" r="r" t="t"/>
                <a:pathLst>
                  <a:path extrusionOk="0" h="16954" w="19469">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7"/>
              <p:cNvSpPr/>
              <p:nvPr/>
            </p:nvSpPr>
            <p:spPr>
              <a:xfrm rot="3758493">
                <a:off x="6164716" y="2541971"/>
                <a:ext cx="1046419" cy="281861"/>
              </a:xfrm>
              <a:custGeom>
                <a:rect b="b" l="l" r="r" t="t"/>
                <a:pathLst>
                  <a:path extrusionOk="0" h="21574" w="2160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7"/>
              <p:cNvSpPr/>
              <p:nvPr/>
            </p:nvSpPr>
            <p:spPr>
              <a:xfrm rot="3758493">
                <a:off x="5742745" y="2584036"/>
                <a:ext cx="1200079" cy="797886"/>
              </a:xfrm>
              <a:custGeom>
                <a:rect b="b" l="l" r="r" t="t"/>
                <a:pathLst>
                  <a:path extrusionOk="0" h="20676" w="2160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7"/>
              <p:cNvSpPr/>
              <p:nvPr/>
            </p:nvSpPr>
            <p:spPr>
              <a:xfrm rot="3758493">
                <a:off x="6601321" y="998391"/>
                <a:ext cx="383966" cy="415006"/>
              </a:xfrm>
              <a:custGeom>
                <a:rect b="b" l="l" r="r" t="t"/>
                <a:pathLst>
                  <a:path extrusionOk="0" h="21600" w="21399">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p7"/>
              <p:cNvSpPr/>
              <p:nvPr/>
            </p:nvSpPr>
            <p:spPr>
              <a:xfrm rot="3758493">
                <a:off x="7598750" y="2950768"/>
                <a:ext cx="573187" cy="491046"/>
              </a:xfrm>
              <a:custGeom>
                <a:rect b="b" l="l" r="r" t="t"/>
                <a:pathLst>
                  <a:path extrusionOk="0" h="21600" w="21600">
                    <a:moveTo>
                      <a:pt x="0" y="21600"/>
                    </a:moveTo>
                    <a:cubicBezTo>
                      <a:pt x="7302" y="21128"/>
                      <a:pt x="15635" y="15045"/>
                      <a:pt x="21600" y="9996"/>
                    </a:cubicBezTo>
                    <a:cubicBezTo>
                      <a:pt x="14594" y="7013"/>
                      <a:pt x="7961" y="2130"/>
                      <a:pt x="709" y="0"/>
                    </a:cubicBezTo>
                  </a:path>
                </a:pathLst>
              </a:custGeom>
              <a:noFill/>
              <a:ln cap="flat" cmpd="sng" w="38100">
                <a:solidFill>
                  <a:srgbClr val="26262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sp>
        <p:nvSpPr>
          <p:cNvPr id="193" name="Google Shape;193;p7"/>
          <p:cNvSpPr/>
          <p:nvPr/>
        </p:nvSpPr>
        <p:spPr>
          <a:xfrm rot="-960000">
            <a:off x="1115916" y="2239911"/>
            <a:ext cx="1425575" cy="697230"/>
          </a:xfrm>
          <a:custGeom>
            <a:rect b="b" l="l" r="r" t="t"/>
            <a:pathLst>
              <a:path extrusionOk="0" h="63"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94" name="Google Shape;194;p7"/>
          <p:cNvPicPr preferRelativeResize="0"/>
          <p:nvPr/>
        </p:nvPicPr>
        <p:blipFill rotWithShape="1">
          <a:blip r:embed="rId4">
            <a:alphaModFix/>
          </a:blip>
          <a:srcRect b="0" l="0" r="0" t="0"/>
          <a:stretch/>
        </p:blipFill>
        <p:spPr>
          <a:xfrm>
            <a:off x="7108630" y="2018449"/>
            <a:ext cx="866974" cy="797510"/>
          </a:xfrm>
          <a:prstGeom prst="rect">
            <a:avLst/>
          </a:prstGeom>
          <a:noFill/>
          <a:ln>
            <a:noFill/>
          </a:ln>
        </p:spPr>
      </p:pic>
      <p:sp>
        <p:nvSpPr>
          <p:cNvPr id="195" name="Google Shape;195;p7"/>
          <p:cNvSpPr txBox="1"/>
          <p:nvPr/>
        </p:nvSpPr>
        <p:spPr>
          <a:xfrm>
            <a:off x="2864077" y="3047428"/>
            <a:ext cx="519837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rgbClr val="FF9933"/>
                </a:solidFill>
                <a:latin typeface="Stardos Stencil"/>
                <a:ea typeface="Stardos Stencil"/>
                <a:cs typeface="Stardos Stencil"/>
                <a:sym typeface="Stardos Stencil"/>
              </a:rPr>
              <a:t>KI-LÔ-GAM (T3)</a:t>
            </a:r>
            <a:endParaRPr sz="5400">
              <a:solidFill>
                <a:srgbClr val="FF9933"/>
              </a:solidFill>
              <a:latin typeface="Stardos Stencil"/>
              <a:ea typeface="Stardos Stencil"/>
              <a:cs typeface="Stardos Stencil"/>
              <a:sym typeface="Stardos Stencil"/>
            </a:endParaRPr>
          </a:p>
        </p:txBody>
      </p:sp>
    </p:spTree>
  </p:cSld>
  <p:clrMapOvr>
    <a:masterClrMapping/>
  </p:clrMapOvr>
  <p:transition spd="slow" p14:dur="20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700"/>
                                        <p:tgtEl>
                                          <p:spTgt spid="181"/>
                                        </p:tgtEl>
                                      </p:cBhvr>
                                    </p:animEffect>
                                  </p:childTnLst>
                                </p:cTn>
                              </p:par>
                              <p:par>
                                <p:cTn fill="hold" nodeType="withEffect" presetClass="entr" presetID="10" presetSubtype="0">
                                  <p:stCondLst>
                                    <p:cond delay="500"/>
                                  </p:stCondLst>
                                  <p:childTnLst>
                                    <p:set>
                                      <p:cBhvr>
                                        <p:cTn dur="1" fill="hold">
                                          <p:stCondLst>
                                            <p:cond delay="0"/>
                                          </p:stCondLst>
                                        </p:cTn>
                                        <p:tgtEl>
                                          <p:spTgt spid="182"/>
                                        </p:tgtEl>
                                        <p:attrNameLst>
                                          <p:attrName>style.visibility</p:attrName>
                                        </p:attrNameLst>
                                      </p:cBhvr>
                                      <p:to>
                                        <p:strVal val="visible"/>
                                      </p:to>
                                    </p:set>
                                    <p:animEffect filter="fade" transition="in">
                                      <p:cBhvr>
                                        <p:cTn dur="7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9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b="0" l="0" r="0" t="0"/>
          <a:stretch/>
        </p:blipFill>
        <p:spPr>
          <a:xfrm>
            <a:off x="2913885" y="2877985"/>
            <a:ext cx="501119" cy="448915"/>
          </a:xfrm>
          <a:prstGeom prst="rect">
            <a:avLst/>
          </a:prstGeom>
          <a:noFill/>
          <a:ln>
            <a:noFill/>
          </a:ln>
        </p:spPr>
      </p:pic>
      <p:sp>
        <p:nvSpPr>
          <p:cNvPr id="202" name="Google Shape;202;p8"/>
          <p:cNvSpPr txBox="1"/>
          <p:nvPr/>
        </p:nvSpPr>
        <p:spPr>
          <a:xfrm>
            <a:off x="5000626" y="2257675"/>
            <a:ext cx="234315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C55A11"/>
                </a:solidFill>
                <a:latin typeface="Arial"/>
                <a:ea typeface="Arial"/>
                <a:cs typeface="Arial"/>
                <a:sym typeface="Arial"/>
              </a:rPr>
              <a:t>Mục tiêu</a:t>
            </a:r>
            <a:endParaRPr sz="3200">
              <a:solidFill>
                <a:srgbClr val="C55A11"/>
              </a:solidFill>
              <a:latin typeface="Arial"/>
              <a:ea typeface="Arial"/>
              <a:cs typeface="Arial"/>
              <a:sym typeface="Arial"/>
            </a:endParaRPr>
          </a:p>
        </p:txBody>
      </p:sp>
      <p:sp>
        <p:nvSpPr>
          <p:cNvPr id="203" name="Google Shape;203;p8"/>
          <p:cNvSpPr txBox="1"/>
          <p:nvPr/>
        </p:nvSpPr>
        <p:spPr>
          <a:xfrm>
            <a:off x="3426285" y="2942839"/>
            <a:ext cx="57626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C000"/>
                </a:solidFill>
                <a:latin typeface="Arial"/>
                <a:ea typeface="Arial"/>
                <a:cs typeface="Arial"/>
                <a:sym typeface="Arial"/>
              </a:rPr>
              <a:t>Học sinh làm quen phép tính cộng, trừ với số đo </a:t>
            </a:r>
            <a:endParaRPr/>
          </a:p>
          <a:p>
            <a:pPr indent="0" lvl="0" marL="0" marR="0" rtl="0" algn="l">
              <a:spcBef>
                <a:spcPts val="0"/>
              </a:spcBef>
              <a:spcAft>
                <a:spcPts val="0"/>
              </a:spcAft>
              <a:buNone/>
            </a:pPr>
            <a:r>
              <a:rPr lang="en-US" sz="1800">
                <a:solidFill>
                  <a:srgbClr val="FFC000"/>
                </a:solidFill>
                <a:latin typeface="Arial"/>
                <a:ea typeface="Arial"/>
                <a:cs typeface="Arial"/>
                <a:sym typeface="Arial"/>
              </a:rPr>
              <a:t>ki-lô-gam.</a:t>
            </a:r>
            <a:endParaRPr sz="1800">
              <a:solidFill>
                <a:srgbClr val="FFC000"/>
              </a:solidFill>
              <a:latin typeface="Arial"/>
              <a:ea typeface="Arial"/>
              <a:cs typeface="Arial"/>
              <a:sym typeface="Arial"/>
            </a:endParaRPr>
          </a:p>
        </p:txBody>
      </p:sp>
      <p:sp>
        <p:nvSpPr>
          <p:cNvPr id="204" name="Google Shape;204;p8"/>
          <p:cNvSpPr txBox="1"/>
          <p:nvPr/>
        </p:nvSpPr>
        <p:spPr>
          <a:xfrm>
            <a:off x="3415004" y="3655643"/>
            <a:ext cx="54670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B050"/>
                </a:solidFill>
                <a:latin typeface="Arial"/>
                <a:ea typeface="Arial"/>
                <a:cs typeface="Arial"/>
                <a:sym typeface="Arial"/>
              </a:rPr>
              <a:t>Vận dụng giải bài toán với số đo ki-lô-gam.</a:t>
            </a:r>
            <a:endParaRPr sz="1800">
              <a:solidFill>
                <a:srgbClr val="00B050"/>
              </a:solidFill>
              <a:latin typeface="Arial"/>
              <a:ea typeface="Arial"/>
              <a:cs typeface="Arial"/>
              <a:sym typeface="Arial"/>
            </a:endParaRPr>
          </a:p>
        </p:txBody>
      </p:sp>
      <p:sp>
        <p:nvSpPr>
          <p:cNvPr id="205" name="Google Shape;205;p8"/>
          <p:cNvSpPr txBox="1"/>
          <p:nvPr/>
        </p:nvSpPr>
        <p:spPr>
          <a:xfrm>
            <a:off x="3491586" y="4451848"/>
            <a:ext cx="56319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Vận dụng vào các tình huống thực tế.</a:t>
            </a:r>
            <a:endParaRPr sz="1800">
              <a:solidFill>
                <a:srgbClr val="FF0000"/>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b="0" l="0" r="0" t="0"/>
          <a:stretch/>
        </p:blipFill>
        <p:spPr>
          <a:xfrm>
            <a:off x="2925166" y="3585115"/>
            <a:ext cx="501119" cy="448915"/>
          </a:xfrm>
          <a:prstGeom prst="rect">
            <a:avLst/>
          </a:prstGeom>
          <a:noFill/>
          <a:ln>
            <a:noFill/>
          </a:ln>
        </p:spPr>
      </p:pic>
      <p:pic>
        <p:nvPicPr>
          <p:cNvPr id="207" name="Google Shape;207;p8"/>
          <p:cNvPicPr preferRelativeResize="0"/>
          <p:nvPr/>
        </p:nvPicPr>
        <p:blipFill rotWithShape="1">
          <a:blip r:embed="rId3">
            <a:alphaModFix/>
          </a:blip>
          <a:srcRect b="0" l="0" r="0" t="0"/>
          <a:stretch/>
        </p:blipFill>
        <p:spPr>
          <a:xfrm>
            <a:off x="2925166" y="4304175"/>
            <a:ext cx="501119" cy="448915"/>
          </a:xfrm>
          <a:prstGeom prst="rect">
            <a:avLst/>
          </a:prstGeom>
          <a:noFill/>
          <a:ln>
            <a:noFill/>
          </a:ln>
        </p:spPr>
      </p:pic>
      <p:sp>
        <p:nvSpPr>
          <p:cNvPr id="208" name="Google Shape;208;p8"/>
          <p:cNvSpPr txBox="1"/>
          <p:nvPr/>
        </p:nvSpPr>
        <p:spPr>
          <a:xfrm>
            <a:off x="3426285" y="5119665"/>
            <a:ext cx="56319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Arial"/>
                <a:ea typeface="Arial"/>
                <a:cs typeface="Arial"/>
                <a:sym typeface="Arial"/>
              </a:rPr>
              <a:t>Theo nội dung của thầy cô.</a:t>
            </a:r>
            <a:endParaRPr sz="1800">
              <a:solidFill>
                <a:srgbClr val="0070C0"/>
              </a:solidFill>
              <a:latin typeface="Arial"/>
              <a:ea typeface="Arial"/>
              <a:cs typeface="Arial"/>
              <a:sym typeface="Arial"/>
            </a:endParaRPr>
          </a:p>
        </p:txBody>
      </p:sp>
      <p:pic>
        <p:nvPicPr>
          <p:cNvPr id="209" name="Google Shape;209;p8"/>
          <p:cNvPicPr preferRelativeResize="0"/>
          <p:nvPr/>
        </p:nvPicPr>
        <p:blipFill rotWithShape="1">
          <a:blip r:embed="rId3">
            <a:alphaModFix/>
          </a:blip>
          <a:srcRect b="0" l="0" r="0" t="0"/>
          <a:stretch/>
        </p:blipFill>
        <p:spPr>
          <a:xfrm>
            <a:off x="2913885" y="5040082"/>
            <a:ext cx="501119" cy="448915"/>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mph" presetID="8" presetSubtype="0">
                                  <p:stCondLst>
                                    <p:cond delay="0"/>
                                  </p:stCondLst>
                                  <p:childTnLst>
                                    <p:animRot by="-21600000">
                                      <p:cBhvr>
                                        <p:cTn dur="2000" fill="hold"/>
                                        <p:tgtEl>
                                          <p:spTgt spid="201"/>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mph" presetID="8" presetSubtype="0">
                                  <p:stCondLst>
                                    <p:cond delay="0"/>
                                  </p:stCondLst>
                                  <p:childTnLst>
                                    <p:animRot by="-21600000">
                                      <p:cBhvr>
                                        <p:cTn dur="2000" fill="hold"/>
                                        <p:tgtEl>
                                          <p:spTgt spid="206"/>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mph" presetID="8" presetSubtype="0">
                                  <p:stCondLst>
                                    <p:cond delay="0"/>
                                  </p:stCondLst>
                                  <p:childTnLst>
                                    <p:animRot by="-21600000">
                                      <p:cBhvr>
                                        <p:cTn dur="2000" fill="hold"/>
                                        <p:tgtEl>
                                          <p:spTgt spid="207"/>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mph" presetID="8" presetSubtype="0">
                                  <p:stCondLst>
                                    <p:cond delay="0"/>
                                  </p:stCondLst>
                                  <p:childTnLst>
                                    <p:animRot by="-21600000">
                                      <p:cBhvr>
                                        <p:cTn dur="2000" fill="hold"/>
                                        <p:tgtEl>
                                          <p:spTgt spid="209"/>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FFFF"/>
        </a:solidFill>
      </p:bgPr>
    </p:bg>
    <p:spTree>
      <p:nvGrpSpPr>
        <p:cNvPr id="213" name="Shape 213"/>
        <p:cNvGrpSpPr/>
        <p:nvPr/>
      </p:nvGrpSpPr>
      <p:grpSpPr>
        <a:xfrm>
          <a:off x="0" y="0"/>
          <a:ext cx="0" cy="0"/>
          <a:chOff x="0" y="0"/>
          <a:chExt cx="0" cy="0"/>
        </a:xfrm>
      </p:grpSpPr>
      <p:grpSp>
        <p:nvGrpSpPr>
          <p:cNvPr id="214" name="Google Shape;214;p9"/>
          <p:cNvGrpSpPr/>
          <p:nvPr/>
        </p:nvGrpSpPr>
        <p:grpSpPr>
          <a:xfrm>
            <a:off x="-132302" y="0"/>
            <a:ext cx="12420440" cy="6858000"/>
            <a:chOff x="-228440" y="0"/>
            <a:chExt cx="12420440" cy="6858000"/>
          </a:xfrm>
        </p:grpSpPr>
        <p:sp>
          <p:nvSpPr>
            <p:cNvPr id="215" name="Google Shape;215;p9"/>
            <p:cNvSpPr/>
            <p:nvPr/>
          </p:nvSpPr>
          <p:spPr>
            <a:xfrm>
              <a:off x="318053" y="304801"/>
              <a:ext cx="11449878" cy="6294782"/>
            </a:xfrm>
            <a:prstGeom prst="roundRect">
              <a:avLst>
                <a:gd fmla="val 16667" name="adj"/>
              </a:avLst>
            </a:prstGeom>
            <a:solidFill>
              <a:schemeClr val="lt1"/>
            </a:solidFill>
            <a:ln cap="flat" cmpd="sng" w="38100">
              <a:solidFill>
                <a:srgbClr val="99FF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6" name="Google Shape;216;p9"/>
            <p:cNvPicPr preferRelativeResize="0"/>
            <p:nvPr/>
          </p:nvPicPr>
          <p:blipFill rotWithShape="1">
            <a:blip r:embed="rId3">
              <a:alphaModFix/>
            </a:blip>
            <a:srcRect b="67837" l="0" r="83500" t="0"/>
            <a:stretch/>
          </p:blipFill>
          <p:spPr>
            <a:xfrm>
              <a:off x="0" y="0"/>
              <a:ext cx="1121664" cy="1228881"/>
            </a:xfrm>
            <a:prstGeom prst="rect">
              <a:avLst/>
            </a:prstGeom>
            <a:noFill/>
            <a:ln>
              <a:noFill/>
            </a:ln>
          </p:spPr>
        </p:pic>
        <p:pic>
          <p:nvPicPr>
            <p:cNvPr id="217" name="Google Shape;217;p9"/>
            <p:cNvPicPr preferRelativeResize="0"/>
            <p:nvPr/>
          </p:nvPicPr>
          <p:blipFill rotWithShape="1">
            <a:blip r:embed="rId4">
              <a:alphaModFix/>
            </a:blip>
            <a:srcRect b="9412" l="81842" r="0" t="-10451"/>
            <a:stretch/>
          </p:blipFill>
          <p:spPr>
            <a:xfrm>
              <a:off x="10880397" y="5972384"/>
              <a:ext cx="1311603" cy="885616"/>
            </a:xfrm>
            <a:prstGeom prst="rect">
              <a:avLst/>
            </a:prstGeom>
            <a:noFill/>
            <a:ln>
              <a:noFill/>
            </a:ln>
          </p:spPr>
        </p:pic>
        <p:pic>
          <p:nvPicPr>
            <p:cNvPr id="218" name="Google Shape;218;p9"/>
            <p:cNvPicPr preferRelativeResize="0"/>
            <p:nvPr/>
          </p:nvPicPr>
          <p:blipFill rotWithShape="1">
            <a:blip r:embed="rId5">
              <a:alphaModFix/>
            </a:blip>
            <a:srcRect b="33390" l="24896" r="20119" t="0"/>
            <a:stretch/>
          </p:blipFill>
          <p:spPr>
            <a:xfrm flipH="1">
              <a:off x="-228440" y="6356813"/>
              <a:ext cx="2276695" cy="501187"/>
            </a:xfrm>
            <a:prstGeom prst="rect">
              <a:avLst/>
            </a:prstGeom>
            <a:noFill/>
            <a:ln>
              <a:noFill/>
            </a:ln>
          </p:spPr>
        </p:pic>
        <p:pic>
          <p:nvPicPr>
            <p:cNvPr id="219" name="Google Shape;219;p9"/>
            <p:cNvPicPr preferRelativeResize="0"/>
            <p:nvPr/>
          </p:nvPicPr>
          <p:blipFill rotWithShape="1">
            <a:blip r:embed="rId6">
              <a:alphaModFix/>
            </a:blip>
            <a:srcRect b="67481" l="73099" r="2958" t="0"/>
            <a:stretch/>
          </p:blipFill>
          <p:spPr>
            <a:xfrm>
              <a:off x="10343036" y="0"/>
              <a:ext cx="1848964" cy="1411491"/>
            </a:xfrm>
            <a:prstGeom prst="rect">
              <a:avLst/>
            </a:prstGeom>
            <a:noFill/>
            <a:ln>
              <a:noFill/>
            </a:ln>
          </p:spPr>
        </p:pic>
      </p:grpSp>
      <p:pic>
        <p:nvPicPr>
          <p:cNvPr id="220" name="Google Shape;220;p9"/>
          <p:cNvPicPr preferRelativeResize="0"/>
          <p:nvPr/>
        </p:nvPicPr>
        <p:blipFill rotWithShape="1">
          <a:blip r:embed="rId7">
            <a:alphaModFix/>
          </a:blip>
          <a:srcRect b="0" l="0" r="0" t="0"/>
          <a:stretch/>
        </p:blipFill>
        <p:spPr>
          <a:xfrm>
            <a:off x="4945337" y="9040"/>
            <a:ext cx="2566876" cy="1149125"/>
          </a:xfrm>
          <a:prstGeom prst="rect">
            <a:avLst/>
          </a:prstGeom>
          <a:noFill/>
          <a:ln>
            <a:noFill/>
          </a:ln>
        </p:spPr>
      </p:pic>
      <p:sp>
        <p:nvSpPr>
          <p:cNvPr id="221" name="Google Shape;221;p9"/>
          <p:cNvSpPr/>
          <p:nvPr/>
        </p:nvSpPr>
        <p:spPr>
          <a:xfrm>
            <a:off x="632522" y="1289517"/>
            <a:ext cx="614755" cy="614828"/>
          </a:xfrm>
          <a:prstGeom prst="ellipse">
            <a:avLst/>
          </a:prstGeom>
          <a:solidFill>
            <a:srgbClr val="00B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3200">
                <a:solidFill>
                  <a:srgbClr val="FFFFFF"/>
                </a:solidFill>
                <a:latin typeface="Arial"/>
                <a:ea typeface="Arial"/>
                <a:cs typeface="Arial"/>
                <a:sym typeface="Arial"/>
              </a:rPr>
              <a:t>1</a:t>
            </a:r>
            <a:endParaRPr b="1" sz="3200">
              <a:solidFill>
                <a:srgbClr val="FFFFFF"/>
              </a:solidFill>
              <a:latin typeface="Arial"/>
              <a:ea typeface="Arial"/>
              <a:cs typeface="Arial"/>
              <a:sym typeface="Arial"/>
            </a:endParaRPr>
          </a:p>
        </p:txBody>
      </p:sp>
      <p:sp>
        <p:nvSpPr>
          <p:cNvPr id="222" name="Google Shape;222;p9"/>
          <p:cNvSpPr txBox="1"/>
          <p:nvPr/>
        </p:nvSpPr>
        <p:spPr>
          <a:xfrm>
            <a:off x="1434323" y="1335321"/>
            <a:ext cx="31509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Tính (theo mẫu): </a:t>
            </a:r>
            <a:endParaRPr sz="2800">
              <a:solidFill>
                <a:schemeClr val="dk1"/>
              </a:solidFill>
              <a:latin typeface="Arial"/>
              <a:ea typeface="Arial"/>
              <a:cs typeface="Arial"/>
              <a:sym typeface="Arial"/>
            </a:endParaRPr>
          </a:p>
        </p:txBody>
      </p:sp>
      <p:sp>
        <p:nvSpPr>
          <p:cNvPr id="223" name="Google Shape;223;p9"/>
          <p:cNvSpPr/>
          <p:nvPr/>
        </p:nvSpPr>
        <p:spPr>
          <a:xfrm>
            <a:off x="2624717" y="1964891"/>
            <a:ext cx="7447722" cy="795130"/>
          </a:xfrm>
          <a:prstGeom prst="roundRect">
            <a:avLst>
              <a:gd fmla="val 16667" name="adj"/>
            </a:avLst>
          </a:prstGeom>
          <a:solidFill>
            <a:srgbClr val="DDEAF6"/>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Mẫu: 5kg + 4kg = 9kg;	10kg – 3kg = 7kg</a:t>
            </a:r>
            <a:endParaRPr sz="2800">
              <a:solidFill>
                <a:schemeClr val="dk1"/>
              </a:solidFill>
              <a:latin typeface="Calibri"/>
              <a:ea typeface="Calibri"/>
              <a:cs typeface="Calibri"/>
              <a:sym typeface="Calibri"/>
            </a:endParaRPr>
          </a:p>
        </p:txBody>
      </p:sp>
      <p:grpSp>
        <p:nvGrpSpPr>
          <p:cNvPr id="224" name="Google Shape;224;p9"/>
          <p:cNvGrpSpPr/>
          <p:nvPr/>
        </p:nvGrpSpPr>
        <p:grpSpPr>
          <a:xfrm>
            <a:off x="-132302" y="1905932"/>
            <a:ext cx="5907518" cy="4816937"/>
            <a:chOff x="322335" y="1964891"/>
            <a:chExt cx="5907518" cy="4618154"/>
          </a:xfrm>
        </p:grpSpPr>
        <p:pic>
          <p:nvPicPr>
            <p:cNvPr id="225" name="Google Shape;225;p9"/>
            <p:cNvPicPr preferRelativeResize="0"/>
            <p:nvPr/>
          </p:nvPicPr>
          <p:blipFill rotWithShape="1">
            <a:blip r:embed="rId8">
              <a:alphaModFix/>
            </a:blip>
            <a:srcRect b="22197" l="0" r="0" t="23064"/>
            <a:stretch/>
          </p:blipFill>
          <p:spPr>
            <a:xfrm>
              <a:off x="322335" y="1964891"/>
              <a:ext cx="5907518" cy="4618154"/>
            </a:xfrm>
            <a:prstGeom prst="rect">
              <a:avLst/>
            </a:prstGeom>
            <a:noFill/>
            <a:ln>
              <a:noFill/>
            </a:ln>
          </p:spPr>
        </p:pic>
        <p:sp>
          <p:nvSpPr>
            <p:cNvPr id="226" name="Google Shape;226;p9"/>
            <p:cNvSpPr txBox="1"/>
            <p:nvPr/>
          </p:nvSpPr>
          <p:spPr>
            <a:xfrm>
              <a:off x="1121664" y="3692271"/>
              <a:ext cx="31509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548135"/>
                  </a:solidFill>
                  <a:latin typeface="Arial"/>
                  <a:ea typeface="Arial"/>
                  <a:cs typeface="Arial"/>
                  <a:sym typeface="Arial"/>
                </a:rPr>
                <a:t>12kg + 23kg</a:t>
              </a:r>
              <a:endParaRPr b="1" sz="2800">
                <a:solidFill>
                  <a:srgbClr val="548135"/>
                </a:solidFill>
                <a:latin typeface="Arial"/>
                <a:ea typeface="Arial"/>
                <a:cs typeface="Arial"/>
                <a:sym typeface="Arial"/>
              </a:endParaRPr>
            </a:p>
          </p:txBody>
        </p:sp>
        <p:sp>
          <p:nvSpPr>
            <p:cNvPr id="227" name="Google Shape;227;p9"/>
            <p:cNvSpPr txBox="1"/>
            <p:nvPr/>
          </p:nvSpPr>
          <p:spPr>
            <a:xfrm>
              <a:off x="1121663" y="4321841"/>
              <a:ext cx="31509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548135"/>
                  </a:solidFill>
                  <a:latin typeface="Arial"/>
                  <a:ea typeface="Arial"/>
                  <a:cs typeface="Arial"/>
                  <a:sym typeface="Arial"/>
                </a:rPr>
                <a:t>45kg + 20kg</a:t>
              </a:r>
              <a:endParaRPr b="1" sz="2800">
                <a:solidFill>
                  <a:srgbClr val="548135"/>
                </a:solidFill>
                <a:latin typeface="Arial"/>
                <a:ea typeface="Arial"/>
                <a:cs typeface="Arial"/>
                <a:sym typeface="Arial"/>
              </a:endParaRPr>
            </a:p>
          </p:txBody>
        </p:sp>
        <p:sp>
          <p:nvSpPr>
            <p:cNvPr id="228" name="Google Shape;228;p9"/>
            <p:cNvSpPr txBox="1"/>
            <p:nvPr/>
          </p:nvSpPr>
          <p:spPr>
            <a:xfrm>
              <a:off x="1178047" y="4960664"/>
              <a:ext cx="31509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548135"/>
                  </a:solidFill>
                  <a:latin typeface="Arial"/>
                  <a:ea typeface="Arial"/>
                  <a:cs typeface="Arial"/>
                  <a:sym typeface="Arial"/>
                </a:rPr>
                <a:t>9kg + 7kg</a:t>
              </a:r>
              <a:endParaRPr b="1" sz="2800">
                <a:solidFill>
                  <a:srgbClr val="548135"/>
                </a:solidFill>
                <a:latin typeface="Arial"/>
                <a:ea typeface="Arial"/>
                <a:cs typeface="Arial"/>
                <a:sym typeface="Arial"/>
              </a:endParaRPr>
            </a:p>
          </p:txBody>
        </p:sp>
      </p:grpSp>
      <p:grpSp>
        <p:nvGrpSpPr>
          <p:cNvPr id="229" name="Google Shape;229;p9"/>
          <p:cNvGrpSpPr/>
          <p:nvPr/>
        </p:nvGrpSpPr>
        <p:grpSpPr>
          <a:xfrm>
            <a:off x="5901539" y="1789044"/>
            <a:ext cx="5655182" cy="4926496"/>
            <a:chOff x="6033235" y="2069758"/>
            <a:chExt cx="5502963" cy="4301897"/>
          </a:xfrm>
        </p:grpSpPr>
        <p:pic>
          <p:nvPicPr>
            <p:cNvPr id="230" name="Google Shape;230;p9"/>
            <p:cNvPicPr preferRelativeResize="0"/>
            <p:nvPr/>
          </p:nvPicPr>
          <p:blipFill rotWithShape="1">
            <a:blip r:embed="rId8">
              <a:alphaModFix/>
            </a:blip>
            <a:srcRect b="22197" l="0" r="0" t="23064"/>
            <a:stretch/>
          </p:blipFill>
          <p:spPr>
            <a:xfrm>
              <a:off x="6033235" y="2069758"/>
              <a:ext cx="5502963" cy="4301897"/>
            </a:xfrm>
            <a:prstGeom prst="rect">
              <a:avLst/>
            </a:prstGeom>
            <a:noFill/>
            <a:ln>
              <a:noFill/>
            </a:ln>
          </p:spPr>
        </p:pic>
        <p:sp>
          <p:nvSpPr>
            <p:cNvPr id="231" name="Google Shape;231;p9"/>
            <p:cNvSpPr txBox="1"/>
            <p:nvPr/>
          </p:nvSpPr>
          <p:spPr>
            <a:xfrm>
              <a:off x="6921510" y="3738719"/>
              <a:ext cx="31509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548135"/>
                  </a:solidFill>
                  <a:latin typeface="Arial"/>
                  <a:ea typeface="Arial"/>
                  <a:cs typeface="Arial"/>
                  <a:sym typeface="Arial"/>
                </a:rPr>
                <a:t>42kg - 30kg</a:t>
              </a:r>
              <a:endParaRPr b="1" sz="2800">
                <a:solidFill>
                  <a:srgbClr val="548135"/>
                </a:solidFill>
                <a:latin typeface="Arial"/>
                <a:ea typeface="Arial"/>
                <a:cs typeface="Arial"/>
                <a:sym typeface="Arial"/>
              </a:endParaRPr>
            </a:p>
          </p:txBody>
        </p:sp>
        <p:sp>
          <p:nvSpPr>
            <p:cNvPr id="232" name="Google Shape;232;p9"/>
            <p:cNvSpPr txBox="1"/>
            <p:nvPr/>
          </p:nvSpPr>
          <p:spPr>
            <a:xfrm>
              <a:off x="6921510" y="4311170"/>
              <a:ext cx="2079048" cy="456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548135"/>
                  </a:solidFill>
                  <a:latin typeface="Arial"/>
                  <a:ea typeface="Arial"/>
                  <a:cs typeface="Arial"/>
                  <a:sym typeface="Arial"/>
                </a:rPr>
                <a:t>13kg - 9kg</a:t>
              </a:r>
              <a:endParaRPr b="1" sz="2800">
                <a:solidFill>
                  <a:srgbClr val="548135"/>
                </a:solidFill>
                <a:latin typeface="Arial"/>
                <a:ea typeface="Arial"/>
                <a:cs typeface="Arial"/>
                <a:sym typeface="Arial"/>
              </a:endParaRPr>
            </a:p>
          </p:txBody>
        </p:sp>
        <p:sp>
          <p:nvSpPr>
            <p:cNvPr id="233" name="Google Shape;233;p9"/>
            <p:cNvSpPr txBox="1"/>
            <p:nvPr/>
          </p:nvSpPr>
          <p:spPr>
            <a:xfrm>
              <a:off x="6977893" y="4866407"/>
              <a:ext cx="31509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548135"/>
                  </a:solidFill>
                  <a:latin typeface="Arial"/>
                  <a:ea typeface="Arial"/>
                  <a:cs typeface="Arial"/>
                  <a:sym typeface="Arial"/>
                </a:rPr>
                <a:t>60kg - 40kg</a:t>
              </a:r>
              <a:endParaRPr b="1" sz="2800">
                <a:solidFill>
                  <a:srgbClr val="548135"/>
                </a:solidFill>
                <a:latin typeface="Arial"/>
                <a:ea typeface="Arial"/>
                <a:cs typeface="Arial"/>
                <a:sym typeface="Arial"/>
              </a:endParaRPr>
            </a:p>
          </p:txBody>
        </p:sp>
      </p:grpSp>
      <p:sp>
        <p:nvSpPr>
          <p:cNvPr id="234" name="Google Shape;234;p9"/>
          <p:cNvSpPr txBox="1"/>
          <p:nvPr/>
        </p:nvSpPr>
        <p:spPr>
          <a:xfrm>
            <a:off x="2831632" y="3664807"/>
            <a:ext cx="6650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235" name="Google Shape;235;p9"/>
          <p:cNvSpPr txBox="1"/>
          <p:nvPr/>
        </p:nvSpPr>
        <p:spPr>
          <a:xfrm>
            <a:off x="2821911" y="4472488"/>
            <a:ext cx="6650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236" name="Google Shape;236;p9"/>
          <p:cNvSpPr txBox="1"/>
          <p:nvPr/>
        </p:nvSpPr>
        <p:spPr>
          <a:xfrm>
            <a:off x="2802660" y="5135671"/>
            <a:ext cx="6650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237" name="Google Shape;237;p9"/>
          <p:cNvSpPr txBox="1"/>
          <p:nvPr/>
        </p:nvSpPr>
        <p:spPr>
          <a:xfrm>
            <a:off x="9077728" y="3737482"/>
            <a:ext cx="6650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238" name="Google Shape;238;p9"/>
          <p:cNvSpPr txBox="1"/>
          <p:nvPr/>
        </p:nvSpPr>
        <p:spPr>
          <a:xfrm>
            <a:off x="9077265" y="4387253"/>
            <a:ext cx="6650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239" name="Google Shape;239;p9"/>
          <p:cNvSpPr txBox="1"/>
          <p:nvPr/>
        </p:nvSpPr>
        <p:spPr>
          <a:xfrm>
            <a:off x="9109539" y="5102303"/>
            <a:ext cx="6650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a:t>
            </a:r>
            <a:endParaRPr b="1" sz="2800">
              <a:solidFill>
                <a:schemeClr val="dk1"/>
              </a:solidFill>
              <a:latin typeface="Arial"/>
              <a:ea typeface="Arial"/>
              <a:cs typeface="Arial"/>
              <a:sym typeface="Arial"/>
            </a:endParaRPr>
          </a:p>
        </p:txBody>
      </p:sp>
      <p:sp>
        <p:nvSpPr>
          <p:cNvPr id="240" name="Google Shape;240;p9"/>
          <p:cNvSpPr/>
          <p:nvPr/>
        </p:nvSpPr>
        <p:spPr>
          <a:xfrm>
            <a:off x="3655890" y="4317635"/>
            <a:ext cx="1289400" cy="637800"/>
          </a:xfrm>
          <a:prstGeom prst="flowChartAlternateProcess">
            <a:avLst/>
          </a:prstGeom>
          <a:solidFill>
            <a:srgbClr val="FEE599"/>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35 kg</a:t>
            </a:r>
            <a:endParaRPr b="1" sz="2800">
              <a:solidFill>
                <a:srgbClr val="C00000"/>
              </a:solidFill>
              <a:latin typeface="Calibri"/>
              <a:ea typeface="Calibri"/>
              <a:cs typeface="Calibri"/>
              <a:sym typeface="Calibri"/>
            </a:endParaRPr>
          </a:p>
        </p:txBody>
      </p:sp>
      <p:sp>
        <p:nvSpPr>
          <p:cNvPr id="241" name="Google Shape;241;p9"/>
          <p:cNvSpPr/>
          <p:nvPr/>
        </p:nvSpPr>
        <p:spPr>
          <a:xfrm>
            <a:off x="3328331" y="4332444"/>
            <a:ext cx="1289435" cy="637921"/>
          </a:xfrm>
          <a:prstGeom prst="flowChartAlternateProcess">
            <a:avLst/>
          </a:prstGeom>
          <a:solidFill>
            <a:srgbClr val="FEE599"/>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65 kg</a:t>
            </a:r>
            <a:endParaRPr b="1" sz="2800">
              <a:solidFill>
                <a:srgbClr val="C00000"/>
              </a:solidFill>
              <a:latin typeface="Calibri"/>
              <a:ea typeface="Calibri"/>
              <a:cs typeface="Calibri"/>
              <a:sym typeface="Calibri"/>
            </a:endParaRPr>
          </a:p>
        </p:txBody>
      </p:sp>
      <p:sp>
        <p:nvSpPr>
          <p:cNvPr id="242" name="Google Shape;242;p9"/>
          <p:cNvSpPr/>
          <p:nvPr/>
        </p:nvSpPr>
        <p:spPr>
          <a:xfrm>
            <a:off x="3308056" y="5055633"/>
            <a:ext cx="1289435" cy="637921"/>
          </a:xfrm>
          <a:prstGeom prst="flowChartAlternateProcess">
            <a:avLst/>
          </a:prstGeom>
          <a:solidFill>
            <a:srgbClr val="FEE599"/>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16 kg</a:t>
            </a:r>
            <a:endParaRPr b="1" sz="2800">
              <a:solidFill>
                <a:srgbClr val="C00000"/>
              </a:solidFill>
              <a:latin typeface="Calibri"/>
              <a:ea typeface="Calibri"/>
              <a:cs typeface="Calibri"/>
              <a:sym typeface="Calibri"/>
            </a:endParaRPr>
          </a:p>
        </p:txBody>
      </p:sp>
      <p:sp>
        <p:nvSpPr>
          <p:cNvPr id="243" name="Google Shape;243;p9"/>
          <p:cNvSpPr/>
          <p:nvPr/>
        </p:nvSpPr>
        <p:spPr>
          <a:xfrm>
            <a:off x="9532367" y="3600675"/>
            <a:ext cx="1289435" cy="637921"/>
          </a:xfrm>
          <a:prstGeom prst="flowChartAlternateProcess">
            <a:avLst/>
          </a:prstGeom>
          <a:solidFill>
            <a:srgbClr val="FEE599"/>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12 kg</a:t>
            </a:r>
            <a:endParaRPr b="1" sz="2800">
              <a:solidFill>
                <a:srgbClr val="C00000"/>
              </a:solidFill>
              <a:latin typeface="Calibri"/>
              <a:ea typeface="Calibri"/>
              <a:cs typeface="Calibri"/>
              <a:sym typeface="Calibri"/>
            </a:endParaRPr>
          </a:p>
        </p:txBody>
      </p:sp>
      <p:sp>
        <p:nvSpPr>
          <p:cNvPr id="244" name="Google Shape;244;p9"/>
          <p:cNvSpPr/>
          <p:nvPr/>
        </p:nvSpPr>
        <p:spPr>
          <a:xfrm>
            <a:off x="9526808" y="4317634"/>
            <a:ext cx="1289435" cy="637921"/>
          </a:xfrm>
          <a:prstGeom prst="flowChartAlternateProcess">
            <a:avLst/>
          </a:prstGeom>
          <a:solidFill>
            <a:srgbClr val="FEE599"/>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4 kg</a:t>
            </a:r>
            <a:endParaRPr b="1" sz="2800">
              <a:solidFill>
                <a:srgbClr val="C00000"/>
              </a:solidFill>
              <a:latin typeface="Calibri"/>
              <a:ea typeface="Calibri"/>
              <a:cs typeface="Calibri"/>
              <a:sym typeface="Calibri"/>
            </a:endParaRPr>
          </a:p>
        </p:txBody>
      </p:sp>
      <p:sp>
        <p:nvSpPr>
          <p:cNvPr id="245" name="Google Shape;245;p9"/>
          <p:cNvSpPr/>
          <p:nvPr/>
        </p:nvSpPr>
        <p:spPr>
          <a:xfrm>
            <a:off x="9506533" y="5040823"/>
            <a:ext cx="1289435" cy="637921"/>
          </a:xfrm>
          <a:prstGeom prst="flowChartAlternateProcess">
            <a:avLst/>
          </a:prstGeom>
          <a:solidFill>
            <a:srgbClr val="FEE599"/>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C00000"/>
                </a:solidFill>
                <a:latin typeface="Calibri"/>
                <a:ea typeface="Calibri"/>
                <a:cs typeface="Calibri"/>
                <a:sym typeface="Calibri"/>
              </a:rPr>
              <a:t>20 kg</a:t>
            </a:r>
            <a:endParaRPr b="1" sz="2800">
              <a:solidFill>
                <a:srgbClr val="C00000"/>
              </a:solidFill>
              <a:latin typeface="Calibri"/>
              <a:ea typeface="Calibri"/>
              <a:cs typeface="Calibri"/>
              <a:sym typeface="Calibri"/>
            </a:endParaRPr>
          </a:p>
        </p:txBody>
      </p:sp>
      <p:sp>
        <p:nvSpPr>
          <p:cNvPr id="246" name="Google Shape;246;p9"/>
          <p:cNvSpPr txBox="1"/>
          <p:nvPr/>
        </p:nvSpPr>
        <p:spPr>
          <a:xfrm>
            <a:off x="4556435" y="6564117"/>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Bản quyền : FB Đặng Nhật Linh- https://www.facebook.com/nhat.linh.3557440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2021-06-04T10:17:52Z</dcterms:created>
  <dc:creator>HP</dc:creator>
</cp:coreProperties>
</file>