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Default Extension="mp3" ContentType="audi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2" r:id="rId2"/>
    <p:sldId id="275" r:id="rId3"/>
    <p:sldId id="266" r:id="rId4"/>
    <p:sldId id="274" r:id="rId5"/>
    <p:sldId id="269" r:id="rId6"/>
    <p:sldId id="271" r:id="rId7"/>
    <p:sldId id="270" r:id="rId8"/>
    <p:sldId id="272" r:id="rId9"/>
    <p:sldId id="273" r:id="rId10"/>
    <p:sldId id="263" r:id="rId11"/>
    <p:sldId id="264"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82" y="-101"/>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DEB99-9A5A-4D71-91FE-7CD079025E7D}" type="datetimeFigureOut">
              <a:rPr lang="en-US" smtClean="0"/>
              <a:pPr/>
              <a:t>10/29/2022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52CD9-5C84-4171-B53D-0E4114891214}" type="slidenum">
              <a:rPr lang="en-US" smtClean="0"/>
              <a:pPr/>
              <a:t>‹#›</a:t>
            </a:fld>
            <a:endParaRPr lang="en-US"/>
          </a:p>
        </p:txBody>
      </p:sp>
    </p:spTree>
    <p:extLst>
      <p:ext uri="{BB962C8B-B14F-4D97-AF65-F5344CB8AC3E}">
        <p14:creationId xmlns:p14="http://schemas.microsoft.com/office/powerpoint/2010/main" xmlns="" val="408591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pPr/>
              <a:t>1</a:t>
            </a:fld>
            <a:endParaRPr lang="zh-CN" altLang="en-US"/>
          </a:p>
        </p:txBody>
      </p:sp>
    </p:spTree>
    <p:extLst>
      <p:ext uri="{BB962C8B-B14F-4D97-AF65-F5344CB8AC3E}">
        <p14:creationId xmlns:p14="http://schemas.microsoft.com/office/powerpoint/2010/main" xmlns="" val="271707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pPr/>
              <a:t>11</a:t>
            </a:fld>
            <a:endParaRPr lang="zh-CN" altLang="en-US"/>
          </a:p>
        </p:txBody>
      </p:sp>
    </p:spTree>
    <p:extLst>
      <p:ext uri="{BB962C8B-B14F-4D97-AF65-F5344CB8AC3E}">
        <p14:creationId xmlns:p14="http://schemas.microsoft.com/office/powerpoint/2010/main" xmlns="" val="271707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016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4380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108617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32466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58252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126474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4669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135313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67102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39305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pPr/>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291878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FA570-4044-44DE-8C8C-C308B5DC16B8}" type="datetimeFigureOut">
              <a:rPr lang="en-US" smtClean="0"/>
              <a:pPr/>
              <a:t>10/29/2022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A5E1E-EB56-4A18-A589-D5FC8DE8644B}" type="slidenum">
              <a:rPr lang="en-US" smtClean="0"/>
              <a:pPr/>
              <a:t>‹#›</a:t>
            </a:fld>
            <a:endParaRPr lang="en-US"/>
          </a:p>
        </p:txBody>
      </p:sp>
    </p:spTree>
    <p:extLst>
      <p:ext uri="{BB962C8B-B14F-4D97-AF65-F5344CB8AC3E}">
        <p14:creationId xmlns:p14="http://schemas.microsoft.com/office/powerpoint/2010/main" xmlns="" val="350051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media" Target="../media/media1.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8327" y="4892040"/>
            <a:ext cx="8139275" cy="216509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96200" y="117631"/>
            <a:ext cx="1382346" cy="1811339"/>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650779" y="-276221"/>
            <a:ext cx="414753" cy="553018"/>
          </a:xfrm>
          <a:prstGeom prst="rect">
            <a:avLst/>
          </a:prstGeom>
        </p:spPr>
      </p:pic>
      <p:sp>
        <p:nvSpPr>
          <p:cNvPr id="7" name="TextBox 6">
            <a:extLst>
              <a:ext uri="{FF2B5EF4-FFF2-40B4-BE49-F238E27FC236}">
                <a16:creationId xmlns="" xmlns:a16="http://schemas.microsoft.com/office/drawing/2014/main" id="{235F6F12-CCEE-452A-A579-1E14567FB943}"/>
              </a:ext>
            </a:extLst>
          </p:cNvPr>
          <p:cNvSpPr txBox="1"/>
          <p:nvPr/>
        </p:nvSpPr>
        <p:spPr>
          <a:xfrm>
            <a:off x="635074" y="2531055"/>
            <a:ext cx="8305766"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solidFill>
                  <a:srgbClr val="002060"/>
                </a:solidFill>
                <a:effectLst>
                  <a:reflection blurRad="6350" stA="55000" endA="300" endPos="45500" dir="5400000" sy="-100000" algn="bl" rotWithShape="0"/>
                </a:effectLst>
                <a:latin typeface="Times New Roman" pitchFamily="18" charset="0"/>
                <a:cs typeface="Times New Roman" pitchFamily="18" charset="0"/>
              </a:rPr>
              <a:t>Bài </a:t>
            </a:r>
            <a:r>
              <a:rPr lang="en-US" sz="3600" dirty="0" smtClean="0">
                <a:solidFill>
                  <a:srgbClr val="002060"/>
                </a:solidFill>
                <a:effectLst>
                  <a:reflection blurRad="6350" stA="55000" endA="300" endPos="45500" dir="5400000" sy="-100000" algn="bl" rotWithShape="0"/>
                </a:effectLst>
                <a:latin typeface="Times New Roman" pitchFamily="18" charset="0"/>
                <a:cs typeface="Times New Roman" pitchFamily="18" charset="0"/>
              </a:rPr>
              <a:t>33: THỰC HÀNH VÀ TRẢI NGHIỆM</a:t>
            </a:r>
          </a:p>
          <a:p>
            <a:pPr algn="ctr"/>
            <a:r>
              <a:rPr lang="en-US" sz="3600" dirty="0" smtClean="0">
                <a:solidFill>
                  <a:srgbClr val="002060"/>
                </a:solidFill>
                <a:effectLst>
                  <a:reflection blurRad="6350" stA="55000" endA="300" endPos="45500" dir="5400000" sy="-100000" algn="bl" rotWithShape="0"/>
                </a:effectLst>
                <a:latin typeface="Times New Roman" pitchFamily="18" charset="0"/>
                <a:cs typeface="Times New Roman" pitchFamily="18" charset="0"/>
              </a:rPr>
              <a:t>VỚI CÁC ĐƠN VỊ KI-LÔ-GAM, LÍT.</a:t>
            </a:r>
            <a:endParaRPr lang="en-US" sz="3600" dirty="0">
              <a:solidFill>
                <a:srgbClr val="00206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8" name="TextBox 7"/>
          <p:cNvSpPr txBox="1"/>
          <p:nvPr/>
        </p:nvSpPr>
        <p:spPr>
          <a:xfrm>
            <a:off x="304800" y="3962400"/>
            <a:ext cx="8473050" cy="1200329"/>
          </a:xfrm>
          <a:prstGeom prst="rect">
            <a:avLst/>
          </a:prstGeom>
          <a:noFill/>
        </p:spPr>
        <p:txBody>
          <a:bodyPr wrap="square" rtlCol="0">
            <a:spAutoFit/>
          </a:bodyPr>
          <a:lstStyle/>
          <a:p>
            <a:pPr algn="ctr"/>
            <a:r>
              <a:rPr lang="en-US" sz="3600" b="1" dirty="0" smtClean="0">
                <a:solidFill>
                  <a:srgbClr val="008E40"/>
                </a:solidFill>
                <a:latin typeface="Times New Roman" pitchFamily="18" charset="0"/>
                <a:cs typeface="Times New Roman" pitchFamily="18" charset="0"/>
              </a:rPr>
              <a:t>Tiết 1: KHÁM PHÁ</a:t>
            </a:r>
          </a:p>
          <a:p>
            <a:pPr algn="ctr"/>
            <a:r>
              <a:rPr lang="en-US" sz="3600" b="1" dirty="0" smtClean="0">
                <a:solidFill>
                  <a:srgbClr val="008E40"/>
                </a:solidFill>
                <a:latin typeface="Times New Roman" pitchFamily="18" charset="0"/>
                <a:cs typeface="Times New Roman" pitchFamily="18" charset="0"/>
              </a:rPr>
              <a:t>              HOẠT ĐỘNG</a:t>
            </a:r>
            <a:endParaRPr lang="en-US" sz="3600" b="1" dirty="0">
              <a:solidFill>
                <a:srgbClr val="008E40"/>
              </a:solidFill>
              <a:latin typeface="Times New Roman" pitchFamily="18" charset="0"/>
              <a:cs typeface="Times New Roman" pitchFamily="18" charset="0"/>
            </a:endParaRPr>
          </a:p>
        </p:txBody>
      </p:sp>
      <p:sp>
        <p:nvSpPr>
          <p:cNvPr id="9" name="TextBox 8"/>
          <p:cNvSpPr txBox="1"/>
          <p:nvPr/>
        </p:nvSpPr>
        <p:spPr>
          <a:xfrm>
            <a:off x="-457200" y="1066800"/>
            <a:ext cx="10047465" cy="1261884"/>
          </a:xfrm>
          <a:prstGeom prst="rect">
            <a:avLst/>
          </a:prstGeom>
          <a:noFill/>
        </p:spPr>
        <p:txBody>
          <a:bodyPr wrap="square" rtlCol="0">
            <a:spAutoFit/>
          </a:bodyPr>
          <a:lstStyle/>
          <a:p>
            <a:pPr algn="ctr"/>
            <a:r>
              <a:rPr lang="en-US" sz="4000" dirty="0" smtClean="0">
                <a:solidFill>
                  <a:srgbClr val="FF0000"/>
                </a:solidFill>
                <a:latin typeface="Times New Roman" pitchFamily="18" charset="0"/>
                <a:cs typeface="Times New Roman" pitchFamily="18" charset="0"/>
              </a:rPr>
              <a:t>Chủ </a:t>
            </a:r>
            <a:r>
              <a:rPr lang="vi-VN" sz="4000" dirty="0" smtClean="0">
                <a:solidFill>
                  <a:srgbClr val="FF0000"/>
                </a:solidFill>
                <a:latin typeface="Times New Roman" pitchFamily="18" charset="0"/>
                <a:cs typeface="Times New Roman" pitchFamily="18" charset="0"/>
              </a:rPr>
              <a:t>đề</a:t>
            </a:r>
            <a:r>
              <a:rPr lang="en-US" sz="4000" dirty="0">
                <a:solidFill>
                  <a:srgbClr val="FF0000"/>
                </a:solidFill>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3: </a:t>
            </a:r>
          </a:p>
          <a:p>
            <a:pPr algn="ctr"/>
            <a:r>
              <a:rPr lang="en-US" sz="3600" dirty="0" smtClean="0">
                <a:solidFill>
                  <a:srgbClr val="FF0000"/>
                </a:solidFill>
                <a:latin typeface="Times New Roman" pitchFamily="18" charset="0"/>
                <a:cs typeface="Times New Roman" pitchFamily="18" charset="0"/>
              </a:rPr>
              <a:t>LÀM QUEN VỚI KHỐI LƯỢNG, DUNG TÍCH</a:t>
            </a:r>
            <a:endParaRPr lang="en-US" sz="3600" dirty="0">
              <a:solidFill>
                <a:srgbClr val="FF0000"/>
              </a:solidFill>
              <a:latin typeface="Times New Roman" pitchFamily="18" charset="0"/>
              <a:cs typeface="Times New Roman" pitchFamily="18"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325356192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par>
                          <p:cTn id="43" fill="hold">
                            <p:stCondLst>
                              <p:cond delay="4000"/>
                            </p:stCondLst>
                            <p:childTnLst>
                              <p:par>
                                <p:cTn id="44" presetID="16" presetClass="entr" presetSubtype="21"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7"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0" b="99890" l="0" r="100000">
                        <a14:foregroundMark x1="8503" y1="87741" x2="95238" y2="91919"/>
                        <a14:foregroundMark x1="3123" y1="98516" x2="96537" y2="83178"/>
                        <a14:foregroundMark x1="2968" y1="84937" x2="20841" y2="80099"/>
                        <a14:foregroundMark x1="41095" y1="85267" x2="61812" y2="81143"/>
                        <a14:foregroundMark x1="60668" y1="97086" x2="90569" y2="95382"/>
                        <a14:foregroundMark x1="79654" y1="79714" x2="76531" y2="79714"/>
                        <a14:foregroundMark x1="21985" y1="80429" x2="26778" y2="81473"/>
                        <a14:foregroundMark x1="43506" y1="96756" x2="53865" y2="96427"/>
                        <a14:foregroundMark x1="58101" y1="80099" x2="58813" y2="79054"/>
                        <a14:foregroundMark x1="39116" y1="82518" x2="37693" y2="81803"/>
                        <a14:foregroundMark x1="32468" y1="81473" x2="30056" y2="82188"/>
                        <a14:backgroundMark x1="11348" y1="23090" x2="55566" y2="33150"/>
                        <a14:backgroundMark x1="27489" y1="17482" x2="85622" y2="37658"/>
                        <a14:backgroundMark x1="17996" y1="60583" x2="91558" y2="59923"/>
                      </a14:backgroundRemoval>
                    </a14:imgEffect>
                  </a14:imgLayer>
                </a14:imgProps>
              </a:ext>
              <a:ext uri="{28A0092B-C50C-407E-A947-70E740481C1C}">
                <a14:useLocalDpi xmlns:a14="http://schemas.microsoft.com/office/drawing/2010/main" xmlns="" val="0"/>
              </a:ext>
            </a:extLst>
          </a:blip>
          <a:srcRect t="76803" b="11334"/>
          <a:stretch/>
        </p:blipFill>
        <p:spPr>
          <a:xfrm>
            <a:off x="1" y="5940446"/>
            <a:ext cx="9144000" cy="917554"/>
          </a:xfrm>
          <a:prstGeom prst="rect">
            <a:avLst/>
          </a:prstGeom>
        </p:spPr>
      </p:pic>
      <p:grpSp>
        <p:nvGrpSpPr>
          <p:cNvPr id="17" name="Group 16"/>
          <p:cNvGrpSpPr/>
          <p:nvPr/>
        </p:nvGrpSpPr>
        <p:grpSpPr>
          <a:xfrm>
            <a:off x="5881305" y="-94900"/>
            <a:ext cx="3195436" cy="3139956"/>
            <a:chOff x="7308364" y="-320576"/>
            <a:chExt cx="2196079" cy="1690155"/>
          </a:xfrm>
        </p:grpSpPr>
        <p:pic>
          <p:nvPicPr>
            <p:cNvPr id="26" name="图片 37896" descr="1-26"/>
            <p:cNvPicPr>
              <a:picLocks noChangeAspect="1"/>
            </p:cNvPicPr>
            <p:nvPr/>
          </p:nvPicPr>
          <p:blipFill>
            <a:blip r:embed="rId5" cstate="print"/>
            <a:stretch>
              <a:fillRect/>
            </a:stretch>
          </p:blipFill>
          <p:spPr>
            <a:xfrm rot="1873294">
              <a:off x="7308364" y="154420"/>
              <a:ext cx="1623772" cy="1215159"/>
            </a:xfrm>
            <a:prstGeom prst="rect">
              <a:avLst/>
            </a:prstGeom>
            <a:noFill/>
            <a:ln w="9525">
              <a:noFill/>
            </a:ln>
          </p:spPr>
        </p:pic>
        <p:pic>
          <p:nvPicPr>
            <p:cNvPr id="27" name="图片 37895" descr="1-27"/>
            <p:cNvPicPr>
              <a:picLocks noChangeAspect="1"/>
            </p:cNvPicPr>
            <p:nvPr/>
          </p:nvPicPr>
          <p:blipFill>
            <a:blip r:embed="rId6" cstate="print"/>
            <a:stretch>
              <a:fillRect/>
            </a:stretch>
          </p:blipFill>
          <p:spPr>
            <a:xfrm>
              <a:off x="7668722" y="-320576"/>
              <a:ext cx="1835721" cy="1631752"/>
            </a:xfrm>
            <a:prstGeom prst="rect">
              <a:avLst/>
            </a:prstGeom>
            <a:noFill/>
            <a:ln w="9525">
              <a:noFill/>
            </a:ln>
          </p:spPr>
        </p:pic>
      </p:grpSp>
      <p:sp>
        <p:nvSpPr>
          <p:cNvPr id="24" name="TextBox 23"/>
          <p:cNvSpPr txBox="1"/>
          <p:nvPr/>
        </p:nvSpPr>
        <p:spPr>
          <a:xfrm>
            <a:off x="4191001" y="3332119"/>
            <a:ext cx="4953001" cy="954107"/>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Xem trước bài </a:t>
            </a:r>
            <a:r>
              <a:rPr lang="en-US" sz="2800" b="1" dirty="0">
                <a:solidFill>
                  <a:srgbClr val="002060"/>
                </a:solidFill>
                <a:latin typeface="Times New Roman" pitchFamily="18" charset="0"/>
                <a:cs typeface="Times New Roman" pitchFamily="18" charset="0"/>
              </a:rPr>
              <a:t>sau </a:t>
            </a:r>
            <a:r>
              <a:rPr lang="en-US" sz="2800" b="1" dirty="0" smtClean="0">
                <a:solidFill>
                  <a:srgbClr val="002060"/>
                </a:solidFill>
                <a:latin typeface="Times New Roman" pitchFamily="18" charset="0"/>
                <a:cs typeface="Times New Roman" pitchFamily="18" charset="0"/>
              </a:rPr>
              <a:t>:</a:t>
            </a:r>
          </a:p>
          <a:p>
            <a:pPr algn="ctr"/>
            <a:r>
              <a:rPr lang="en-US" sz="2800" b="1" dirty="0" smtClean="0">
                <a:solidFill>
                  <a:srgbClr val="002060"/>
                </a:solidFill>
                <a:latin typeface="Times New Roman" pitchFamily="18" charset="0"/>
                <a:cs typeface="Times New Roman" pitchFamily="18" charset="0"/>
              </a:rPr>
              <a:t>“Luyện tập chung”.</a:t>
            </a:r>
            <a:endParaRPr lang="en-US" sz="2800" b="1" dirty="0">
              <a:solidFill>
                <a:srgbClr val="002060"/>
              </a:solidFill>
              <a:latin typeface="Times New Roman" pitchFamily="18" charset="0"/>
              <a:cs typeface="Times New Roman" pitchFamily="18" charset="0"/>
            </a:endParaRPr>
          </a:p>
        </p:txBody>
      </p:sp>
      <p:pic>
        <p:nvPicPr>
          <p:cNvPr id="29" name="图片 3"/>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28575" y="185337"/>
            <a:ext cx="4495800" cy="6476819"/>
          </a:xfrm>
          <a:prstGeom prst="rect">
            <a:avLst/>
          </a:prstGeom>
        </p:spPr>
      </p:pic>
      <p:pic>
        <p:nvPicPr>
          <p:cNvPr id="30" name="图片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635468" y="5218737"/>
            <a:ext cx="6508533" cy="1443419"/>
          </a:xfrm>
          <a:prstGeom prst="rect">
            <a:avLst/>
          </a:prstGeom>
        </p:spPr>
      </p:pic>
      <p:sp>
        <p:nvSpPr>
          <p:cNvPr id="31" name="TextBox 30">
            <a:extLst>
              <a:ext uri="{FF2B5EF4-FFF2-40B4-BE49-F238E27FC236}">
                <a16:creationId xmlns="" xmlns:a16="http://schemas.microsoft.com/office/drawing/2014/main" id="{235F6F12-CCEE-452A-A579-1E14567FB943}"/>
              </a:ext>
            </a:extLst>
          </p:cNvPr>
          <p:cNvSpPr txBox="1"/>
          <p:nvPr/>
        </p:nvSpPr>
        <p:spPr>
          <a:xfrm>
            <a:off x="908685" y="1743993"/>
            <a:ext cx="2621280"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p>
          <a:p>
            <a:pPr algn="ctr"/>
            <a:r>
              <a:rPr lang="en-US" sz="400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custDataLst>
      <p:tags r:id="rId1"/>
    </p:custDataLst>
    <p:extLst>
      <p:ext uri="{BB962C8B-B14F-4D97-AF65-F5344CB8AC3E}">
        <p14:creationId xmlns:p14="http://schemas.microsoft.com/office/powerpoint/2010/main" xmlns="" val="332147853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10224" y="4034842"/>
            <a:ext cx="8139275" cy="2165092"/>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743261" y="117631"/>
            <a:ext cx="1382346" cy="1811339"/>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print"/>
          <a:stretch>
            <a:fillRect/>
          </a:stretch>
        </p:blipFill>
        <p:spPr>
          <a:xfrm>
            <a:off x="-650779" y="-276221"/>
            <a:ext cx="414753" cy="553018"/>
          </a:xfrm>
          <a:prstGeom prst="rect">
            <a:avLst/>
          </a:prstGeom>
        </p:spPr>
      </p:pic>
      <p:sp>
        <p:nvSpPr>
          <p:cNvPr id="7" name="TextBox 6"/>
          <p:cNvSpPr txBox="1"/>
          <p:nvPr/>
        </p:nvSpPr>
        <p:spPr>
          <a:xfrm>
            <a:off x="1063287" y="2151250"/>
            <a:ext cx="7633146" cy="1481175"/>
          </a:xfrm>
          <a:prstGeom prst="rect">
            <a:avLst/>
          </a:prstGeom>
          <a:noFill/>
        </p:spPr>
        <p:txBody>
          <a:bodyPr wrap="square" rtlCol="0">
            <a:spAutoFit/>
          </a:bodyPr>
          <a:lstStyle/>
          <a:p>
            <a:pPr algn="ctr">
              <a:lnSpc>
                <a:spcPct val="150000"/>
              </a:lnSpc>
            </a:pPr>
            <a:r>
              <a:rPr lang="en-US" sz="3200" dirty="0" err="1" smtClean="0">
                <a:solidFill>
                  <a:srgbClr val="FF0000"/>
                </a:solidFill>
                <a:latin typeface="Times New Roman" pitchFamily="18" charset="0"/>
                <a:cs typeface="Times New Roman" pitchFamily="18" charset="0"/>
              </a:rPr>
              <a:t>Tạm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biệt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hẹn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gặp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lại</a:t>
            </a:r>
            <a:r>
              <a:rPr lang="en-US" sz="3200" dirty="0" smtClean="0">
                <a:solidFill>
                  <a:srgbClr val="FF0000"/>
                </a:solidFill>
                <a:latin typeface="Times New Roman" pitchFamily="18" charset="0"/>
                <a:cs typeface="Times New Roman" pitchFamily="18" charset="0"/>
              </a:rPr>
              <a:t> </a:t>
            </a:r>
          </a:p>
          <a:p>
            <a:pPr algn="ctr">
              <a:lnSpc>
                <a:spcPct val="150000"/>
              </a:lnSpc>
            </a:pP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con </a:t>
            </a:r>
            <a:r>
              <a:rPr lang="en-US" sz="3200" dirty="0" err="1" smtClean="0">
                <a:solidFill>
                  <a:srgbClr val="FF0000"/>
                </a:solidFill>
                <a:latin typeface="Times New Roman" pitchFamily="18" charset="0"/>
                <a:cs typeface="Times New Roman" pitchFamily="18" charset="0"/>
              </a:rPr>
              <a:t>vào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sau</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custDataLst>
      <p:tags r:id="rId1"/>
    </p:custDataLst>
    <p:extLst>
      <p:ext uri="{BB962C8B-B14F-4D97-AF65-F5344CB8AC3E}">
        <p14:creationId xmlns:p14="http://schemas.microsoft.com/office/powerpoint/2010/main" xmlns="" val="257489231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extLst mod="1">
    <p:ext uri="{E180D4A7-C9FB-4DFB-919C-405C955672EB}">
      <p14:showEvtLst xmlns:p14="http://schemas.microsoft.com/office/powerpoint/2010/main" xmlns="">
        <p14:playEvt time="1" objId="1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sp>
        <p:nvSpPr>
          <p:cNvPr id="4" name="TextBox 3"/>
          <p:cNvSpPr txBox="1"/>
          <p:nvPr/>
        </p:nvSpPr>
        <p:spPr>
          <a:xfrm>
            <a:off x="381000" y="579358"/>
            <a:ext cx="8763000" cy="6278642"/>
          </a:xfrm>
          <a:prstGeom prst="rect">
            <a:avLst/>
          </a:prstGeom>
          <a:noFill/>
        </p:spPr>
        <p:txBody>
          <a:bodyPr wrap="square" rtlCol="0">
            <a:spAutoFit/>
          </a:bodyPr>
          <a:lstStyle/>
          <a:p>
            <a:pPr algn="ctr"/>
            <a:r>
              <a:rPr lang="vi-VN" sz="2400" b="1" dirty="0" smtClean="0">
                <a:latin typeface="+mj-lt"/>
              </a:rPr>
              <a:t>YÊU CẦU CẦN ĐẠT</a:t>
            </a:r>
            <a:endParaRPr lang="vi-VN" sz="2400" dirty="0" smtClean="0">
              <a:latin typeface="+mj-lt"/>
            </a:endParaRPr>
          </a:p>
          <a:p>
            <a:r>
              <a:rPr lang="vi-VN" sz="2400" b="1" i="1" dirty="0" smtClean="0">
                <a:latin typeface="+mj-lt"/>
              </a:rPr>
              <a:t>1. Học sinh thực hiện được:</a:t>
            </a:r>
            <a:endParaRPr lang="vi-VN" sz="2400" dirty="0" smtClean="0">
              <a:latin typeface="+mj-lt"/>
            </a:endParaRPr>
          </a:p>
          <a:p>
            <a:r>
              <a:rPr lang="vi-VN" sz="2400" dirty="0" smtClean="0">
                <a:latin typeface="+mj-lt"/>
              </a:rPr>
              <a:t>- Biết và sử dụng được một số loại cân thông dụng để đo cân nặng một số đồ vật.</a:t>
            </a:r>
          </a:p>
          <a:p>
            <a:r>
              <a:rPr lang="vi-VN" sz="2400" dirty="0" smtClean="0">
                <a:latin typeface="+mj-lt"/>
              </a:rPr>
              <a:t>- Biết dùng ca 1 lít, chai 1 lít để đong, đo lượng nước chứa trong một số đồ vật.</a:t>
            </a:r>
          </a:p>
          <a:p>
            <a:r>
              <a:rPr lang="vi-VN" sz="2400" dirty="0" smtClean="0">
                <a:latin typeface="+mj-lt"/>
              </a:rPr>
              <a:t>- Vận dụng thực hành và trải nghiệm , HS nắm được các thao tác cơ bản, sử dụng công cụ để cân, đong với đơn vị đo khối lượng ki - lô - gam và đơn vị đo dung tích lít.</a:t>
            </a:r>
          </a:p>
          <a:p>
            <a:r>
              <a:rPr lang="vi-VN" sz="2400" b="1" i="1" dirty="0" smtClean="0">
                <a:latin typeface="+mj-lt"/>
              </a:rPr>
              <a:t>2. Học sinh vận dụng được:</a:t>
            </a:r>
            <a:endParaRPr lang="vi-VN" sz="2400" dirty="0" smtClean="0">
              <a:latin typeface="+mj-lt"/>
            </a:endParaRPr>
          </a:p>
          <a:p>
            <a:r>
              <a:rPr lang="vi-VN" sz="2400" dirty="0" smtClean="0">
                <a:latin typeface="+mj-lt"/>
              </a:rPr>
              <a:t>- Thông qua hoạt động giải bài toán thực tế về ít hơn một số đơn vị phân tích đề, trình bày cách giải, nói, viết, diễn đạt), HS được phát triển năng lực giao tiếp và năng lực giải quyết vấn đề toán học.</a:t>
            </a:r>
          </a:p>
          <a:p>
            <a:r>
              <a:rPr lang="vi-VN" sz="2400" b="1" i="1" dirty="0" smtClean="0">
                <a:latin typeface="+mj-lt"/>
              </a:rPr>
              <a:t>3. Học sinh hình thành được:</a:t>
            </a:r>
            <a:endParaRPr lang="vi-VN" sz="2400" dirty="0" smtClean="0">
              <a:latin typeface="+mj-lt"/>
            </a:endParaRPr>
          </a:p>
          <a:p>
            <a:r>
              <a:rPr lang="vi-VN" sz="2400" dirty="0" smtClean="0">
                <a:latin typeface="+mj-lt"/>
              </a:rPr>
              <a:t>- Yêu nước, chăm chỉ, trách nhiệm, nhân ái, có tinh thần hợp tác trong khi làm việc nhóm.</a:t>
            </a:r>
          </a:p>
          <a:p>
            <a:endParaRPr lang="vi-V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94288"/>
          </a:xfrm>
          <a:prstGeom prst="rect">
            <a:avLst/>
          </a:prstGeom>
        </p:spPr>
      </p:pic>
      <p:pic>
        <p:nvPicPr>
          <p:cNvPr id="1026" name="Picture 2"/>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2465784"/>
            <a:ext cx="9180286" cy="1999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rot="21257417">
            <a:off x="246432" y="3734273"/>
            <a:ext cx="2028024" cy="627864"/>
          </a:xfrm>
          <a:prstGeom prst="rect">
            <a:avLst/>
          </a:prstGeom>
          <a:noFill/>
        </p:spPr>
        <p:txBody>
          <a:bodyPr wrap="square" rtlCol="0">
            <a:prstTxWarp prst="textArchUp">
              <a:avLst>
                <a:gd name="adj" fmla="val 11958812"/>
              </a:avLst>
            </a:prstTxWarp>
            <a:spAutoFit/>
          </a:bodyPr>
          <a:lstStyle/>
          <a:p>
            <a:r>
              <a:rPr lang="en-US" sz="3600" b="1" dirty="0" err="1">
                <a:solidFill>
                  <a:srgbClr val="FF0000"/>
                </a:solidFill>
                <a:latin typeface="Times New Roman" pitchFamily="18" charset="0"/>
                <a:cs typeface="Times New Roman" pitchFamily="18" charset="0"/>
              </a:rPr>
              <a:t>Mục</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tiêu</a:t>
            </a:r>
            <a:endParaRPr lang="en-US" sz="3600" b="1" dirty="0">
              <a:solidFill>
                <a:srgbClr val="FF0000"/>
              </a:solidFill>
              <a:latin typeface="Times New Roman" pitchFamily="18" charset="0"/>
              <a:cs typeface="Times New Roman" pitchFamily="18" charset="0"/>
            </a:endParaRPr>
          </a:p>
        </p:txBody>
      </p:sp>
      <p:sp>
        <p:nvSpPr>
          <p:cNvPr id="28" name="TextBox 27"/>
          <p:cNvSpPr txBox="1"/>
          <p:nvPr/>
        </p:nvSpPr>
        <p:spPr>
          <a:xfrm>
            <a:off x="2514600" y="1320855"/>
            <a:ext cx="2691878"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1. </a:t>
            </a:r>
            <a:endParaRPr lang="en-US" sz="2800" b="1" dirty="0">
              <a:solidFill>
                <a:srgbClr val="002060"/>
              </a:solidFill>
              <a:latin typeface="Times New Roman" pitchFamily="18" charset="0"/>
              <a:cs typeface="Times New Roman" pitchFamily="18" charset="0"/>
            </a:endParaRPr>
          </a:p>
        </p:txBody>
      </p:sp>
      <p:sp>
        <p:nvSpPr>
          <p:cNvPr id="29" name="TextBox 28"/>
          <p:cNvSpPr txBox="1"/>
          <p:nvPr/>
        </p:nvSpPr>
        <p:spPr>
          <a:xfrm>
            <a:off x="4495800" y="4481639"/>
            <a:ext cx="3810000"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3.</a:t>
            </a:r>
            <a:endParaRPr lang="en-US" sz="2800" b="1" dirty="0">
              <a:solidFill>
                <a:srgbClr val="002060"/>
              </a:solidFill>
              <a:latin typeface="Times New Roman" pitchFamily="18" charset="0"/>
              <a:cs typeface="Times New Roman" pitchFamily="18" charset="0"/>
            </a:endParaRPr>
          </a:p>
        </p:txBody>
      </p:sp>
      <p:sp>
        <p:nvSpPr>
          <p:cNvPr id="30" name="TextBox 29"/>
          <p:cNvSpPr txBox="1"/>
          <p:nvPr/>
        </p:nvSpPr>
        <p:spPr>
          <a:xfrm>
            <a:off x="5206478" y="843638"/>
            <a:ext cx="3785122" cy="523220"/>
          </a:xfrm>
          <a:prstGeom prst="rect">
            <a:avLst/>
          </a:prstGeom>
          <a:noFill/>
        </p:spPr>
        <p:txBody>
          <a:bodyPr wrap="square" rtlCol="0">
            <a:spAutoFit/>
          </a:bodyPr>
          <a:lstStyle/>
          <a:p>
            <a:pPr algn="ctr"/>
            <a:r>
              <a:rPr lang="en-US" sz="2800" b="1" dirty="0" smtClean="0">
                <a:solidFill>
                  <a:srgbClr val="002060"/>
                </a:solidFill>
                <a:latin typeface="Times New Roman" pitchFamily="18" charset="0"/>
                <a:cs typeface="Times New Roman" pitchFamily="18" charset="0"/>
              </a:rPr>
              <a:t>2. </a:t>
            </a:r>
            <a:endParaRPr lang="en-US" sz="2800" b="1" dirty="0">
              <a:solidFill>
                <a:srgbClr val="002060"/>
              </a:solidFill>
              <a:latin typeface="Times New Roman" pitchFamily="18" charset="0"/>
              <a:cs typeface="Times New Roman" pitchFamily="18"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custDataLst>
      <p:tags r:id="rId1"/>
    </p:custDataLst>
    <p:extLst>
      <p:ext uri="{BB962C8B-B14F-4D97-AF65-F5344CB8AC3E}">
        <p14:creationId xmlns:p14="http://schemas.microsoft.com/office/powerpoint/2010/main" xmlns="" val="295500998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2" cstate="print"/>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2" cstate="print"/>
            <a:srcRect l="1990"/>
            <a:stretch/>
          </p:blipFill>
          <p:spPr>
            <a:xfrm>
              <a:off x="-17585" y="5729324"/>
              <a:ext cx="8659753" cy="1123362"/>
            </a:xfrm>
            <a:prstGeom prst="rect">
              <a:avLst/>
            </a:prstGeom>
          </p:spPr>
        </p:pic>
      </p:grpSp>
      <p:sp>
        <p:nvSpPr>
          <p:cNvPr id="8"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9" name="Picture 8">
            <a:extLst>
              <a:ext uri="{FF2B5EF4-FFF2-40B4-BE49-F238E27FC236}">
                <a16:creationId xmlns="" xmlns:a16="http://schemas.microsoft.com/office/drawing/2014/main" id="{9386116E-C655-4397-81B3-C77AB8ADD2E1}"/>
              </a:ext>
            </a:extLst>
          </p:cNvPr>
          <p:cNvPicPr>
            <a:picLocks noChangeAspect="1"/>
          </p:cNvPicPr>
          <p:nvPr/>
        </p:nvPicPr>
        <p:blipFill>
          <a:blip r:embed="rId3" cstate="print">
            <a:clrChange>
              <a:clrFrom>
                <a:srgbClr val="000000">
                  <a:alpha val="0"/>
                </a:srgbClr>
              </a:clrFrom>
              <a:clrTo>
                <a:srgbClr val="000000">
                  <a:alpha val="0"/>
                </a:srgbClr>
              </a:clrTo>
            </a:clrChange>
          </a:blip>
          <a:stretch>
            <a:fillRect/>
          </a:stretch>
        </p:blipFill>
        <p:spPr>
          <a:xfrm>
            <a:off x="1219200" y="2438400"/>
            <a:ext cx="6419496" cy="2382950"/>
          </a:xfrm>
          <a:prstGeom prst="rect">
            <a:avLst/>
          </a:prstGeom>
        </p:spPr>
      </p:pic>
    </p:spTree>
    <p:extLst>
      <p:ext uri="{BB962C8B-B14F-4D97-AF65-F5344CB8AC3E}">
        <p14:creationId xmlns:p14="http://schemas.microsoft.com/office/powerpoint/2010/main" xmlns="" val="295681427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44922" b="84115" l="70074" r="91176">
                        <a14:foregroundMark x1="74853" y1="80339" x2="86250" y2="71224"/>
                        <a14:foregroundMark x1="72721" y1="80859" x2="85000" y2="79297"/>
                        <a14:foregroundMark x1="73382" y1="78255" x2="86103" y2="84115"/>
                        <a14:foregroundMark x1="83309" y1="59115" x2="87353" y2="70833"/>
                        <a14:foregroundMark x1="82059" y1="65625" x2="91176" y2="59896"/>
                        <a14:foregroundMark x1="74485" y1="50521" x2="80662" y2="51693"/>
                        <a14:foregroundMark x1="81838" y1="69661" x2="82059" y2="73698"/>
                        <a14:foregroundMark x1="74191" y1="82161" x2="81838" y2="80859"/>
                        <a14:foregroundMark x1="78015" y1="82682" x2="80294" y2="83203"/>
                        <a14:foregroundMark x1="76912" y1="82292" x2="76912" y2="82292"/>
                      </a14:backgroundRemoval>
                    </a14:imgEffect>
                  </a14:imgLayer>
                </a14:imgProps>
              </a:ext>
              <a:ext uri="{28A0092B-C50C-407E-A947-70E740481C1C}">
                <a14:useLocalDpi xmlns:a14="http://schemas.microsoft.com/office/drawing/2010/main" xmlns="" val="0"/>
              </a:ext>
            </a:extLst>
          </a:blip>
          <a:srcRect l="69677" t="46600" r="12236" b="16936"/>
          <a:stretch/>
        </p:blipFill>
        <p:spPr bwMode="auto">
          <a:xfrm>
            <a:off x="6715926" y="2284080"/>
            <a:ext cx="1674432" cy="19063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cstate="print">
            <a:extLst>
              <a:ext uri="{BEBA8EAE-BF5A-486C-A8C5-ECC9F3942E4B}">
                <a14:imgProps xmlns:a14="http://schemas.microsoft.com/office/drawing/2010/main" xmlns="">
                  <a14:imgLayer r:embed="rId4">
                    <a14:imgEffect>
                      <a14:backgroundRemoval t="34896" b="83073" l="52132" r="71618">
                        <a14:foregroundMark x1="67647" y1="62891" x2="60956" y2="80599"/>
                        <a14:foregroundMark x1="58971" y1="71484" x2="69338" y2="63932"/>
                        <a14:foregroundMark x1="58529" y1="80859" x2="67206" y2="80339"/>
                        <a14:foregroundMark x1="54559" y1="78646" x2="62279" y2="83073"/>
                        <a14:foregroundMark x1="62794" y1="81641" x2="69044" y2="81250"/>
                      </a14:backgroundRemoval>
                    </a14:imgEffect>
                  </a14:imgLayer>
                </a14:imgProps>
              </a:ext>
              <a:ext uri="{28A0092B-C50C-407E-A947-70E740481C1C}">
                <a14:useLocalDpi xmlns:a14="http://schemas.microsoft.com/office/drawing/2010/main" xmlns="" val="0"/>
              </a:ext>
            </a:extLst>
          </a:blip>
          <a:srcRect l="53274" t="33125" r="29481" b="16936"/>
          <a:stretch/>
        </p:blipFill>
        <p:spPr bwMode="auto">
          <a:xfrm>
            <a:off x="4908956" y="1612371"/>
            <a:ext cx="1576438" cy="2578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6337" t="33125" r="46479" b="16936"/>
          <a:stretch/>
        </p:blipFill>
        <p:spPr bwMode="auto">
          <a:xfrm>
            <a:off x="3014570" y="1787748"/>
            <a:ext cx="1464023" cy="2402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8785" t="33125" r="63910" b="16936"/>
          <a:stretch/>
        </p:blipFill>
        <p:spPr bwMode="auto">
          <a:xfrm>
            <a:off x="1154007" y="1792905"/>
            <a:ext cx="1471205" cy="2397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Bốn bạn Mai, Nam, Việt và Rô-bốt cân kiểm tra sức khỏe được kết quả như sau:</a:t>
            </a:r>
            <a:endParaRPr lang="en-US" sz="2800" b="1" dirty="0">
              <a:latin typeface="Times New Roman" pitchFamily="18" charset="0"/>
              <a:ea typeface="Arial-Rounded" panose="020B0500000000000000" pitchFamily="34" charset="0"/>
              <a:cs typeface="Times New Roman" pitchFamily="18" charset="0"/>
            </a:endParaRPr>
          </a:p>
        </p:txBody>
      </p:sp>
      <p:sp>
        <p:nvSpPr>
          <p:cNvPr id="9" name="Flowchart: Document 8"/>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10" name="组合 23"/>
          <p:cNvGrpSpPr/>
          <p:nvPr/>
        </p:nvGrpSpPr>
        <p:grpSpPr>
          <a:xfrm>
            <a:off x="-10242" y="6205462"/>
            <a:ext cx="9152792" cy="718326"/>
            <a:chOff x="-17585" y="5729324"/>
            <a:chExt cx="12203723" cy="1123362"/>
          </a:xfrm>
        </p:grpSpPr>
        <p:pic>
          <p:nvPicPr>
            <p:cNvPr id="11" name="图片 25"/>
            <p:cNvPicPr>
              <a:picLocks noChangeAspect="1"/>
            </p:cNvPicPr>
            <p:nvPr/>
          </p:nvPicPr>
          <p:blipFill rotWithShape="1">
            <a:blip r:embed="rId7" cstate="print"/>
            <a:srcRect r="21459"/>
            <a:stretch/>
          </p:blipFill>
          <p:spPr>
            <a:xfrm>
              <a:off x="5398477" y="5729324"/>
              <a:ext cx="6787661" cy="1123362"/>
            </a:xfrm>
            <a:prstGeom prst="rect">
              <a:avLst/>
            </a:prstGeom>
          </p:spPr>
        </p:pic>
        <p:pic>
          <p:nvPicPr>
            <p:cNvPr id="12" name="图片 24"/>
            <p:cNvPicPr>
              <a:picLocks noChangeAspect="1"/>
            </p:cNvPicPr>
            <p:nvPr/>
          </p:nvPicPr>
          <p:blipFill rotWithShape="1">
            <a:blip r:embed="rId7" cstate="print"/>
            <a:srcRect l="1990"/>
            <a:stretch/>
          </p:blipFill>
          <p:spPr>
            <a:xfrm>
              <a:off x="-17585" y="5729324"/>
              <a:ext cx="8659753" cy="1123362"/>
            </a:xfrm>
            <a:prstGeom prst="rect">
              <a:avLst/>
            </a:prstGeom>
          </p:spPr>
        </p:pic>
      </p:grpSp>
      <p:sp>
        <p:nvSpPr>
          <p:cNvPr id="13"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Times New Roman" pitchFamily="18" charset="0"/>
                <a:ea typeface="微软雅黑" panose="020B0503020204020204" pitchFamily="34" charset="-122"/>
                <a:cs typeface="Times New Roman" pitchFamily="18" charset="0"/>
              </a:rPr>
              <a:t>1</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4"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graphicFrame>
        <p:nvGraphicFramePr>
          <p:cNvPr id="15" name="Table 14"/>
          <p:cNvGraphicFramePr>
            <a:graphicFrameLocks noGrp="1"/>
          </p:cNvGraphicFramePr>
          <p:nvPr>
            <p:extLst>
              <p:ext uri="{D42A27DB-BD31-4B8C-83A1-F6EECF244321}">
                <p14:modId xmlns:p14="http://schemas.microsoft.com/office/powerpoint/2010/main" xmlns="" val="665691445"/>
              </p:ext>
            </p:extLst>
          </p:nvPr>
        </p:nvGraphicFramePr>
        <p:xfrm>
          <a:off x="1052462" y="5029200"/>
          <a:ext cx="7086599" cy="914400"/>
        </p:xfrm>
        <a:graphic>
          <a:graphicData uri="http://schemas.openxmlformats.org/drawingml/2006/table">
            <a:tbl>
              <a:tblPr firstRow="1" bandRow="1">
                <a:tableStyleId>{21E4AEA4-8DFA-4A89-87EB-49C32662AFE0}</a:tableStyleId>
              </a:tblPr>
              <a:tblGrid>
                <a:gridCol w="2147938"/>
                <a:gridCol w="1295400"/>
                <a:gridCol w="1219200"/>
                <a:gridCol w="1204861"/>
                <a:gridCol w="1219200"/>
              </a:tblGrid>
              <a:tr h="370840">
                <a:tc>
                  <a:txBody>
                    <a:bodyPr/>
                    <a:lstStyle/>
                    <a:p>
                      <a:pPr algn="ctr"/>
                      <a:r>
                        <a:rPr lang="en-US" sz="2400" b="1" dirty="0" smtClean="0">
                          <a:solidFill>
                            <a:schemeClr val="tx1"/>
                          </a:solidFill>
                        </a:rPr>
                        <a:t>Tên</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2400" dirty="0" smtClean="0">
                          <a:solidFill>
                            <a:srgbClr val="C00000"/>
                          </a:solidFill>
                        </a:rPr>
                        <a:t>Mai</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Nam</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Việt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Rô-bốt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algn="ctr"/>
                      <a:r>
                        <a:rPr lang="en-US" sz="2400" b="1" dirty="0" smtClean="0">
                          <a:solidFill>
                            <a:schemeClr val="tx1"/>
                          </a:solidFill>
                        </a:rPr>
                        <a:t>Cân</a:t>
                      </a:r>
                      <a:r>
                        <a:rPr lang="en-US" sz="2400" b="1" baseline="0" dirty="0" smtClean="0">
                          <a:solidFill>
                            <a:schemeClr val="tx1"/>
                          </a:solidFill>
                        </a:rPr>
                        <a:t> nặng</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bl>
          </a:graphicData>
        </a:graphic>
      </p:graphicFrame>
      <p:sp>
        <p:nvSpPr>
          <p:cNvPr id="16" name="TextBox 15"/>
          <p:cNvSpPr txBox="1"/>
          <p:nvPr/>
        </p:nvSpPr>
        <p:spPr>
          <a:xfrm>
            <a:off x="3429000" y="5574268"/>
            <a:ext cx="71686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23 kg</a:t>
            </a:r>
            <a:endParaRPr lang="en-US" b="1" dirty="0">
              <a:latin typeface="Times New Roman" pitchFamily="18" charset="0"/>
              <a:cs typeface="Times New Roman" pitchFamily="18" charset="0"/>
            </a:endParaRPr>
          </a:p>
        </p:txBody>
      </p:sp>
      <p:sp>
        <p:nvSpPr>
          <p:cNvPr id="17" name="TextBox 16"/>
          <p:cNvSpPr txBox="1"/>
          <p:nvPr/>
        </p:nvSpPr>
        <p:spPr>
          <a:xfrm>
            <a:off x="4742661" y="5574268"/>
            <a:ext cx="71686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25 kg</a:t>
            </a:r>
            <a:endParaRPr lang="en-US" b="1" dirty="0">
              <a:latin typeface="Times New Roman" pitchFamily="18" charset="0"/>
              <a:cs typeface="Times New Roman" pitchFamily="18" charset="0"/>
            </a:endParaRPr>
          </a:p>
        </p:txBody>
      </p:sp>
      <p:sp>
        <p:nvSpPr>
          <p:cNvPr id="18" name="TextBox 17"/>
          <p:cNvSpPr txBox="1"/>
          <p:nvPr/>
        </p:nvSpPr>
        <p:spPr>
          <a:xfrm>
            <a:off x="6001684" y="5574268"/>
            <a:ext cx="71686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24 kg</a:t>
            </a:r>
            <a:endParaRPr lang="en-US" b="1" dirty="0">
              <a:latin typeface="Times New Roman" pitchFamily="18" charset="0"/>
              <a:cs typeface="Times New Roman" pitchFamily="18" charset="0"/>
            </a:endParaRPr>
          </a:p>
        </p:txBody>
      </p:sp>
      <p:sp>
        <p:nvSpPr>
          <p:cNvPr id="19" name="TextBox 18"/>
          <p:cNvSpPr txBox="1"/>
          <p:nvPr/>
        </p:nvSpPr>
        <p:spPr>
          <a:xfrm>
            <a:off x="7197916" y="5574268"/>
            <a:ext cx="71686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20 kg</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4506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Bằng cái cân đĩa, cân đồng hồ, cân bàn đồng hồ, hãy tập cân một số đồ vật xung quanh em.</a:t>
            </a:r>
            <a:endParaRPr lang="en-US" sz="2800" b="1" dirty="0">
              <a:latin typeface="Times New Roman" pitchFamily="18" charset="0"/>
              <a:ea typeface="Arial-Rounded" panose="020B0500000000000000" pitchFamily="34" charset="0"/>
              <a:cs typeface="Times New Roman" pitchFamily="18" charset="0"/>
            </a:endParaRP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Times New Roman" pitchFamily="18" charset="0"/>
                <a:ea typeface="微软雅黑" panose="020B0503020204020204" pitchFamily="34" charset="-122"/>
                <a:cs typeface="Times New Roman" pitchFamily="18" charset="0"/>
              </a:rPr>
              <a:t>2</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1026" name="Picture 2"/>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22656" b="91016" l="28162" r="88309">
                        <a14:foregroundMark x1="61985" y1="43359" x2="61985" y2="43359"/>
                        <a14:foregroundMark x1="56250" y1="33724" x2="56250" y2="33724"/>
                        <a14:foregroundMark x1="61397" y1="30729" x2="51691" y2="35807"/>
                        <a14:backgroundMark x1="58235" y1="33594" x2="58309" y2="28646"/>
                      </a14:backgroundRemoval>
                    </a14:imgEffect>
                  </a14:imgLayer>
                </a14:imgProps>
              </a:ext>
              <a:ext uri="{28A0092B-C50C-407E-A947-70E740481C1C}">
                <a14:useLocalDpi xmlns:a14="http://schemas.microsoft.com/office/drawing/2010/main" xmlns="" val="0"/>
              </a:ext>
            </a:extLst>
          </a:blip>
          <a:srcRect l="28690" t="26459" r="13412" b="10261"/>
          <a:stretch/>
        </p:blipFill>
        <p:spPr bwMode="auto">
          <a:xfrm>
            <a:off x="2114581" y="2426110"/>
            <a:ext cx="4482596" cy="2766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8058652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208557" cy="1364682"/>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Rót hết nước từ bình của Việt và Mai được các cốc nước (như hình vẽ). Bình nước của bạn nào chứa được nhiều nước hơn và nhiều hơn mấy cốc?</a:t>
            </a:r>
            <a:endParaRPr lang="en-US" sz="2800" b="1" dirty="0">
              <a:latin typeface="Times New Roman" pitchFamily="18" charset="0"/>
              <a:ea typeface="Arial-Rounded" panose="020B0500000000000000" pitchFamily="34" charset="0"/>
              <a:cs typeface="Times New Roman" pitchFamily="18" charset="0"/>
            </a:endParaRP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Times New Roman" pitchFamily="18" charset="0"/>
                <a:ea typeface="微软雅黑" panose="020B0503020204020204" pitchFamily="34" charset="-122"/>
                <a:cs typeface="Times New Roman" pitchFamily="18" charset="0"/>
              </a:rPr>
              <a:t>3</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4990" t="37291" r="25764" b="20162"/>
          <a:stretch/>
        </p:blipFill>
        <p:spPr bwMode="auto">
          <a:xfrm>
            <a:off x="4533954" y="2057400"/>
            <a:ext cx="4418317" cy="2155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731424" y="4852065"/>
            <a:ext cx="8208557"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 Bình nước của Việt chứa được nhiều nước hơn và nhiều hơn 1 cốc.</a:t>
            </a:r>
            <a:endParaRPr lang="en-US" sz="2800"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346775427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arn(inVertical)">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Times New Roman" pitchFamily="18" charset="0"/>
                <a:ea typeface="微软雅黑" panose="020B0503020204020204" pitchFamily="34" charset="-122"/>
                <a:cs typeface="Times New Roman" pitchFamily="18" charset="0"/>
              </a:rPr>
              <a:t>4</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419" t="29583" r="12353" b="31654"/>
          <a:stretch/>
        </p:blipFill>
        <p:spPr bwMode="auto">
          <a:xfrm>
            <a:off x="904630" y="838739"/>
            <a:ext cx="7334739" cy="2286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237671" y="3480619"/>
            <a:ext cx="8904879"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Lượng nước ở cả hai bình bằng bao nhiêu cốc?</a:t>
            </a:r>
            <a:endParaRPr lang="en-US" sz="2800" b="1" dirty="0">
              <a:latin typeface="Times New Roman" pitchFamily="18" charset="0"/>
              <a:ea typeface="Arial-Rounded" panose="020B0500000000000000" pitchFamily="34" charset="0"/>
              <a:cs typeface="Times New Roman" pitchFamily="18" charset="0"/>
            </a:endParaRPr>
          </a:p>
        </p:txBody>
      </p:sp>
      <p:sp>
        <p:nvSpPr>
          <p:cNvPr id="13" name="TextBox 12"/>
          <p:cNvSpPr txBox="1"/>
          <p:nvPr/>
        </p:nvSpPr>
        <p:spPr>
          <a:xfrm>
            <a:off x="239121" y="3983527"/>
            <a:ext cx="8904879" cy="933795"/>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a) Lượng nước ở cả hai bình bằng :</a:t>
            </a:r>
          </a:p>
          <a:p>
            <a:r>
              <a:rPr lang="en-US" sz="2800" b="1" dirty="0" smtClean="0">
                <a:solidFill>
                  <a:srgbClr val="FF0000"/>
                </a:solidFill>
                <a:latin typeface="Times New Roman" pitchFamily="18" charset="0"/>
                <a:ea typeface="Arial-Rounded" panose="020B0500000000000000" pitchFamily="34" charset="0"/>
                <a:cs typeface="Times New Roman" pitchFamily="18" charset="0"/>
              </a:rPr>
              <a:t>                     9 + 7 – 16 (cốc)</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4" name="TextBox 13"/>
          <p:cNvSpPr txBox="1"/>
          <p:nvPr/>
        </p:nvSpPr>
        <p:spPr>
          <a:xfrm>
            <a:off x="277693" y="4908683"/>
            <a:ext cx="8904879"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 Lượng nước ở bình nào ít hơn và ít hơn bao nhiêu cốc?</a:t>
            </a:r>
          </a:p>
        </p:txBody>
      </p:sp>
      <p:sp>
        <p:nvSpPr>
          <p:cNvPr id="15" name="TextBox 14"/>
          <p:cNvSpPr txBox="1"/>
          <p:nvPr/>
        </p:nvSpPr>
        <p:spPr>
          <a:xfrm>
            <a:off x="359528" y="5751786"/>
            <a:ext cx="8904879" cy="502908"/>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b) Lượng nước ở bình </a:t>
            </a:r>
            <a:r>
              <a:rPr lang="en-US" sz="2800" b="1" dirty="0" smtClean="0">
                <a:solidFill>
                  <a:srgbClr val="FF0000"/>
                </a:solidFill>
                <a:latin typeface="Times New Roman" pitchFamily="18" charset="0"/>
                <a:ea typeface="Arial-Rounded" panose="020B0500000000000000" pitchFamily="34" charset="0"/>
                <a:cs typeface="Times New Roman" pitchFamily="18" charset="0"/>
              </a:rPr>
              <a:t>B</a:t>
            </a:r>
            <a:r>
              <a:rPr lang="en-US" sz="2800" b="1" dirty="0" smtClean="0">
                <a:latin typeface="Times New Roman" pitchFamily="18" charset="0"/>
                <a:ea typeface="Arial-Rounded" panose="020B0500000000000000" pitchFamily="34" charset="0"/>
                <a:cs typeface="Times New Roman" pitchFamily="18" charset="0"/>
              </a:rPr>
              <a:t> ít hơn và ít hơn </a:t>
            </a:r>
            <a:r>
              <a:rPr lang="en-US" sz="2800" b="1" dirty="0" smtClean="0">
                <a:solidFill>
                  <a:srgbClr val="FF0000"/>
                </a:solidFill>
                <a:latin typeface="Times New Roman" pitchFamily="18" charset="0"/>
                <a:ea typeface="Arial-Rounded" panose="020B0500000000000000" pitchFamily="34" charset="0"/>
                <a:cs typeface="Times New Roman" pitchFamily="18" charset="0"/>
              </a:rPr>
              <a:t>2 cốc</a:t>
            </a:r>
          </a:p>
        </p:txBody>
      </p:sp>
    </p:spTree>
    <p:extLst>
      <p:ext uri="{BB962C8B-B14F-4D97-AF65-F5344CB8AC3E}">
        <p14:creationId xmlns:p14="http://schemas.microsoft.com/office/powerpoint/2010/main" xmlns="" val="30478208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latin typeface="Times New Roman" pitchFamily="18" charset="0"/>
              <a:cs typeface="Times New Roman" pitchFamily="18" charset="0"/>
            </a:endParaRPr>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8"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Times New Roman" pitchFamily="18" charset="0"/>
                <a:ea typeface="微软雅黑" panose="020B0503020204020204" pitchFamily="34" charset="-122"/>
                <a:cs typeface="Times New Roman" pitchFamily="18" charset="0"/>
              </a:rPr>
              <a:t>5</a:t>
            </a:r>
            <a:endParaRPr lang="zh-CN" altLang="en-US" sz="25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9"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10" name="TextBox 9"/>
          <p:cNvSpPr txBox="1"/>
          <p:nvPr/>
        </p:nvSpPr>
        <p:spPr>
          <a:xfrm>
            <a:off x="706843" y="533400"/>
            <a:ext cx="8284757" cy="1364682"/>
          </a:xfrm>
          <a:prstGeom prst="rect">
            <a:avLst/>
          </a:prstGeom>
          <a:noFill/>
          <a:ln>
            <a:noFill/>
          </a:ln>
        </p:spPr>
        <p:txBody>
          <a:bodyPr wrap="square" lIns="71323" tIns="35662" rIns="71323" bIns="35662" rtlCol="0">
            <a:spAutoFit/>
          </a:bodyPr>
          <a:lstStyle/>
          <a:p>
            <a:r>
              <a:rPr lang="en-US" sz="2800" b="1" dirty="0" smtClean="0">
                <a:latin typeface="Times New Roman" pitchFamily="18" charset="0"/>
                <a:ea typeface="Arial-Rounded" panose="020B0500000000000000" pitchFamily="34" charset="0"/>
                <a:cs typeface="Times New Roman" pitchFamily="18" charset="0"/>
              </a:rPr>
              <a:t>Dùng ca 1</a:t>
            </a:r>
            <a:r>
              <a:rPr lang="en-US" sz="2800" b="1" i="1" dirty="0" smtClean="0">
                <a:latin typeface="Times New Roman" pitchFamily="18" charset="0"/>
                <a:ea typeface="Arial-Rounded" panose="020B0500000000000000" pitchFamily="34" charset="0"/>
                <a:cs typeface="Times New Roman" pitchFamily="18" charset="0"/>
              </a:rPr>
              <a:t>l</a:t>
            </a:r>
            <a:r>
              <a:rPr lang="en-US" sz="2800" b="1" dirty="0" smtClean="0">
                <a:latin typeface="Times New Roman" pitchFamily="18" charset="0"/>
                <a:ea typeface="Arial-Rounded" panose="020B0500000000000000" pitchFamily="34" charset="0"/>
                <a:cs typeface="Times New Roman" pitchFamily="18" charset="0"/>
              </a:rPr>
              <a:t>, múc nước ở trong thùng đổ 3 ca đầy vào xô màu vàng và 5 ca đầy vào xô màu đỏ. Hỏi cả 2 xô có bao nhiêu lít nước?</a:t>
            </a:r>
            <a:endParaRPr lang="en-US" sz="2800" b="1" dirty="0">
              <a:latin typeface="Times New Roman" pitchFamily="18" charset="0"/>
              <a:ea typeface="Arial-Rounded" panose="020B0500000000000000" pitchFamily="34" charset="0"/>
              <a:cs typeface="Times New Roman" pitchFamily="18" charset="0"/>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6414" t="45625" r="28235" b="19758"/>
          <a:stretch/>
        </p:blipFill>
        <p:spPr bwMode="auto">
          <a:xfrm>
            <a:off x="1920170" y="2133600"/>
            <a:ext cx="5303660" cy="2286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2192042" y="5105400"/>
            <a:ext cx="4458744" cy="933795"/>
          </a:xfrm>
          <a:prstGeom prst="rect">
            <a:avLst/>
          </a:prstGeom>
          <a:noFill/>
          <a:ln>
            <a:noFill/>
          </a:ln>
        </p:spPr>
        <p:txBody>
          <a:bodyPr wrap="square" lIns="71323" tIns="35662" rIns="71323" bIns="35662" rtlCol="0">
            <a:spAutoFit/>
          </a:bodyPr>
          <a:lstStyle/>
          <a:p>
            <a:pPr algn="ctr"/>
            <a:r>
              <a:rPr lang="en-US" sz="2800" b="1" dirty="0" smtClean="0">
                <a:latin typeface="Times New Roman" pitchFamily="18" charset="0"/>
                <a:ea typeface="Arial-Rounded" panose="020B0500000000000000" pitchFamily="34" charset="0"/>
                <a:cs typeface="Times New Roman" pitchFamily="18" charset="0"/>
              </a:rPr>
              <a:t>Cả 2 xô có số lít nước là: 3 + 5 = 8</a:t>
            </a:r>
            <a:r>
              <a:rPr lang="en-US" sz="2800" b="1" i="1" dirty="0" smtClean="0">
                <a:latin typeface="Times New Roman" pitchFamily="18" charset="0"/>
                <a:ea typeface="Arial-Rounded" panose="020B0500000000000000" pitchFamily="34" charset="0"/>
                <a:cs typeface="Times New Roman" pitchFamily="18" charset="0"/>
              </a:rPr>
              <a:t>l</a:t>
            </a:r>
            <a:endParaRPr lang="en-US" sz="2800" b="1" i="1" dirty="0">
              <a:latin typeface="Times New Roman" pitchFamily="18" charset="0"/>
              <a:ea typeface="Arial-Rounded" panose="020B0500000000000000" pitchFamily="34" charset="0"/>
              <a:cs typeface="Times New Roman" pitchFamily="18" charset="0"/>
            </a:endParaRPr>
          </a:p>
        </p:txBody>
      </p:sp>
      <p:sp>
        <p:nvSpPr>
          <p:cNvPr id="13" name="TextBox 12"/>
          <p:cNvSpPr txBox="1"/>
          <p:nvPr/>
        </p:nvSpPr>
        <p:spPr>
          <a:xfrm>
            <a:off x="4844305" y="4495800"/>
            <a:ext cx="533472"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Times New Roman" pitchFamily="18" charset="0"/>
                <a:ea typeface="Arial-Rounded" panose="020B0500000000000000" pitchFamily="34" charset="0"/>
                <a:cs typeface="Times New Roman" pitchFamily="18" charset="0"/>
              </a:rPr>
              <a:t>3</a:t>
            </a:r>
            <a:r>
              <a:rPr lang="en-US" sz="2800" b="1" i="1" dirty="0" smtClean="0">
                <a:solidFill>
                  <a:srgbClr val="FF0000"/>
                </a:solidFill>
                <a:latin typeface="Times New Roman" pitchFamily="18" charset="0"/>
                <a:ea typeface="Arial-Rounded" panose="020B0500000000000000" pitchFamily="34" charset="0"/>
                <a:cs typeface="Times New Roman" pitchFamily="18" charset="0"/>
              </a:rPr>
              <a:t>l</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4" name="TextBox 13"/>
          <p:cNvSpPr txBox="1"/>
          <p:nvPr/>
        </p:nvSpPr>
        <p:spPr>
          <a:xfrm>
            <a:off x="6330441" y="4460636"/>
            <a:ext cx="533472"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Times New Roman" pitchFamily="18" charset="0"/>
                <a:ea typeface="Arial-Rounded" panose="020B0500000000000000" pitchFamily="34" charset="0"/>
                <a:cs typeface="Times New Roman" pitchFamily="18" charset="0"/>
              </a:rPr>
              <a:t>5</a:t>
            </a:r>
            <a:r>
              <a:rPr lang="en-US" sz="2800" b="1" i="1" dirty="0" smtClean="0">
                <a:solidFill>
                  <a:srgbClr val="FF0000"/>
                </a:solidFill>
                <a:latin typeface="Times New Roman" pitchFamily="18" charset="0"/>
                <a:ea typeface="Arial-Rounded" panose="020B0500000000000000" pitchFamily="34" charset="0"/>
                <a:cs typeface="Times New Roman" pitchFamily="18" charset="0"/>
              </a:rPr>
              <a:t>l</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422464902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596</Words>
  <Application>Microsoft Office PowerPoint</Application>
  <PresentationFormat>On-screen Show (4:3)</PresentationFormat>
  <Paragraphs>65</Paragraphs>
  <Slides>11</Slides>
  <Notes>2</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29</cp:revision>
  <dcterms:created xsi:type="dcterms:W3CDTF">2021-06-12T14:35:08Z</dcterms:created>
  <dcterms:modified xsi:type="dcterms:W3CDTF">2022-10-29T08:29:24Z</dcterms:modified>
</cp:coreProperties>
</file>