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notesSlides/notesSlide1.xml" ContentType="application/vnd.openxmlformats-officedocument.presentationml.notesSlide+xml"/>
  <Default Extension="png" ContentType="image/png"/>
  <Override PartName="/ppt/tags/tag6.xml" ContentType="application/vnd.openxmlformats-officedocument.presentationml.tags+xml"/>
  <Override PartName="/ppt/notesSlides/notesSlide2.xml" ContentType="application/vnd.openxmlformats-officedocument.presentationml.notesSlide+xml"/>
  <Default Extension="mp3" ContentType="audio/unknown"/>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emf" ContentType="image/x-emf"/>
  <Override PartName="/ppt/tags/tag2.xml" ContentType="application/vnd.openxmlformats-officedocument.presentationml.tags+xml"/>
  <Override PartName="/ppt/tags/tag3.xml" ContentType="application/vnd.openxmlformats-officedocument.presentationml.tags+xml"/>
  <Default Extension="rels" ContentType="application/vnd.openxmlformats-package.relationships+xml"/>
  <Default Extension="xml" ContentType="application/xml"/>
  <Override PartName="/ppt/presentation.xml" ContentType="application/vnd.openxmlformats-officedocument.presentationml.presentation.main+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tags/tag1.xml" ContentType="application/vnd.openxmlformats-officedocument.presentationml.tags+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Default Extension="wdp" ContentType="image/vnd.ms-photo"/>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62" r:id="rId2"/>
    <p:sldId id="269" r:id="rId3"/>
    <p:sldId id="266" r:id="rId4"/>
    <p:sldId id="256" r:id="rId5"/>
    <p:sldId id="268" r:id="rId6"/>
    <p:sldId id="267" r:id="rId7"/>
    <p:sldId id="257" r:id="rId8"/>
    <p:sldId id="258" r:id="rId9"/>
    <p:sldId id="259" r:id="rId10"/>
    <p:sldId id="261" r:id="rId11"/>
    <p:sldId id="263" r:id="rId12"/>
    <p:sldId id="264" r:id="rId1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6" d="100"/>
          <a:sy n="66" d="100"/>
        </p:scale>
        <p:origin x="-1282" y="-101"/>
      </p:cViewPr>
      <p:guideLst>
        <p:guide orient="horz" pos="2160"/>
        <p:guide pos="288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73DEB99-9A5A-4D71-91FE-7CD079025E7D}" type="datetimeFigureOut">
              <a:rPr lang="en-US" smtClean="0"/>
              <a:pPr/>
              <a:t>10/29/2022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2652CD9-5C84-4171-B53D-0E4114891214}" type="slidenum">
              <a:rPr lang="en-US" smtClean="0"/>
              <a:pPr/>
              <a:t>‹#›</a:t>
            </a:fld>
            <a:endParaRPr lang="en-US"/>
          </a:p>
        </p:txBody>
      </p:sp>
    </p:spTree>
    <p:extLst>
      <p:ext uri="{BB962C8B-B14F-4D97-AF65-F5344CB8AC3E}">
        <p14:creationId xmlns:p14="http://schemas.microsoft.com/office/powerpoint/2010/main" xmlns="" val="40859156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pPr/>
              <a:t>1</a:t>
            </a:fld>
            <a:endParaRPr lang="zh-CN" altLang="en-US"/>
          </a:p>
        </p:txBody>
      </p:sp>
    </p:spTree>
    <p:extLst>
      <p:ext uri="{BB962C8B-B14F-4D97-AF65-F5344CB8AC3E}">
        <p14:creationId xmlns:p14="http://schemas.microsoft.com/office/powerpoint/2010/main" xmlns="" val="27170783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256156D-592E-4B4D-8772-D689FB057AF4}" type="slidenum">
              <a:rPr lang="zh-CN" altLang="en-US" smtClean="0"/>
              <a:pPr/>
              <a:t>12</a:t>
            </a:fld>
            <a:endParaRPr lang="zh-CN" altLang="en-US"/>
          </a:p>
        </p:txBody>
      </p:sp>
    </p:spTree>
    <p:extLst>
      <p:ext uri="{BB962C8B-B14F-4D97-AF65-F5344CB8AC3E}">
        <p14:creationId xmlns:p14="http://schemas.microsoft.com/office/powerpoint/2010/main" xmlns="" val="27170783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07FA570-4044-44DE-8C8C-C308B5DC16B8}" type="datetimeFigureOut">
              <a:rPr lang="en-US" smtClean="0"/>
              <a:pPr/>
              <a:t>10/29/2022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1A5E1E-EB56-4A18-A589-D5FC8DE8644B}" type="slidenum">
              <a:rPr lang="en-US" smtClean="0"/>
              <a:pPr/>
              <a:t>‹#›</a:t>
            </a:fld>
            <a:endParaRPr lang="en-US"/>
          </a:p>
        </p:txBody>
      </p:sp>
    </p:spTree>
    <p:extLst>
      <p:ext uri="{BB962C8B-B14F-4D97-AF65-F5344CB8AC3E}">
        <p14:creationId xmlns:p14="http://schemas.microsoft.com/office/powerpoint/2010/main" xmlns="" val="201654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07FA570-4044-44DE-8C8C-C308B5DC16B8}" type="datetimeFigureOut">
              <a:rPr lang="en-US" smtClean="0"/>
              <a:pPr/>
              <a:t>10/29/2022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1A5E1E-EB56-4A18-A589-D5FC8DE8644B}" type="slidenum">
              <a:rPr lang="en-US" smtClean="0"/>
              <a:pPr/>
              <a:t>‹#›</a:t>
            </a:fld>
            <a:endParaRPr lang="en-US"/>
          </a:p>
        </p:txBody>
      </p:sp>
    </p:spTree>
    <p:extLst>
      <p:ext uri="{BB962C8B-B14F-4D97-AF65-F5344CB8AC3E}">
        <p14:creationId xmlns:p14="http://schemas.microsoft.com/office/powerpoint/2010/main" xmlns="" val="24380470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07FA570-4044-44DE-8C8C-C308B5DC16B8}" type="datetimeFigureOut">
              <a:rPr lang="en-US" smtClean="0"/>
              <a:pPr/>
              <a:t>10/29/2022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1A5E1E-EB56-4A18-A589-D5FC8DE8644B}" type="slidenum">
              <a:rPr lang="en-US" smtClean="0"/>
              <a:pPr/>
              <a:t>‹#›</a:t>
            </a:fld>
            <a:endParaRPr lang="en-US"/>
          </a:p>
        </p:txBody>
      </p:sp>
    </p:spTree>
    <p:extLst>
      <p:ext uri="{BB962C8B-B14F-4D97-AF65-F5344CB8AC3E}">
        <p14:creationId xmlns:p14="http://schemas.microsoft.com/office/powerpoint/2010/main" xmlns="" val="10861750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07FA570-4044-44DE-8C8C-C308B5DC16B8}" type="datetimeFigureOut">
              <a:rPr lang="en-US" smtClean="0"/>
              <a:pPr/>
              <a:t>10/29/2022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1A5E1E-EB56-4A18-A589-D5FC8DE8644B}" type="slidenum">
              <a:rPr lang="en-US" smtClean="0"/>
              <a:pPr/>
              <a:t>‹#›</a:t>
            </a:fld>
            <a:endParaRPr lang="en-US"/>
          </a:p>
        </p:txBody>
      </p:sp>
    </p:spTree>
    <p:extLst>
      <p:ext uri="{BB962C8B-B14F-4D97-AF65-F5344CB8AC3E}">
        <p14:creationId xmlns:p14="http://schemas.microsoft.com/office/powerpoint/2010/main" xmlns="" val="32466926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07FA570-4044-44DE-8C8C-C308B5DC16B8}" type="datetimeFigureOut">
              <a:rPr lang="en-US" smtClean="0"/>
              <a:pPr/>
              <a:t>10/29/2022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1A5E1E-EB56-4A18-A589-D5FC8DE8644B}" type="slidenum">
              <a:rPr lang="en-US" smtClean="0"/>
              <a:pPr/>
              <a:t>‹#›</a:t>
            </a:fld>
            <a:endParaRPr lang="en-US"/>
          </a:p>
        </p:txBody>
      </p:sp>
    </p:spTree>
    <p:extLst>
      <p:ext uri="{BB962C8B-B14F-4D97-AF65-F5344CB8AC3E}">
        <p14:creationId xmlns:p14="http://schemas.microsoft.com/office/powerpoint/2010/main" xmlns="" val="25825261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07FA570-4044-44DE-8C8C-C308B5DC16B8}" type="datetimeFigureOut">
              <a:rPr lang="en-US" smtClean="0"/>
              <a:pPr/>
              <a:t>10/29/2022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1A5E1E-EB56-4A18-A589-D5FC8DE8644B}" type="slidenum">
              <a:rPr lang="en-US" smtClean="0"/>
              <a:pPr/>
              <a:t>‹#›</a:t>
            </a:fld>
            <a:endParaRPr lang="en-US"/>
          </a:p>
        </p:txBody>
      </p:sp>
    </p:spTree>
    <p:extLst>
      <p:ext uri="{BB962C8B-B14F-4D97-AF65-F5344CB8AC3E}">
        <p14:creationId xmlns:p14="http://schemas.microsoft.com/office/powerpoint/2010/main" xmlns="" val="12647438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07FA570-4044-44DE-8C8C-C308B5DC16B8}" type="datetimeFigureOut">
              <a:rPr lang="en-US" smtClean="0"/>
              <a:pPr/>
              <a:t>10/29/2022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91A5E1E-EB56-4A18-A589-D5FC8DE8644B}" type="slidenum">
              <a:rPr lang="en-US" smtClean="0"/>
              <a:pPr/>
              <a:t>‹#›</a:t>
            </a:fld>
            <a:endParaRPr lang="en-US"/>
          </a:p>
        </p:txBody>
      </p:sp>
    </p:spTree>
    <p:extLst>
      <p:ext uri="{BB962C8B-B14F-4D97-AF65-F5344CB8AC3E}">
        <p14:creationId xmlns:p14="http://schemas.microsoft.com/office/powerpoint/2010/main" xmlns="" val="24669791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07FA570-4044-44DE-8C8C-C308B5DC16B8}" type="datetimeFigureOut">
              <a:rPr lang="en-US" smtClean="0"/>
              <a:pPr/>
              <a:t>10/29/2022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91A5E1E-EB56-4A18-A589-D5FC8DE8644B}" type="slidenum">
              <a:rPr lang="en-US" smtClean="0"/>
              <a:pPr/>
              <a:t>‹#›</a:t>
            </a:fld>
            <a:endParaRPr lang="en-US"/>
          </a:p>
        </p:txBody>
      </p:sp>
    </p:spTree>
    <p:extLst>
      <p:ext uri="{BB962C8B-B14F-4D97-AF65-F5344CB8AC3E}">
        <p14:creationId xmlns:p14="http://schemas.microsoft.com/office/powerpoint/2010/main" xmlns="" val="13531353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07FA570-4044-44DE-8C8C-C308B5DC16B8}" type="datetimeFigureOut">
              <a:rPr lang="en-US" smtClean="0"/>
              <a:pPr/>
              <a:t>10/29/2022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91A5E1E-EB56-4A18-A589-D5FC8DE8644B}" type="slidenum">
              <a:rPr lang="en-US" smtClean="0"/>
              <a:pPr/>
              <a:t>‹#›</a:t>
            </a:fld>
            <a:endParaRPr lang="en-US"/>
          </a:p>
        </p:txBody>
      </p:sp>
    </p:spTree>
    <p:extLst>
      <p:ext uri="{BB962C8B-B14F-4D97-AF65-F5344CB8AC3E}">
        <p14:creationId xmlns:p14="http://schemas.microsoft.com/office/powerpoint/2010/main" xmlns="" val="26710216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07FA570-4044-44DE-8C8C-C308B5DC16B8}" type="datetimeFigureOut">
              <a:rPr lang="en-US" smtClean="0"/>
              <a:pPr/>
              <a:t>10/29/2022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1A5E1E-EB56-4A18-A589-D5FC8DE8644B}" type="slidenum">
              <a:rPr lang="en-US" smtClean="0"/>
              <a:pPr/>
              <a:t>‹#›</a:t>
            </a:fld>
            <a:endParaRPr lang="en-US"/>
          </a:p>
        </p:txBody>
      </p:sp>
    </p:spTree>
    <p:extLst>
      <p:ext uri="{BB962C8B-B14F-4D97-AF65-F5344CB8AC3E}">
        <p14:creationId xmlns:p14="http://schemas.microsoft.com/office/powerpoint/2010/main" xmlns="" val="39305047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07FA570-4044-44DE-8C8C-C308B5DC16B8}" type="datetimeFigureOut">
              <a:rPr lang="en-US" smtClean="0"/>
              <a:pPr/>
              <a:t>10/29/2022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1A5E1E-EB56-4A18-A589-D5FC8DE8644B}" type="slidenum">
              <a:rPr lang="en-US" smtClean="0"/>
              <a:pPr/>
              <a:t>‹#›</a:t>
            </a:fld>
            <a:endParaRPr lang="en-US"/>
          </a:p>
        </p:txBody>
      </p:sp>
    </p:spTree>
    <p:extLst>
      <p:ext uri="{BB962C8B-B14F-4D97-AF65-F5344CB8AC3E}">
        <p14:creationId xmlns:p14="http://schemas.microsoft.com/office/powerpoint/2010/main" xmlns="" val="29187800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7FA570-4044-44DE-8C8C-C308B5DC16B8}" type="datetimeFigureOut">
              <a:rPr lang="en-US" smtClean="0"/>
              <a:pPr/>
              <a:t>10/29/2022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1A5E1E-EB56-4A18-A589-D5FC8DE8644B}" type="slidenum">
              <a:rPr lang="en-US" smtClean="0"/>
              <a:pPr/>
              <a:t>‹#›</a:t>
            </a:fld>
            <a:endParaRPr lang="en-US"/>
          </a:p>
        </p:txBody>
      </p:sp>
    </p:spTree>
    <p:extLst>
      <p:ext uri="{BB962C8B-B14F-4D97-AF65-F5344CB8AC3E}">
        <p14:creationId xmlns:p14="http://schemas.microsoft.com/office/powerpoint/2010/main" xmlns="" val="35005186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media" Target="../media/media1.mp3"/><Relationship Id="rId3" Type="http://schemas.openxmlformats.org/officeDocument/2006/relationships/notesSlide" Target="../notesSlides/notesSlide1.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audio" Target="../media/media1.mp3"/><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eg"/><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18.png"/><Relationship Id="rId5" Type="http://schemas.microsoft.com/office/2007/relationships/hdphoto" Target="../media/hdphoto1.wdp"/><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slideLayout" Target="../slideLayouts/slideLayout1.xml"/><Relationship Id="rId1" Type="http://schemas.openxmlformats.org/officeDocument/2006/relationships/tags" Target="../tags/tag5.xml"/><Relationship Id="rId6" Type="http://schemas.openxmlformats.org/officeDocument/2006/relationships/image" Target="../media/image21.png"/><Relationship Id="rId5" Type="http://schemas.openxmlformats.org/officeDocument/2006/relationships/image" Target="../media/image20.png"/><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mp3"/><Relationship Id="rId1" Type="http://schemas.openxmlformats.org/officeDocument/2006/relationships/tags" Target="../tags/tag6.xml"/><Relationship Id="rId6" Type="http://schemas.openxmlformats.org/officeDocument/2006/relationships/image" Target="../media/image2.png"/><Relationship Id="rId5" Type="http://schemas.openxmlformats.org/officeDocument/2006/relationships/image" Target="../media/image1.jpeg"/><Relationship Id="rId10" Type="http://schemas.openxmlformats.org/officeDocument/2006/relationships/image" Target="../media/image5.png"/><Relationship Id="rId4" Type="http://schemas.openxmlformats.org/officeDocument/2006/relationships/notesSlide" Target="../notesSlides/notesSlide2.xml"/><Relationship Id="rId9" Type="http://schemas.microsoft.com/office/2007/relationships/media" Target="../media/media1.mp3"/></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9.emf"/></Relationships>
</file>

<file path=ppt/slides/_rels/slide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9.emf"/></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9.emf"/></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15.png"/><Relationship Id="rId5" Type="http://schemas.openxmlformats.org/officeDocument/2006/relationships/image" Target="../media/image9.emf"/><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0" y="288"/>
            <a:ext cx="9144000" cy="6857712"/>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578327" y="4892040"/>
            <a:ext cx="8139275" cy="2165092"/>
          </a:xfrm>
          <a:prstGeom prst="rect">
            <a:avLst/>
          </a:prstGeom>
        </p:spPr>
      </p:pic>
      <p:pic>
        <p:nvPicPr>
          <p:cNvPr id="12" name="图片 11"/>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7696200" y="117631"/>
            <a:ext cx="1382346" cy="1811339"/>
          </a:xfrm>
          <a:prstGeom prst="rect">
            <a:avLst/>
          </a:prstGeom>
        </p:spPr>
      </p:pic>
      <p:pic>
        <p:nvPicPr>
          <p:cNvPr id="13" name="图片 12"/>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76200" y="117630"/>
            <a:ext cx="1356750" cy="1560962"/>
          </a:xfrm>
          <a:prstGeom prst="rect">
            <a:avLst/>
          </a:prstGeom>
        </p:spPr>
      </p:pic>
      <p:pic>
        <p:nvPicPr>
          <p:cNvPr id="14" name="儿童歌曲 - 音乐剧背景音乐">
            <a:hlinkClick r:id="" action="ppaction://media"/>
          </p:cNvPr>
          <p:cNvPicPr>
            <a:picLocks noChangeAspect="1"/>
          </p:cNvPicPr>
          <p:nvPr>
            <a:audioFile r:link="rId1"/>
            <p:extLst>
              <p:ext uri="{DAA4B4D4-6D71-4841-9C94-3DE7FCFB9230}">
                <p14:media xmlns:p14="http://schemas.microsoft.com/office/powerpoint/2010/main" xmlns="" r:embed="rId8"/>
              </p:ext>
            </p:extLst>
          </p:nvPr>
        </p:nvPicPr>
        <p:blipFill>
          <a:blip r:embed="rId9" cstate="print"/>
          <a:stretch>
            <a:fillRect/>
          </a:stretch>
        </p:blipFill>
        <p:spPr>
          <a:xfrm>
            <a:off x="-650779" y="-276221"/>
            <a:ext cx="414753" cy="553018"/>
          </a:xfrm>
          <a:prstGeom prst="rect">
            <a:avLst/>
          </a:prstGeom>
        </p:spPr>
      </p:pic>
      <p:sp>
        <p:nvSpPr>
          <p:cNvPr id="7" name="TextBox 6">
            <a:extLst>
              <a:ext uri="{FF2B5EF4-FFF2-40B4-BE49-F238E27FC236}">
                <a16:creationId xmlns:a16="http://schemas.microsoft.com/office/drawing/2014/main" xmlns="" id="{235F6F12-CCEE-452A-A579-1E14567FB943}"/>
              </a:ext>
            </a:extLst>
          </p:cNvPr>
          <p:cNvSpPr txBox="1"/>
          <p:nvPr/>
        </p:nvSpPr>
        <p:spPr>
          <a:xfrm>
            <a:off x="635074" y="2531055"/>
            <a:ext cx="8305766" cy="1200329"/>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3600" dirty="0">
                <a:solidFill>
                  <a:srgbClr val="002060"/>
                </a:solidFill>
                <a:effectLst>
                  <a:reflection blurRad="6350" stA="55000" endA="300" endPos="45500" dir="5400000" sy="-100000" algn="bl" rotWithShape="0"/>
                </a:effectLst>
                <a:latin typeface="Times New Roman" pitchFamily="18" charset="0"/>
                <a:cs typeface="Times New Roman" pitchFamily="18" charset="0"/>
              </a:rPr>
              <a:t>Bài </a:t>
            </a:r>
            <a:r>
              <a:rPr lang="en-US" sz="3600" dirty="0" smtClean="0">
                <a:solidFill>
                  <a:srgbClr val="002060"/>
                </a:solidFill>
                <a:effectLst>
                  <a:reflection blurRad="6350" stA="55000" endA="300" endPos="45500" dir="5400000" sy="-100000" algn="bl" rotWithShape="0"/>
                </a:effectLst>
                <a:latin typeface="Times New Roman" pitchFamily="18" charset="0"/>
                <a:cs typeface="Times New Roman" pitchFamily="18" charset="0"/>
              </a:rPr>
              <a:t>33: THỰC HÀNH VÀ TRẢI NGHIỆM</a:t>
            </a:r>
          </a:p>
          <a:p>
            <a:pPr algn="ctr"/>
            <a:r>
              <a:rPr lang="en-US" sz="3600" dirty="0" smtClean="0">
                <a:solidFill>
                  <a:srgbClr val="002060"/>
                </a:solidFill>
                <a:effectLst>
                  <a:reflection blurRad="6350" stA="55000" endA="300" endPos="45500" dir="5400000" sy="-100000" algn="bl" rotWithShape="0"/>
                </a:effectLst>
                <a:latin typeface="Times New Roman" pitchFamily="18" charset="0"/>
                <a:cs typeface="Times New Roman" pitchFamily="18" charset="0"/>
              </a:rPr>
              <a:t>VỚI CÁC ĐƠN VỊ KI-LÔ-GAM, LÍT.</a:t>
            </a:r>
            <a:endParaRPr lang="en-US" sz="3600" dirty="0">
              <a:solidFill>
                <a:srgbClr val="002060"/>
              </a:solidFill>
              <a:effectLst>
                <a:reflection blurRad="6350" stA="55000" endA="300" endPos="45500" dir="5400000" sy="-100000" algn="bl" rotWithShape="0"/>
              </a:effectLst>
              <a:latin typeface="Times New Roman" pitchFamily="18" charset="0"/>
              <a:cs typeface="Times New Roman" pitchFamily="18" charset="0"/>
            </a:endParaRPr>
          </a:p>
        </p:txBody>
      </p:sp>
      <p:sp>
        <p:nvSpPr>
          <p:cNvPr id="8" name="TextBox 7"/>
          <p:cNvSpPr txBox="1"/>
          <p:nvPr/>
        </p:nvSpPr>
        <p:spPr>
          <a:xfrm>
            <a:off x="304800" y="3962400"/>
            <a:ext cx="8473050" cy="1200329"/>
          </a:xfrm>
          <a:prstGeom prst="rect">
            <a:avLst/>
          </a:prstGeom>
          <a:noFill/>
        </p:spPr>
        <p:txBody>
          <a:bodyPr wrap="square" rtlCol="0">
            <a:spAutoFit/>
          </a:bodyPr>
          <a:lstStyle/>
          <a:p>
            <a:pPr algn="ctr"/>
            <a:r>
              <a:rPr lang="en-US" sz="3600" b="1" dirty="0" smtClean="0">
                <a:solidFill>
                  <a:srgbClr val="008E40"/>
                </a:solidFill>
                <a:latin typeface="Times New Roman" pitchFamily="18" charset="0"/>
                <a:cs typeface="Times New Roman" pitchFamily="18" charset="0"/>
              </a:rPr>
              <a:t>Tiết 1: KHÁM PHÁ</a:t>
            </a:r>
          </a:p>
          <a:p>
            <a:pPr algn="ctr"/>
            <a:r>
              <a:rPr lang="en-US" sz="3600" b="1" dirty="0" smtClean="0">
                <a:solidFill>
                  <a:srgbClr val="008E40"/>
                </a:solidFill>
                <a:latin typeface="Times New Roman" pitchFamily="18" charset="0"/>
                <a:cs typeface="Times New Roman" pitchFamily="18" charset="0"/>
              </a:rPr>
              <a:t>              HOẠT ĐỘNG</a:t>
            </a:r>
            <a:endParaRPr lang="en-US" sz="3600" b="1" dirty="0">
              <a:solidFill>
                <a:srgbClr val="008E40"/>
              </a:solidFill>
              <a:latin typeface="Times New Roman" pitchFamily="18" charset="0"/>
              <a:cs typeface="Times New Roman" pitchFamily="18" charset="0"/>
            </a:endParaRPr>
          </a:p>
        </p:txBody>
      </p:sp>
      <p:sp>
        <p:nvSpPr>
          <p:cNvPr id="9" name="TextBox 8"/>
          <p:cNvSpPr txBox="1"/>
          <p:nvPr/>
        </p:nvSpPr>
        <p:spPr>
          <a:xfrm>
            <a:off x="163335" y="1051222"/>
            <a:ext cx="8897007" cy="1815882"/>
          </a:xfrm>
          <a:prstGeom prst="rect">
            <a:avLst/>
          </a:prstGeom>
          <a:noFill/>
        </p:spPr>
        <p:txBody>
          <a:bodyPr wrap="square" rtlCol="0">
            <a:spAutoFit/>
          </a:bodyPr>
          <a:lstStyle/>
          <a:p>
            <a:pPr algn="ctr"/>
            <a:r>
              <a:rPr lang="en-US" sz="4000" dirty="0" smtClean="0">
                <a:solidFill>
                  <a:srgbClr val="FF0000"/>
                </a:solidFill>
                <a:latin typeface="Times New Roman" pitchFamily="18" charset="0"/>
                <a:cs typeface="Times New Roman" pitchFamily="18" charset="0"/>
              </a:rPr>
              <a:t>Chủ </a:t>
            </a:r>
            <a:r>
              <a:rPr lang="vi-VN" sz="4000" dirty="0" smtClean="0">
                <a:solidFill>
                  <a:srgbClr val="FF0000"/>
                </a:solidFill>
                <a:latin typeface="Times New Roman" pitchFamily="18" charset="0"/>
                <a:cs typeface="Times New Roman" pitchFamily="18" charset="0"/>
              </a:rPr>
              <a:t>đề</a:t>
            </a:r>
            <a:r>
              <a:rPr lang="en-US" sz="4000" dirty="0">
                <a:solidFill>
                  <a:srgbClr val="FF0000"/>
                </a:solidFill>
                <a:latin typeface="Times New Roman" pitchFamily="18" charset="0"/>
                <a:cs typeface="Times New Roman" pitchFamily="18" charset="0"/>
              </a:rPr>
              <a:t> </a:t>
            </a:r>
            <a:r>
              <a:rPr lang="en-US" sz="4000" dirty="0" smtClean="0">
                <a:solidFill>
                  <a:srgbClr val="FF0000"/>
                </a:solidFill>
                <a:latin typeface="Times New Roman" pitchFamily="18" charset="0"/>
                <a:cs typeface="Times New Roman" pitchFamily="18" charset="0"/>
              </a:rPr>
              <a:t>3: </a:t>
            </a:r>
          </a:p>
          <a:p>
            <a:pPr algn="ctr"/>
            <a:r>
              <a:rPr lang="en-US" sz="3600" dirty="0" smtClean="0">
                <a:solidFill>
                  <a:srgbClr val="FF0000"/>
                </a:solidFill>
                <a:latin typeface="Times New Roman" pitchFamily="18" charset="0"/>
                <a:cs typeface="Times New Roman" pitchFamily="18" charset="0"/>
              </a:rPr>
              <a:t>LÀM QUEN VỚI KHỐI LƯỢNG, DUNG TÍCH</a:t>
            </a:r>
            <a:endParaRPr lang="en-US" sz="3600" dirty="0">
              <a:solidFill>
                <a:srgbClr val="FF0000"/>
              </a:solidFill>
              <a:latin typeface="Times New Roman" pitchFamily="18" charset="0"/>
              <a:cs typeface="Times New Roman" pitchFamily="18" charset="0"/>
            </a:endParaRPr>
          </a:p>
        </p:txBody>
      </p:sp>
      <p:sp>
        <p:nvSpPr>
          <p:cNvPr id="10" name="Text Box 1"/>
          <p:cNvSpPr txBox="1"/>
          <p:nvPr/>
        </p:nvSpPr>
        <p:spPr>
          <a:xfrm>
            <a:off x="1260444" y="6414514"/>
            <a:ext cx="7836024" cy="369332"/>
          </a:xfrm>
          <a:prstGeom prst="rect">
            <a:avLst/>
          </a:prstGeom>
          <a:noFill/>
        </p:spPr>
        <p:txBody>
          <a:bodyPr wrap="square" rtlCol="0">
            <a:spAutoFit/>
          </a:bodyPr>
          <a:lstStyle/>
          <a:p>
            <a:r>
              <a:rPr lang="en-US" dirty="0" err="1">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Bản</a:t>
            </a:r>
            <a:r>
              <a:rPr lang="en-US" dirty="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 </a:t>
            </a:r>
            <a:r>
              <a:rPr lang="en-US" dirty="0" err="1">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quyền</a:t>
            </a:r>
            <a:r>
              <a:rPr lang="en-US" dirty="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 </a:t>
            </a:r>
            <a:r>
              <a:rPr lang="en-US" dirty="0" smtClean="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 </a:t>
            </a:r>
            <a:r>
              <a:rPr lang="en-US" dirty="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FB </a:t>
            </a:r>
            <a:r>
              <a:rPr lang="en-US" dirty="0" err="1" smtClean="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Đặng</a:t>
            </a:r>
            <a:r>
              <a:rPr lang="en-US" dirty="0" smtClean="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 </a:t>
            </a:r>
            <a:r>
              <a:rPr lang="en-US" dirty="0" err="1" smtClean="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Nhật</a:t>
            </a:r>
            <a:r>
              <a:rPr lang="en-US" dirty="0" smtClean="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 </a:t>
            </a:r>
            <a:r>
              <a:rPr lang="en-US" dirty="0" err="1" smtClean="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Linh</a:t>
            </a:r>
            <a:r>
              <a:rPr lang="en-US" dirty="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 https://www.facebook.com/nhat.linh.3557440</a:t>
            </a:r>
          </a:p>
        </p:txBody>
      </p:sp>
    </p:spTree>
    <p:extLst>
      <p:ext uri="{BB962C8B-B14F-4D97-AF65-F5344CB8AC3E}">
        <p14:creationId xmlns:p14="http://schemas.microsoft.com/office/powerpoint/2010/main" xmlns="" val="32535619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par>
                          <p:cTn id="7" fill="hold">
                            <p:stCondLst>
                              <p:cond delay="0"/>
                            </p:stCondLst>
                            <p:childTnLst>
                              <p:par>
                                <p:cTn id="8" presetID="42" presetClass="entr" presetSubtype="0" fill="hold"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anim calcmode="lin" valueType="num">
                                      <p:cBhvr>
                                        <p:cTn id="11" dur="1000" fill="hold"/>
                                        <p:tgtEl>
                                          <p:spTgt spid="5"/>
                                        </p:tgtEl>
                                        <p:attrNameLst>
                                          <p:attrName>ppt_x</p:attrName>
                                        </p:attrNameLst>
                                      </p:cBhvr>
                                      <p:tavLst>
                                        <p:tav tm="0">
                                          <p:val>
                                            <p:strVal val="#ppt_x"/>
                                          </p:val>
                                        </p:tav>
                                        <p:tav tm="100000">
                                          <p:val>
                                            <p:strVal val="#ppt_x"/>
                                          </p:val>
                                        </p:tav>
                                      </p:tavLst>
                                    </p:anim>
                                    <p:anim calcmode="lin" valueType="num">
                                      <p:cBhvr>
                                        <p:cTn id="12" dur="1000" fill="hold"/>
                                        <p:tgtEl>
                                          <p:spTgt spid="5"/>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p:cTn id="16" dur="500" fill="hold"/>
                                        <p:tgtEl>
                                          <p:spTgt spid="13"/>
                                        </p:tgtEl>
                                        <p:attrNameLst>
                                          <p:attrName>ppt_w</p:attrName>
                                        </p:attrNameLst>
                                      </p:cBhvr>
                                      <p:tavLst>
                                        <p:tav tm="0">
                                          <p:val>
                                            <p:fltVal val="0"/>
                                          </p:val>
                                        </p:tav>
                                        <p:tav tm="100000">
                                          <p:val>
                                            <p:strVal val="#ppt_w"/>
                                          </p:val>
                                        </p:tav>
                                      </p:tavLst>
                                    </p:anim>
                                    <p:anim calcmode="lin" valueType="num">
                                      <p:cBhvr>
                                        <p:cTn id="17" dur="500" fill="hold"/>
                                        <p:tgtEl>
                                          <p:spTgt spid="13"/>
                                        </p:tgtEl>
                                        <p:attrNameLst>
                                          <p:attrName>ppt_h</p:attrName>
                                        </p:attrNameLst>
                                      </p:cBhvr>
                                      <p:tavLst>
                                        <p:tav tm="0">
                                          <p:val>
                                            <p:fltVal val="0"/>
                                          </p:val>
                                        </p:tav>
                                        <p:tav tm="100000">
                                          <p:val>
                                            <p:strVal val="#ppt_h"/>
                                          </p:val>
                                        </p:tav>
                                      </p:tavLst>
                                    </p:anim>
                                    <p:animEffect transition="in" filter="fade">
                                      <p:cBhvr>
                                        <p:cTn id="18" dur="500"/>
                                        <p:tgtEl>
                                          <p:spTgt spid="13"/>
                                        </p:tgtEl>
                                      </p:cBhvr>
                                    </p:animEffect>
                                  </p:childTnLst>
                                </p:cTn>
                              </p:par>
                            </p:childTnLst>
                          </p:cTn>
                        </p:par>
                        <p:par>
                          <p:cTn id="19" fill="hold">
                            <p:stCondLst>
                              <p:cond delay="1500"/>
                            </p:stCondLst>
                            <p:childTnLst>
                              <p:par>
                                <p:cTn id="20" presetID="26" presetClass="entr" presetSubtype="0" fill="hold"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80">
                                          <p:stCondLst>
                                            <p:cond delay="0"/>
                                          </p:stCondLst>
                                        </p:cTn>
                                        <p:tgtEl>
                                          <p:spTgt spid="12"/>
                                        </p:tgtEl>
                                      </p:cBhvr>
                                    </p:animEffect>
                                    <p:anim calcmode="lin" valueType="num">
                                      <p:cBhvr>
                                        <p:cTn id="23"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28" dur="26">
                                          <p:stCondLst>
                                            <p:cond delay="650"/>
                                          </p:stCondLst>
                                        </p:cTn>
                                        <p:tgtEl>
                                          <p:spTgt spid="12"/>
                                        </p:tgtEl>
                                      </p:cBhvr>
                                      <p:to x="100000" y="60000"/>
                                    </p:animScale>
                                    <p:animScale>
                                      <p:cBhvr>
                                        <p:cTn id="29" dur="166" decel="50000">
                                          <p:stCondLst>
                                            <p:cond delay="676"/>
                                          </p:stCondLst>
                                        </p:cTn>
                                        <p:tgtEl>
                                          <p:spTgt spid="12"/>
                                        </p:tgtEl>
                                      </p:cBhvr>
                                      <p:to x="100000" y="100000"/>
                                    </p:animScale>
                                    <p:animScale>
                                      <p:cBhvr>
                                        <p:cTn id="30" dur="26">
                                          <p:stCondLst>
                                            <p:cond delay="1312"/>
                                          </p:stCondLst>
                                        </p:cTn>
                                        <p:tgtEl>
                                          <p:spTgt spid="12"/>
                                        </p:tgtEl>
                                      </p:cBhvr>
                                      <p:to x="100000" y="80000"/>
                                    </p:animScale>
                                    <p:animScale>
                                      <p:cBhvr>
                                        <p:cTn id="31" dur="166" decel="50000">
                                          <p:stCondLst>
                                            <p:cond delay="1338"/>
                                          </p:stCondLst>
                                        </p:cTn>
                                        <p:tgtEl>
                                          <p:spTgt spid="12"/>
                                        </p:tgtEl>
                                      </p:cBhvr>
                                      <p:to x="100000" y="100000"/>
                                    </p:animScale>
                                    <p:animScale>
                                      <p:cBhvr>
                                        <p:cTn id="32" dur="26">
                                          <p:stCondLst>
                                            <p:cond delay="1642"/>
                                          </p:stCondLst>
                                        </p:cTn>
                                        <p:tgtEl>
                                          <p:spTgt spid="12"/>
                                        </p:tgtEl>
                                      </p:cBhvr>
                                      <p:to x="100000" y="90000"/>
                                    </p:animScale>
                                    <p:animScale>
                                      <p:cBhvr>
                                        <p:cTn id="33" dur="166" decel="50000">
                                          <p:stCondLst>
                                            <p:cond delay="1668"/>
                                          </p:stCondLst>
                                        </p:cTn>
                                        <p:tgtEl>
                                          <p:spTgt spid="12"/>
                                        </p:tgtEl>
                                      </p:cBhvr>
                                      <p:to x="100000" y="100000"/>
                                    </p:animScale>
                                    <p:animScale>
                                      <p:cBhvr>
                                        <p:cTn id="34" dur="26">
                                          <p:stCondLst>
                                            <p:cond delay="1808"/>
                                          </p:stCondLst>
                                        </p:cTn>
                                        <p:tgtEl>
                                          <p:spTgt spid="12"/>
                                        </p:tgtEl>
                                      </p:cBhvr>
                                      <p:to x="100000" y="95000"/>
                                    </p:animScale>
                                    <p:animScale>
                                      <p:cBhvr>
                                        <p:cTn id="35" dur="166" decel="50000">
                                          <p:stCondLst>
                                            <p:cond delay="1834"/>
                                          </p:stCondLst>
                                        </p:cTn>
                                        <p:tgtEl>
                                          <p:spTgt spid="12"/>
                                        </p:tgtEl>
                                      </p:cBhvr>
                                      <p:to x="100000" y="100000"/>
                                    </p:animScale>
                                  </p:childTnLst>
                                </p:cTn>
                              </p:par>
                              <p:par>
                                <p:cTn id="36" presetID="22" presetClass="entr" presetSubtype="8" fill="hold" grpId="0" nodeType="with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wipe(left)">
                                      <p:cBhvr>
                                        <p:cTn id="38" dur="500"/>
                                        <p:tgtEl>
                                          <p:spTgt spid="9"/>
                                        </p:tgtEl>
                                      </p:cBhvr>
                                    </p:animEffect>
                                  </p:childTnLst>
                                </p:cTn>
                              </p:par>
                            </p:childTnLst>
                          </p:cTn>
                        </p:par>
                        <p:par>
                          <p:cTn id="39" fill="hold">
                            <p:stCondLst>
                              <p:cond delay="3500"/>
                            </p:stCondLst>
                            <p:childTnLst>
                              <p:par>
                                <p:cTn id="40" presetID="16" presetClass="entr" presetSubtype="21" fill="hold" grpId="0" nodeType="after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barn(inVertical)">
                                      <p:cBhvr>
                                        <p:cTn id="42" dur="500"/>
                                        <p:tgtEl>
                                          <p:spTgt spid="7"/>
                                        </p:tgtEl>
                                      </p:cBhvr>
                                    </p:animEffect>
                                  </p:childTnLst>
                                </p:cTn>
                              </p:par>
                            </p:childTnLst>
                          </p:cTn>
                        </p:par>
                        <p:par>
                          <p:cTn id="43" fill="hold">
                            <p:stCondLst>
                              <p:cond delay="4000"/>
                            </p:stCondLst>
                            <p:childTnLst>
                              <p:par>
                                <p:cTn id="44" presetID="16" presetClass="entr" presetSubtype="21" fill="hold" grpId="0" nodeType="after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barn(inVertical)">
                                      <p:cBhvr>
                                        <p:cTn id="4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47" repeatCount="indefinite" fill="hold" display="0">
                  <p:stCondLst>
                    <p:cond delay="indefinite"/>
                  </p:stCondLst>
                  <p:endCondLst>
                    <p:cond evt="onStopAudio" delay="0">
                      <p:tgtEl>
                        <p:sldTgt/>
                      </p:tgtEl>
                    </p:cond>
                  </p:endCondLst>
                </p:cTn>
                <p:tgtEl>
                  <p:spTgt spid="14"/>
                </p:tgtEl>
              </p:cMediaNode>
            </p:audio>
          </p:childTnLst>
        </p:cTn>
      </p:par>
    </p:tnLst>
    <p:bldLst>
      <p:bldP spid="7" grpId="0"/>
      <p:bldP spid="8" grpId="0"/>
      <p:bldP spid="9" grpId="0"/>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ocument 5"/>
          <p:cNvSpPr/>
          <p:nvPr/>
        </p:nvSpPr>
        <p:spPr>
          <a:xfrm>
            <a:off x="0" y="0"/>
            <a:ext cx="9144000" cy="571500"/>
          </a:xfrm>
          <a:prstGeom prst="flowChartDocument">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algn="ctr"/>
            <a:endParaRPr lang="en-US">
              <a:latin typeface="Times New Roman" pitchFamily="18" charset="0"/>
              <a:cs typeface="Times New Roman" pitchFamily="18" charset="0"/>
            </a:endParaRPr>
          </a:p>
        </p:txBody>
      </p:sp>
      <p:grpSp>
        <p:nvGrpSpPr>
          <p:cNvPr id="7" name="组合 23"/>
          <p:cNvGrpSpPr/>
          <p:nvPr/>
        </p:nvGrpSpPr>
        <p:grpSpPr>
          <a:xfrm>
            <a:off x="-10242" y="6205462"/>
            <a:ext cx="9152792" cy="718326"/>
            <a:chOff x="-17585" y="5729324"/>
            <a:chExt cx="12203723" cy="1123362"/>
          </a:xfrm>
        </p:grpSpPr>
        <p:pic>
          <p:nvPicPr>
            <p:cNvPr id="8" name="图片 25"/>
            <p:cNvPicPr>
              <a:picLocks noChangeAspect="1"/>
            </p:cNvPicPr>
            <p:nvPr/>
          </p:nvPicPr>
          <p:blipFill rotWithShape="1">
            <a:blip r:embed="rId3" cstate="print"/>
            <a:srcRect r="21459"/>
            <a:stretch/>
          </p:blipFill>
          <p:spPr>
            <a:xfrm>
              <a:off x="5398477" y="5729324"/>
              <a:ext cx="6787661" cy="1123362"/>
            </a:xfrm>
            <a:prstGeom prst="rect">
              <a:avLst/>
            </a:prstGeom>
          </p:spPr>
        </p:pic>
        <p:pic>
          <p:nvPicPr>
            <p:cNvPr id="9" name="图片 24"/>
            <p:cNvPicPr>
              <a:picLocks noChangeAspect="1"/>
            </p:cNvPicPr>
            <p:nvPr/>
          </p:nvPicPr>
          <p:blipFill rotWithShape="1">
            <a:blip r:embed="rId3" cstate="print"/>
            <a:srcRect l="1990"/>
            <a:stretch/>
          </p:blipFill>
          <p:spPr>
            <a:xfrm>
              <a:off x="-17585" y="5729324"/>
              <a:ext cx="8659753" cy="1123362"/>
            </a:xfrm>
            <a:prstGeom prst="rect">
              <a:avLst/>
            </a:prstGeom>
          </p:spPr>
        </p:pic>
      </p:grpSp>
      <p:sp>
        <p:nvSpPr>
          <p:cNvPr id="11" name="MH_Other_2">
            <a:extLst>
              <a:ext uri="{FF2B5EF4-FFF2-40B4-BE49-F238E27FC236}">
                <a16:creationId xmlns="" xmlns:a16="http://schemas.microsoft.com/office/drawing/2014/main" id="{6C38B6A4-EF08-49E1-B809-9812D148BB20}"/>
              </a:ext>
            </a:extLst>
          </p:cNvPr>
          <p:cNvSpPr/>
          <p:nvPr>
            <p:custDataLst>
              <p:tags r:id="rId1"/>
            </p:custDataLst>
          </p:nvPr>
        </p:nvSpPr>
        <p:spPr>
          <a:xfrm>
            <a:off x="128995" y="732922"/>
            <a:ext cx="461066" cy="512357"/>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Autofit/>
          </a:bodyPr>
          <a:lstStyle/>
          <a:p>
            <a:pPr algn="ctr">
              <a:defRPr/>
            </a:pPr>
            <a:r>
              <a:rPr lang="en-US" altLang="zh-CN" sz="2500" b="1" dirty="0">
                <a:solidFill>
                  <a:srgbClr val="FFFFFF"/>
                </a:solidFill>
                <a:latin typeface="Times New Roman" pitchFamily="18" charset="0"/>
                <a:ea typeface="微软雅黑" panose="020B0503020204020204" pitchFamily="34" charset="-122"/>
                <a:cs typeface="Times New Roman" pitchFamily="18" charset="0"/>
              </a:rPr>
              <a:t>3</a:t>
            </a:r>
            <a:endParaRPr lang="zh-CN" altLang="en-US" sz="2500" b="1" dirty="0">
              <a:solidFill>
                <a:srgbClr val="FFFFFF"/>
              </a:solidFill>
              <a:latin typeface="Times New Roman" pitchFamily="18" charset="0"/>
              <a:ea typeface="微软雅黑" panose="020B0503020204020204" pitchFamily="34" charset="-122"/>
              <a:cs typeface="Times New Roman" pitchFamily="18" charset="0"/>
            </a:endParaRPr>
          </a:p>
        </p:txBody>
      </p:sp>
      <p:sp>
        <p:nvSpPr>
          <p:cNvPr id="12" name="Text Box 1"/>
          <p:cNvSpPr txBox="1"/>
          <p:nvPr/>
        </p:nvSpPr>
        <p:spPr>
          <a:xfrm>
            <a:off x="1674785" y="6661381"/>
            <a:ext cx="7754528" cy="349019"/>
          </a:xfrm>
          <a:prstGeom prst="rect">
            <a:avLst/>
          </a:prstGeom>
          <a:noFill/>
        </p:spPr>
        <p:txBody>
          <a:bodyPr wrap="square" lIns="71323" tIns="35662" rIns="71323" bIns="35662" rtlCol="0">
            <a:spAutoFit/>
          </a:bodyPr>
          <a:lstStyle/>
          <a:p>
            <a:r>
              <a:rPr lang="en-US" dirty="0" err="1">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Bản</a:t>
            </a:r>
            <a:r>
              <a:rPr lang="en-US" dirty="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 </a:t>
            </a:r>
            <a:r>
              <a:rPr lang="en-US" dirty="0" err="1">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quyền</a:t>
            </a:r>
            <a:r>
              <a:rPr lang="en-US" dirty="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 </a:t>
            </a:r>
            <a:r>
              <a:rPr lang="en-US" dirty="0" smtClean="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 </a:t>
            </a:r>
            <a:r>
              <a:rPr lang="en-US" dirty="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FB </a:t>
            </a:r>
            <a:r>
              <a:rPr lang="en-US" dirty="0" err="1" smtClean="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Đặng</a:t>
            </a:r>
            <a:r>
              <a:rPr lang="en-US" dirty="0" smtClean="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 </a:t>
            </a:r>
            <a:r>
              <a:rPr lang="en-US" dirty="0" err="1" smtClean="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Nhật</a:t>
            </a:r>
            <a:r>
              <a:rPr lang="en-US" dirty="0" smtClean="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 </a:t>
            </a:r>
            <a:r>
              <a:rPr lang="en-US" dirty="0" err="1" smtClean="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Linh</a:t>
            </a:r>
            <a:r>
              <a:rPr lang="en-US" dirty="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 https://www.facebook.com/nhat.linh.3557440</a:t>
            </a:r>
          </a:p>
        </p:txBody>
      </p:sp>
      <p:pic>
        <p:nvPicPr>
          <p:cNvPr id="5122" name="Picture 2"/>
          <p:cNvPicPr>
            <a:picLocks noChangeAspect="1" noChangeArrowheads="1"/>
          </p:cNvPicPr>
          <p:nvPr/>
        </p:nvPicPr>
        <p:blipFill rotWithShape="1">
          <a:blip r:embed="rId4" cstate="print">
            <a:extLst>
              <a:ext uri="{BEBA8EAE-BF5A-486C-A8C5-ECC9F3942E4B}">
                <a14:imgProps xmlns:a14="http://schemas.microsoft.com/office/drawing/2010/main" xmlns="">
                  <a14:imgLayer r:embed="rId5">
                    <a14:imgEffect>
                      <a14:backgroundRemoval t="33203" b="82943" l="21103" r="37353">
                        <a14:foregroundMark x1="26912" y1="51432" x2="33015" y2="41406"/>
                        <a14:foregroundMark x1="26618" y1="40625" x2="36397" y2="55990"/>
                        <a14:foregroundMark x1="25147" y1="45833" x2="37353" y2="55208"/>
                      </a14:backgroundRemoval>
                    </a14:imgEffect>
                  </a14:imgLayer>
                </a14:imgProps>
              </a:ext>
              <a:ext uri="{28A0092B-C50C-407E-A947-70E740481C1C}">
                <a14:useLocalDpi xmlns:a14="http://schemas.microsoft.com/office/drawing/2010/main" xmlns="" val="0"/>
              </a:ext>
            </a:extLst>
          </a:blip>
          <a:srcRect l="22429" t="38750" r="63593" b="18548"/>
          <a:stretch/>
        </p:blipFill>
        <p:spPr bwMode="auto">
          <a:xfrm>
            <a:off x="1143000" y="1245279"/>
            <a:ext cx="1810680" cy="312370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3" name="Picture 2"/>
          <p:cNvPicPr>
            <a:picLocks noChangeAspect="1" noChangeArrowheads="1"/>
          </p:cNvPicPr>
          <p:nvPr/>
        </p:nvPicPr>
        <p:blipFill rotWithShape="1">
          <a:blip r:embed="rId6" cstate="print">
            <a:extLst>
              <a:ext uri="{BEBA8EAE-BF5A-486C-A8C5-ECC9F3942E4B}">
                <a14:imgProps xmlns:a14="http://schemas.microsoft.com/office/drawing/2010/main" xmlns="">
                  <a14:imgLayer r:embed="rId5">
                    <a14:imgEffect>
                      <a14:backgroundRemoval t="31380" b="87500" l="53309" r="75809"/>
                    </a14:imgEffect>
                  </a14:imgLayer>
                </a14:imgProps>
              </a:ext>
              <a:ext uri="{28A0092B-C50C-407E-A947-70E740481C1C}">
                <a14:useLocalDpi xmlns:a14="http://schemas.microsoft.com/office/drawing/2010/main" xmlns="" val="0"/>
              </a:ext>
            </a:extLst>
          </a:blip>
          <a:srcRect l="54542" t="32292" r="24470" b="18548"/>
          <a:stretch/>
        </p:blipFill>
        <p:spPr bwMode="auto">
          <a:xfrm>
            <a:off x="5574173" y="946608"/>
            <a:ext cx="2579228" cy="341154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4" name="TextBox 13"/>
          <p:cNvSpPr txBox="1"/>
          <p:nvPr/>
        </p:nvSpPr>
        <p:spPr>
          <a:xfrm>
            <a:off x="706843" y="716292"/>
            <a:ext cx="8360957" cy="502908"/>
          </a:xfrm>
          <a:prstGeom prst="rect">
            <a:avLst/>
          </a:prstGeom>
          <a:noFill/>
          <a:ln>
            <a:noFill/>
          </a:ln>
        </p:spPr>
        <p:txBody>
          <a:bodyPr wrap="square" lIns="71323" tIns="35662" rIns="71323" bIns="35662" rtlCol="0">
            <a:spAutoFit/>
          </a:bodyPr>
          <a:lstStyle/>
          <a:p>
            <a:r>
              <a:rPr lang="en-US" sz="2800" b="1" dirty="0" smtClean="0">
                <a:latin typeface="Times New Roman" pitchFamily="18" charset="0"/>
                <a:ea typeface="Arial-Rounded" panose="020B0500000000000000" pitchFamily="34" charset="0"/>
                <a:cs typeface="Times New Roman" pitchFamily="18" charset="0"/>
              </a:rPr>
              <a:t>Quan sát tranh rồi trả lời.</a:t>
            </a:r>
            <a:endParaRPr lang="en-US" sz="2800" b="1" dirty="0">
              <a:latin typeface="Times New Roman" pitchFamily="18" charset="0"/>
              <a:ea typeface="Arial-Rounded" panose="020B0500000000000000" pitchFamily="34" charset="0"/>
              <a:cs typeface="Times New Roman" pitchFamily="18" charset="0"/>
            </a:endParaRPr>
          </a:p>
        </p:txBody>
      </p:sp>
      <p:sp>
        <p:nvSpPr>
          <p:cNvPr id="15" name="TextBox 14"/>
          <p:cNvSpPr txBox="1"/>
          <p:nvPr/>
        </p:nvSpPr>
        <p:spPr>
          <a:xfrm>
            <a:off x="298849" y="4885901"/>
            <a:ext cx="8360957" cy="502908"/>
          </a:xfrm>
          <a:prstGeom prst="rect">
            <a:avLst/>
          </a:prstGeom>
          <a:noFill/>
          <a:ln>
            <a:noFill/>
          </a:ln>
        </p:spPr>
        <p:txBody>
          <a:bodyPr wrap="square" lIns="71323" tIns="35662" rIns="71323" bIns="35662" rtlCol="0">
            <a:spAutoFit/>
          </a:bodyPr>
          <a:lstStyle/>
          <a:p>
            <a:r>
              <a:rPr lang="en-US" sz="2800" b="1" dirty="0" smtClean="0">
                <a:latin typeface="Times New Roman" pitchFamily="18" charset="0"/>
                <a:ea typeface="Arial-Rounded" panose="020B0500000000000000" pitchFamily="34" charset="0"/>
                <a:cs typeface="Times New Roman" pitchFamily="18" charset="0"/>
              </a:rPr>
              <a:t>a) Mỗi túi nặng bao nhiêu ki-lô-gam?</a:t>
            </a:r>
            <a:endParaRPr lang="en-US" sz="2800" b="1" dirty="0">
              <a:latin typeface="Times New Roman" pitchFamily="18" charset="0"/>
              <a:ea typeface="Arial-Rounded" panose="020B0500000000000000" pitchFamily="34" charset="0"/>
              <a:cs typeface="Times New Roman" pitchFamily="18" charset="0"/>
            </a:endParaRPr>
          </a:p>
        </p:txBody>
      </p:sp>
      <p:sp>
        <p:nvSpPr>
          <p:cNvPr id="16" name="TextBox 15"/>
          <p:cNvSpPr txBox="1"/>
          <p:nvPr/>
        </p:nvSpPr>
        <p:spPr>
          <a:xfrm>
            <a:off x="152400" y="5516892"/>
            <a:ext cx="8784472" cy="502908"/>
          </a:xfrm>
          <a:prstGeom prst="rect">
            <a:avLst/>
          </a:prstGeom>
          <a:noFill/>
          <a:ln>
            <a:noFill/>
          </a:ln>
        </p:spPr>
        <p:txBody>
          <a:bodyPr wrap="square" lIns="71323" tIns="35662" rIns="71323" bIns="35662" rtlCol="0">
            <a:spAutoFit/>
          </a:bodyPr>
          <a:lstStyle/>
          <a:p>
            <a:r>
              <a:rPr lang="en-US" sz="2800" b="1" dirty="0" smtClean="0">
                <a:latin typeface="Times New Roman" pitchFamily="18" charset="0"/>
                <a:ea typeface="Arial-Rounded" panose="020B0500000000000000" pitchFamily="34" charset="0"/>
                <a:cs typeface="Times New Roman" pitchFamily="18" charset="0"/>
              </a:rPr>
              <a:t>b) Túi gạo nặng hơn túi muối : </a:t>
            </a:r>
            <a:r>
              <a:rPr lang="en-US" sz="2800" b="1" dirty="0" smtClean="0">
                <a:solidFill>
                  <a:srgbClr val="FF0000"/>
                </a:solidFill>
                <a:latin typeface="Times New Roman" pitchFamily="18" charset="0"/>
                <a:ea typeface="Arial-Rounded" panose="020B0500000000000000" pitchFamily="34" charset="0"/>
                <a:cs typeface="Times New Roman" pitchFamily="18" charset="0"/>
              </a:rPr>
              <a:t>8 – 2 = 6kg</a:t>
            </a:r>
            <a:endParaRPr lang="en-US" sz="2800" b="1" dirty="0">
              <a:solidFill>
                <a:srgbClr val="FF0000"/>
              </a:solidFill>
              <a:latin typeface="Times New Roman" pitchFamily="18" charset="0"/>
              <a:ea typeface="Arial-Rounded" panose="020B0500000000000000" pitchFamily="34" charset="0"/>
              <a:cs typeface="Times New Roman" pitchFamily="18" charset="0"/>
            </a:endParaRPr>
          </a:p>
        </p:txBody>
      </p:sp>
      <p:sp>
        <p:nvSpPr>
          <p:cNvPr id="17" name="TextBox 16"/>
          <p:cNvSpPr txBox="1"/>
          <p:nvPr/>
        </p:nvSpPr>
        <p:spPr>
          <a:xfrm>
            <a:off x="1651816" y="4357703"/>
            <a:ext cx="793047" cy="502908"/>
          </a:xfrm>
          <a:prstGeom prst="rect">
            <a:avLst/>
          </a:prstGeom>
          <a:noFill/>
          <a:ln>
            <a:noFill/>
          </a:ln>
        </p:spPr>
        <p:txBody>
          <a:bodyPr wrap="square" lIns="71323" tIns="35662" rIns="71323" bIns="35662" rtlCol="0">
            <a:spAutoFit/>
          </a:bodyPr>
          <a:lstStyle/>
          <a:p>
            <a:r>
              <a:rPr lang="en-US" sz="2800" b="1" dirty="0" smtClean="0">
                <a:solidFill>
                  <a:srgbClr val="FF0000"/>
                </a:solidFill>
                <a:latin typeface="Times New Roman" pitchFamily="18" charset="0"/>
                <a:ea typeface="Arial-Rounded" panose="020B0500000000000000" pitchFamily="34" charset="0"/>
                <a:cs typeface="Times New Roman" pitchFamily="18" charset="0"/>
              </a:rPr>
              <a:t>2kg</a:t>
            </a:r>
            <a:endParaRPr lang="en-US" sz="2800" b="1" dirty="0">
              <a:solidFill>
                <a:srgbClr val="FF0000"/>
              </a:solidFill>
              <a:latin typeface="Times New Roman" pitchFamily="18" charset="0"/>
              <a:ea typeface="Arial-Rounded" panose="020B0500000000000000" pitchFamily="34" charset="0"/>
              <a:cs typeface="Times New Roman" pitchFamily="18" charset="0"/>
            </a:endParaRPr>
          </a:p>
        </p:txBody>
      </p:sp>
      <p:sp>
        <p:nvSpPr>
          <p:cNvPr id="18" name="TextBox 17"/>
          <p:cNvSpPr txBox="1"/>
          <p:nvPr/>
        </p:nvSpPr>
        <p:spPr>
          <a:xfrm>
            <a:off x="6481204" y="4267200"/>
            <a:ext cx="793047" cy="502908"/>
          </a:xfrm>
          <a:prstGeom prst="rect">
            <a:avLst/>
          </a:prstGeom>
          <a:noFill/>
          <a:ln>
            <a:noFill/>
          </a:ln>
        </p:spPr>
        <p:txBody>
          <a:bodyPr wrap="square" lIns="71323" tIns="35662" rIns="71323" bIns="35662" rtlCol="0">
            <a:spAutoFit/>
          </a:bodyPr>
          <a:lstStyle/>
          <a:p>
            <a:r>
              <a:rPr lang="en-US" sz="2800" b="1" dirty="0" smtClean="0">
                <a:solidFill>
                  <a:srgbClr val="FF0000"/>
                </a:solidFill>
                <a:latin typeface="Times New Roman" pitchFamily="18" charset="0"/>
                <a:ea typeface="Arial-Rounded" panose="020B0500000000000000" pitchFamily="34" charset="0"/>
                <a:cs typeface="Times New Roman" pitchFamily="18" charset="0"/>
              </a:rPr>
              <a:t>8kg</a:t>
            </a:r>
            <a:endParaRPr lang="en-US" sz="2800" b="1" dirty="0">
              <a:solidFill>
                <a:srgbClr val="FF0000"/>
              </a:solidFill>
              <a:latin typeface="Times New Roman" pitchFamily="18" charset="0"/>
              <a:ea typeface="Arial-Rounded" panose="020B0500000000000000" pitchFamily="34" charset="0"/>
              <a:cs typeface="Times New Roman" pitchFamily="18" charset="0"/>
            </a:endParaRPr>
          </a:p>
        </p:txBody>
      </p:sp>
      <p:sp>
        <p:nvSpPr>
          <p:cNvPr id="19" name="TextBox 18"/>
          <p:cNvSpPr txBox="1"/>
          <p:nvPr/>
        </p:nvSpPr>
        <p:spPr>
          <a:xfrm>
            <a:off x="190491" y="4860611"/>
            <a:ext cx="8784472" cy="502908"/>
          </a:xfrm>
          <a:prstGeom prst="rect">
            <a:avLst/>
          </a:prstGeom>
          <a:noFill/>
          <a:ln>
            <a:noFill/>
          </a:ln>
        </p:spPr>
        <p:txBody>
          <a:bodyPr wrap="square" lIns="71323" tIns="35662" rIns="71323" bIns="35662" rtlCol="0">
            <a:spAutoFit/>
          </a:bodyPr>
          <a:lstStyle/>
          <a:p>
            <a:r>
              <a:rPr lang="en-US" sz="2800" b="1" dirty="0" smtClean="0">
                <a:latin typeface="Times New Roman" pitchFamily="18" charset="0"/>
                <a:ea typeface="Arial-Rounded" panose="020B0500000000000000" pitchFamily="34" charset="0"/>
                <a:cs typeface="Times New Roman" pitchFamily="18" charset="0"/>
              </a:rPr>
              <a:t>b) Túi gạo nặng hơn túi muối bao nhiêu ki-lô-gam?</a:t>
            </a:r>
            <a:endParaRPr lang="en-US" sz="2800" b="1" dirty="0">
              <a:latin typeface="Times New Roman" pitchFamily="18" charset="0"/>
              <a:ea typeface="Arial-Rounded" panose="020B0500000000000000" pitchFamily="34" charset="0"/>
              <a:cs typeface="Times New Roman" pitchFamily="18" charset="0"/>
            </a:endParaRPr>
          </a:p>
        </p:txBody>
      </p:sp>
    </p:spTree>
    <p:extLst>
      <p:ext uri="{BB962C8B-B14F-4D97-AF65-F5344CB8AC3E}">
        <p14:creationId xmlns:p14="http://schemas.microsoft.com/office/powerpoint/2010/main" xmlns="" val="3444695819"/>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22" presetClass="entr" presetSubtype="1"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up)">
                                      <p:cBhvr>
                                        <p:cTn id="12" dur="500"/>
                                        <p:tgtEl>
                                          <p:spTgt spid="11"/>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par>
                                <p:cTn id="16" presetID="16" presetClass="entr" presetSubtype="21" fill="hold" nodeType="withEffect">
                                  <p:stCondLst>
                                    <p:cond delay="0"/>
                                  </p:stCondLst>
                                  <p:childTnLst>
                                    <p:set>
                                      <p:cBhvr>
                                        <p:cTn id="17" dur="1" fill="hold">
                                          <p:stCondLst>
                                            <p:cond delay="0"/>
                                          </p:stCondLst>
                                        </p:cTn>
                                        <p:tgtEl>
                                          <p:spTgt spid="5122"/>
                                        </p:tgtEl>
                                        <p:attrNameLst>
                                          <p:attrName>style.visibility</p:attrName>
                                        </p:attrNameLst>
                                      </p:cBhvr>
                                      <p:to>
                                        <p:strVal val="visible"/>
                                      </p:to>
                                    </p:set>
                                    <p:animEffect transition="in" filter="barn(inVertical)">
                                      <p:cBhvr>
                                        <p:cTn id="18" dur="500"/>
                                        <p:tgtEl>
                                          <p:spTgt spid="5122"/>
                                        </p:tgtEl>
                                      </p:cBhvr>
                                    </p:animEffect>
                                  </p:childTnLst>
                                </p:cTn>
                              </p:par>
                              <p:par>
                                <p:cTn id="19" presetID="22" presetClass="entr" presetSubtype="4"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down)">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barn(inVertical)">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barn(inVertical)">
                                      <p:cBhvr>
                                        <p:cTn id="31" dur="5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barn(inVertical)">
                                      <p:cBhvr>
                                        <p:cTn id="36" dur="500"/>
                                        <p:tgtEl>
                                          <p:spTgt spid="18"/>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15"/>
                                        </p:tgtEl>
                                        <p:attrNameLst>
                                          <p:attrName>style.visibility</p:attrName>
                                        </p:attrNameLst>
                                      </p:cBhvr>
                                      <p:to>
                                        <p:strVal val="hidden"/>
                                      </p:to>
                                    </p:set>
                                  </p:childTnLst>
                                </p:cTn>
                              </p:par>
                              <p:par>
                                <p:cTn id="41" presetID="22" presetClass="entr" presetSubtype="4"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wipe(down)">
                                      <p:cBhvr>
                                        <p:cTn id="43" dur="500"/>
                                        <p:tgtEl>
                                          <p:spTgt spid="19"/>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wipe(down)">
                                      <p:cBhvr>
                                        <p:cTn id="4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4" grpId="0"/>
      <p:bldP spid="15" grpId="0"/>
      <p:bldP spid="15" grpId="1"/>
      <p:bldP spid="16" grpId="0"/>
      <p:bldP spid="17" grpId="0"/>
      <p:bldP spid="18" grpId="0"/>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7"/>
          <p:cNvPicPr>
            <a:picLocks noChangeAspect="1"/>
          </p:cNvPicPr>
          <p:nvPr/>
        </p:nvPicPr>
        <p:blipFill rotWithShape="1">
          <a:blip r:embed="rId3" cstate="print">
            <a:extLst>
              <a:ext uri="{BEBA8EAE-BF5A-486C-A8C5-ECC9F3942E4B}">
                <a14:imgProps xmlns:a14="http://schemas.microsoft.com/office/drawing/2010/main" xmlns="">
                  <a14:imgLayer r:embed="rId4">
                    <a14:imgEffect>
                      <a14:backgroundRemoval t="0" b="99890" l="0" r="100000">
                        <a14:foregroundMark x1="8503" y1="87741" x2="95238" y2="91919"/>
                        <a14:foregroundMark x1="3123" y1="98516" x2="96537" y2="83178"/>
                        <a14:foregroundMark x1="2968" y1="84937" x2="20841" y2="80099"/>
                        <a14:foregroundMark x1="41095" y1="85267" x2="61812" y2="81143"/>
                        <a14:foregroundMark x1="60668" y1="97086" x2="90569" y2="95382"/>
                        <a14:foregroundMark x1="79654" y1="79714" x2="76531" y2="79714"/>
                        <a14:foregroundMark x1="21985" y1="80429" x2="26778" y2="81473"/>
                        <a14:foregroundMark x1="43506" y1="96756" x2="53865" y2="96427"/>
                        <a14:foregroundMark x1="58101" y1="80099" x2="58813" y2="79054"/>
                        <a14:foregroundMark x1="39116" y1="82518" x2="37693" y2="81803"/>
                        <a14:foregroundMark x1="32468" y1="81473" x2="30056" y2="82188"/>
                        <a14:backgroundMark x1="11348" y1="23090" x2="55566" y2="33150"/>
                        <a14:backgroundMark x1="27489" y1="17482" x2="85622" y2="37658"/>
                        <a14:backgroundMark x1="17996" y1="60583" x2="91558" y2="59923"/>
                      </a14:backgroundRemoval>
                    </a14:imgEffect>
                  </a14:imgLayer>
                </a14:imgProps>
              </a:ext>
              <a:ext uri="{28A0092B-C50C-407E-A947-70E740481C1C}">
                <a14:useLocalDpi xmlns:a14="http://schemas.microsoft.com/office/drawing/2010/main" xmlns="" val="0"/>
              </a:ext>
            </a:extLst>
          </a:blip>
          <a:srcRect t="76803" b="11334"/>
          <a:stretch/>
        </p:blipFill>
        <p:spPr>
          <a:xfrm>
            <a:off x="1" y="5940446"/>
            <a:ext cx="9144000" cy="917554"/>
          </a:xfrm>
          <a:prstGeom prst="rect">
            <a:avLst/>
          </a:prstGeom>
        </p:spPr>
      </p:pic>
      <p:grpSp>
        <p:nvGrpSpPr>
          <p:cNvPr id="17" name="Group 16"/>
          <p:cNvGrpSpPr/>
          <p:nvPr/>
        </p:nvGrpSpPr>
        <p:grpSpPr>
          <a:xfrm>
            <a:off x="5881305" y="-94900"/>
            <a:ext cx="3195436" cy="3139956"/>
            <a:chOff x="7308364" y="-320576"/>
            <a:chExt cx="2196079" cy="1690155"/>
          </a:xfrm>
        </p:grpSpPr>
        <p:pic>
          <p:nvPicPr>
            <p:cNvPr id="26" name="图片 37896" descr="1-26"/>
            <p:cNvPicPr>
              <a:picLocks noChangeAspect="1"/>
            </p:cNvPicPr>
            <p:nvPr/>
          </p:nvPicPr>
          <p:blipFill>
            <a:blip r:embed="rId5" cstate="print"/>
            <a:stretch>
              <a:fillRect/>
            </a:stretch>
          </p:blipFill>
          <p:spPr>
            <a:xfrm rot="1873294">
              <a:off x="7308364" y="154420"/>
              <a:ext cx="1623772" cy="1215159"/>
            </a:xfrm>
            <a:prstGeom prst="rect">
              <a:avLst/>
            </a:prstGeom>
            <a:noFill/>
            <a:ln w="9525">
              <a:noFill/>
            </a:ln>
          </p:spPr>
        </p:pic>
        <p:pic>
          <p:nvPicPr>
            <p:cNvPr id="27" name="图片 37895" descr="1-27"/>
            <p:cNvPicPr>
              <a:picLocks noChangeAspect="1"/>
            </p:cNvPicPr>
            <p:nvPr/>
          </p:nvPicPr>
          <p:blipFill>
            <a:blip r:embed="rId6" cstate="print"/>
            <a:stretch>
              <a:fillRect/>
            </a:stretch>
          </p:blipFill>
          <p:spPr>
            <a:xfrm>
              <a:off x="7668722" y="-320576"/>
              <a:ext cx="1835721" cy="1631752"/>
            </a:xfrm>
            <a:prstGeom prst="rect">
              <a:avLst/>
            </a:prstGeom>
            <a:noFill/>
            <a:ln w="9525">
              <a:noFill/>
            </a:ln>
          </p:spPr>
        </p:pic>
      </p:grpSp>
      <p:sp>
        <p:nvSpPr>
          <p:cNvPr id="24" name="TextBox 23"/>
          <p:cNvSpPr txBox="1"/>
          <p:nvPr/>
        </p:nvSpPr>
        <p:spPr>
          <a:xfrm>
            <a:off x="4191001" y="3332119"/>
            <a:ext cx="4953001" cy="954107"/>
          </a:xfrm>
          <a:prstGeom prst="rect">
            <a:avLst/>
          </a:prstGeom>
          <a:noFill/>
        </p:spPr>
        <p:txBody>
          <a:bodyPr wrap="square" rtlCol="0">
            <a:spAutoFit/>
          </a:bodyPr>
          <a:lstStyle/>
          <a:p>
            <a:pPr algn="ctr"/>
            <a:r>
              <a:rPr lang="en-US" sz="2800" b="1" dirty="0" smtClean="0">
                <a:solidFill>
                  <a:srgbClr val="002060"/>
                </a:solidFill>
                <a:latin typeface="Times New Roman" pitchFamily="18" charset="0"/>
                <a:cs typeface="Times New Roman" pitchFamily="18" charset="0"/>
              </a:rPr>
              <a:t>Xem trước bài </a:t>
            </a:r>
            <a:r>
              <a:rPr lang="en-US" sz="2800" b="1" dirty="0">
                <a:solidFill>
                  <a:srgbClr val="002060"/>
                </a:solidFill>
                <a:latin typeface="Times New Roman" pitchFamily="18" charset="0"/>
                <a:cs typeface="Times New Roman" pitchFamily="18" charset="0"/>
              </a:rPr>
              <a:t>sau </a:t>
            </a:r>
            <a:r>
              <a:rPr lang="en-US" sz="2800" b="1" dirty="0" smtClean="0">
                <a:solidFill>
                  <a:srgbClr val="002060"/>
                </a:solidFill>
                <a:latin typeface="Times New Roman" pitchFamily="18" charset="0"/>
                <a:cs typeface="Times New Roman" pitchFamily="18" charset="0"/>
              </a:rPr>
              <a:t>:</a:t>
            </a:r>
          </a:p>
          <a:p>
            <a:pPr algn="ctr"/>
            <a:r>
              <a:rPr lang="en-US" sz="2800" b="1" dirty="0" smtClean="0">
                <a:solidFill>
                  <a:srgbClr val="002060"/>
                </a:solidFill>
                <a:latin typeface="Times New Roman" pitchFamily="18" charset="0"/>
                <a:cs typeface="Times New Roman" pitchFamily="18" charset="0"/>
              </a:rPr>
              <a:t>“Luyện tập”.</a:t>
            </a:r>
            <a:endParaRPr lang="en-US" sz="2800" b="1" dirty="0">
              <a:solidFill>
                <a:srgbClr val="002060"/>
              </a:solidFill>
              <a:latin typeface="Times New Roman" pitchFamily="18" charset="0"/>
              <a:cs typeface="Times New Roman" pitchFamily="18" charset="0"/>
            </a:endParaRPr>
          </a:p>
        </p:txBody>
      </p:sp>
      <p:pic>
        <p:nvPicPr>
          <p:cNvPr id="29" name="图片 3"/>
          <p:cNvPicPr>
            <a:picLocks noChangeAspect="1"/>
          </p:cNvPicPr>
          <p:nvPr/>
        </p:nvPicPr>
        <p:blipFill>
          <a:blip r:embed="rId7" cstate="print">
            <a:extLst>
              <a:ext uri="{28A0092B-C50C-407E-A947-70E740481C1C}">
                <a14:useLocalDpi xmlns:a14="http://schemas.microsoft.com/office/drawing/2010/main" xmlns=""/>
              </a:ext>
            </a:extLst>
          </a:blip>
          <a:stretch>
            <a:fillRect/>
          </a:stretch>
        </p:blipFill>
        <p:spPr>
          <a:xfrm>
            <a:off x="-28575" y="185337"/>
            <a:ext cx="4495800" cy="6476819"/>
          </a:xfrm>
          <a:prstGeom prst="rect">
            <a:avLst/>
          </a:prstGeom>
        </p:spPr>
      </p:pic>
      <p:pic>
        <p:nvPicPr>
          <p:cNvPr id="30" name="图片 5"/>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2635468" y="5218737"/>
            <a:ext cx="6508533" cy="1443419"/>
          </a:xfrm>
          <a:prstGeom prst="rect">
            <a:avLst/>
          </a:prstGeom>
        </p:spPr>
      </p:pic>
      <p:sp>
        <p:nvSpPr>
          <p:cNvPr id="31" name="TextBox 30">
            <a:extLst>
              <a:ext uri="{FF2B5EF4-FFF2-40B4-BE49-F238E27FC236}">
                <a16:creationId xmlns:a16="http://schemas.microsoft.com/office/drawing/2014/main" xmlns="" id="{235F6F12-CCEE-452A-A579-1E14567FB943}"/>
              </a:ext>
            </a:extLst>
          </p:cNvPr>
          <p:cNvSpPr txBox="1"/>
          <p:nvPr/>
        </p:nvSpPr>
        <p:spPr>
          <a:xfrm>
            <a:off x="908685" y="1743993"/>
            <a:ext cx="2621280" cy="1323439"/>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4000" dirty="0" err="1" smtClean="0">
                <a:solidFill>
                  <a:srgbClr val="FF0000"/>
                </a:solidFill>
                <a:effectLst>
                  <a:reflection blurRad="6350" stA="55000" endA="300" endPos="45500" dir="5400000" sy="-100000" algn="bl" rotWithShape="0"/>
                </a:effectLst>
                <a:latin typeface="Times New Roman" pitchFamily="18" charset="0"/>
                <a:cs typeface="Times New Roman" pitchFamily="18" charset="0"/>
              </a:rPr>
              <a:t>Củng</a:t>
            </a:r>
            <a:r>
              <a:rPr lang="en-US" sz="4000" dirty="0" smtClean="0">
                <a:solidFill>
                  <a:srgbClr val="FF0000"/>
                </a:solidFill>
                <a:effectLst>
                  <a:reflection blurRad="6350" stA="55000" endA="300" endPos="45500" dir="5400000" sy="-100000" algn="bl" rotWithShape="0"/>
                </a:effectLst>
                <a:latin typeface="Times New Roman" pitchFamily="18" charset="0"/>
                <a:cs typeface="Times New Roman" pitchFamily="18" charset="0"/>
              </a:rPr>
              <a:t> </a:t>
            </a:r>
            <a:r>
              <a:rPr lang="en-US" sz="4000" err="1" smtClean="0">
                <a:solidFill>
                  <a:srgbClr val="FF0000"/>
                </a:solidFill>
                <a:effectLst>
                  <a:reflection blurRad="6350" stA="55000" endA="300" endPos="45500" dir="5400000" sy="-100000" algn="bl" rotWithShape="0"/>
                </a:effectLst>
                <a:latin typeface="Times New Roman" pitchFamily="18" charset="0"/>
                <a:cs typeface="Times New Roman" pitchFamily="18" charset="0"/>
              </a:rPr>
              <a:t>cố</a:t>
            </a:r>
            <a:r>
              <a:rPr lang="en-US" sz="4000" smtClean="0">
                <a:solidFill>
                  <a:srgbClr val="FF0000"/>
                </a:solidFill>
                <a:effectLst>
                  <a:reflection blurRad="6350" stA="55000" endA="300" endPos="45500" dir="5400000" sy="-100000" algn="bl" rotWithShape="0"/>
                </a:effectLst>
                <a:latin typeface="Times New Roman" pitchFamily="18" charset="0"/>
                <a:cs typeface="Times New Roman" pitchFamily="18" charset="0"/>
              </a:rPr>
              <a:t> </a:t>
            </a:r>
          </a:p>
          <a:p>
            <a:pPr algn="ctr"/>
            <a:r>
              <a:rPr lang="en-US" sz="4000" smtClean="0">
                <a:solidFill>
                  <a:srgbClr val="FF0000"/>
                </a:solidFill>
                <a:effectLst>
                  <a:reflection blurRad="6350" stA="55000" endA="300" endPos="45500" dir="5400000" sy="-100000" algn="bl" rotWithShape="0"/>
                </a:effectLst>
                <a:latin typeface="Times New Roman" pitchFamily="18" charset="0"/>
                <a:cs typeface="Times New Roman" pitchFamily="18" charset="0"/>
              </a:rPr>
              <a:t> </a:t>
            </a:r>
            <a:r>
              <a:rPr lang="en-US" sz="4000" dirty="0" err="1" smtClean="0">
                <a:solidFill>
                  <a:srgbClr val="FF0000"/>
                </a:solidFill>
                <a:effectLst>
                  <a:reflection blurRad="6350" stA="55000" endA="300" endPos="45500" dir="5400000" sy="-100000" algn="bl" rotWithShape="0"/>
                </a:effectLst>
                <a:latin typeface="Times New Roman" pitchFamily="18" charset="0"/>
                <a:cs typeface="Times New Roman" pitchFamily="18" charset="0"/>
              </a:rPr>
              <a:t>dặn</a:t>
            </a:r>
            <a:r>
              <a:rPr lang="en-US" sz="4000" dirty="0" smtClean="0">
                <a:solidFill>
                  <a:srgbClr val="FF0000"/>
                </a:solidFill>
                <a:effectLst>
                  <a:reflection blurRad="6350" stA="55000" endA="300" endPos="45500" dir="5400000" sy="-100000" algn="bl" rotWithShape="0"/>
                </a:effectLst>
                <a:latin typeface="Times New Roman" pitchFamily="18" charset="0"/>
                <a:cs typeface="Times New Roman" pitchFamily="18" charset="0"/>
              </a:rPr>
              <a:t> </a:t>
            </a:r>
            <a:r>
              <a:rPr lang="en-US" sz="4000" dirty="0" err="1" smtClean="0">
                <a:solidFill>
                  <a:srgbClr val="FF0000"/>
                </a:solidFill>
                <a:effectLst>
                  <a:reflection blurRad="6350" stA="55000" endA="300" endPos="45500" dir="5400000" sy="-100000" algn="bl" rotWithShape="0"/>
                </a:effectLst>
                <a:latin typeface="Times New Roman" pitchFamily="18" charset="0"/>
                <a:cs typeface="Times New Roman" pitchFamily="18" charset="0"/>
              </a:rPr>
              <a:t>dò</a:t>
            </a:r>
            <a:endParaRPr lang="en-US" sz="4000" dirty="0">
              <a:solidFill>
                <a:srgbClr val="FF0000"/>
              </a:solidFill>
              <a:effectLst>
                <a:reflection blurRad="6350" stA="55000" endA="300" endPos="45500" dir="5400000" sy="-100000" algn="bl" rotWithShape="0"/>
              </a:effectLst>
              <a:latin typeface="Times New Roman" pitchFamily="18" charset="0"/>
              <a:cs typeface="Times New Roman" pitchFamily="18" charset="0"/>
            </a:endParaRPr>
          </a:p>
        </p:txBody>
      </p:sp>
      <p:sp>
        <p:nvSpPr>
          <p:cNvPr id="10" name="Text Box 1"/>
          <p:cNvSpPr txBox="1"/>
          <p:nvPr/>
        </p:nvSpPr>
        <p:spPr>
          <a:xfrm>
            <a:off x="1260444" y="6414514"/>
            <a:ext cx="7836024" cy="369332"/>
          </a:xfrm>
          <a:prstGeom prst="rect">
            <a:avLst/>
          </a:prstGeom>
          <a:noFill/>
        </p:spPr>
        <p:txBody>
          <a:bodyPr wrap="square" rtlCol="0">
            <a:spAutoFit/>
          </a:bodyPr>
          <a:lstStyle/>
          <a:p>
            <a:r>
              <a:rPr lang="en-US" dirty="0" err="1">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Bản</a:t>
            </a:r>
            <a:r>
              <a:rPr lang="en-US" dirty="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 </a:t>
            </a:r>
            <a:r>
              <a:rPr lang="en-US" dirty="0" err="1">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quyền</a:t>
            </a:r>
            <a:r>
              <a:rPr lang="en-US" dirty="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 </a:t>
            </a:r>
            <a:r>
              <a:rPr lang="en-US" dirty="0" smtClean="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 </a:t>
            </a:r>
            <a:r>
              <a:rPr lang="en-US" dirty="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FB </a:t>
            </a:r>
            <a:r>
              <a:rPr lang="en-US" dirty="0" err="1" smtClean="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Đặng</a:t>
            </a:r>
            <a:r>
              <a:rPr lang="en-US" dirty="0" smtClean="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 </a:t>
            </a:r>
            <a:r>
              <a:rPr lang="en-US" dirty="0" err="1" smtClean="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Nhật</a:t>
            </a:r>
            <a:r>
              <a:rPr lang="en-US" dirty="0" smtClean="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 </a:t>
            </a:r>
            <a:r>
              <a:rPr lang="en-US" dirty="0" err="1" smtClean="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Linh</a:t>
            </a:r>
            <a:r>
              <a:rPr lang="en-US" dirty="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 https://www.facebook.com/nhat.linh.3557440</a:t>
            </a:r>
          </a:p>
        </p:txBody>
      </p:sp>
    </p:spTree>
    <p:custDataLst>
      <p:tags r:id="rId1"/>
    </p:custDataLst>
    <p:extLst>
      <p:ext uri="{BB962C8B-B14F-4D97-AF65-F5344CB8AC3E}">
        <p14:creationId xmlns:p14="http://schemas.microsoft.com/office/powerpoint/2010/main" xmlns="" val="332147853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wipe(down)">
                                      <p:cBhvr>
                                        <p:cTn id="10" dur="500"/>
                                        <p:tgtEl>
                                          <p:spTgt spid="29"/>
                                        </p:tgtEl>
                                      </p:cBhvr>
                                    </p:animEffect>
                                  </p:childTnLst>
                                </p:cTn>
                              </p:par>
                              <p:par>
                                <p:cTn id="11" presetID="22" presetClass="entr" presetSubtype="2"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right)">
                                      <p:cBhvr>
                                        <p:cTn id="13" dur="500"/>
                                        <p:tgtEl>
                                          <p:spTgt spid="17"/>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wipe(left)">
                                      <p:cBhvr>
                                        <p:cTn id="16" dur="500"/>
                                        <p:tgtEl>
                                          <p:spTgt spid="31"/>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1000"/>
                                        <p:tgtEl>
                                          <p:spTgt spid="24"/>
                                        </p:tgtEl>
                                      </p:cBhvr>
                                    </p:animEffect>
                                    <p:anim calcmode="lin" valueType="num">
                                      <p:cBhvr>
                                        <p:cTn id="22" dur="1000" fill="hold"/>
                                        <p:tgtEl>
                                          <p:spTgt spid="24"/>
                                        </p:tgtEl>
                                        <p:attrNameLst>
                                          <p:attrName>ppt_x</p:attrName>
                                        </p:attrNameLst>
                                      </p:cBhvr>
                                      <p:tavLst>
                                        <p:tav tm="0">
                                          <p:val>
                                            <p:strVal val="#ppt_x"/>
                                          </p:val>
                                        </p:tav>
                                        <p:tav tm="100000">
                                          <p:val>
                                            <p:strVal val="#ppt_x"/>
                                          </p:val>
                                        </p:tav>
                                      </p:tavLst>
                                    </p:anim>
                                    <p:anim calcmode="lin" valueType="num">
                                      <p:cBhvr>
                                        <p:cTn id="23" dur="1000" fill="hold"/>
                                        <p:tgtEl>
                                          <p:spTgt spid="24"/>
                                        </p:tgtEl>
                                        <p:attrNameLst>
                                          <p:attrName>ppt_y</p:attrName>
                                        </p:attrNameLst>
                                      </p:cBhvr>
                                      <p:tavLst>
                                        <p:tav tm="0">
                                          <p:val>
                                            <p:strVal val="#ppt_y+.1"/>
                                          </p:val>
                                        </p:tav>
                                        <p:tav tm="100000">
                                          <p:val>
                                            <p:strVal val="#ppt_y"/>
                                          </p:val>
                                        </p:tav>
                                      </p:tavLst>
                                    </p:anim>
                                  </p:childTnLst>
                                </p:cTn>
                              </p:par>
                              <p:par>
                                <p:cTn id="24" presetID="22" presetClass="entr" presetSubtype="4"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wipe(down)">
                                      <p:cBhvr>
                                        <p:cTn id="26"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31"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0" y="288"/>
            <a:ext cx="9144000" cy="6857712"/>
          </a:xfrm>
          <a:prstGeom prst="rect">
            <a:avLst/>
          </a:prstGeom>
        </p:spPr>
      </p:pic>
      <p:pic>
        <p:nvPicPr>
          <p:cNvPr id="5" name="图片 4"/>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810224" y="4034842"/>
            <a:ext cx="8139275" cy="2165092"/>
          </a:xfrm>
          <a:prstGeom prst="rect">
            <a:avLst/>
          </a:prstGeom>
        </p:spPr>
      </p:pic>
      <p:pic>
        <p:nvPicPr>
          <p:cNvPr id="12" name="图片 11"/>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7743261" y="117631"/>
            <a:ext cx="1382346" cy="1811339"/>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76200" y="117630"/>
            <a:ext cx="1356750" cy="1560962"/>
          </a:xfrm>
          <a:prstGeom prst="rect">
            <a:avLst/>
          </a:prstGeom>
        </p:spPr>
      </p:pic>
      <p:pic>
        <p:nvPicPr>
          <p:cNvPr id="14" name="儿童歌曲 - 音乐剧背景音乐">
            <a:hlinkClick r:id="" action="ppaction://media"/>
          </p:cNvPr>
          <p:cNvPicPr>
            <a:picLocks noChangeAspect="1"/>
          </p:cNvPicPr>
          <p:nvPr>
            <a:audioFile r:link="rId2"/>
            <p:extLst>
              <p:ext uri="{DAA4B4D4-6D71-4841-9C94-3DE7FCFB9230}">
                <p14:media xmlns:p14="http://schemas.microsoft.com/office/powerpoint/2010/main" xmlns="" r:embed="rId9"/>
              </p:ext>
            </p:extLst>
          </p:nvPr>
        </p:nvPicPr>
        <p:blipFill>
          <a:blip r:embed="rId10" cstate="print"/>
          <a:stretch>
            <a:fillRect/>
          </a:stretch>
        </p:blipFill>
        <p:spPr>
          <a:xfrm>
            <a:off x="-650779" y="-276221"/>
            <a:ext cx="414753" cy="553018"/>
          </a:xfrm>
          <a:prstGeom prst="rect">
            <a:avLst/>
          </a:prstGeom>
        </p:spPr>
      </p:pic>
      <p:sp>
        <p:nvSpPr>
          <p:cNvPr id="7" name="TextBox 6"/>
          <p:cNvSpPr txBox="1"/>
          <p:nvPr/>
        </p:nvSpPr>
        <p:spPr>
          <a:xfrm>
            <a:off x="1063287" y="2151250"/>
            <a:ext cx="7633146" cy="1481175"/>
          </a:xfrm>
          <a:prstGeom prst="rect">
            <a:avLst/>
          </a:prstGeom>
          <a:noFill/>
        </p:spPr>
        <p:txBody>
          <a:bodyPr wrap="square" rtlCol="0">
            <a:spAutoFit/>
          </a:bodyPr>
          <a:lstStyle/>
          <a:p>
            <a:pPr algn="ctr">
              <a:lnSpc>
                <a:spcPct val="150000"/>
              </a:lnSpc>
            </a:pPr>
            <a:r>
              <a:rPr lang="en-US" sz="3200" dirty="0" err="1" smtClean="0">
                <a:solidFill>
                  <a:srgbClr val="FF0000"/>
                </a:solidFill>
                <a:latin typeface="Times New Roman" pitchFamily="18" charset="0"/>
                <a:cs typeface="Times New Roman" pitchFamily="18" charset="0"/>
              </a:rPr>
              <a:t>Tạm</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biệt</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và</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hẹn</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gặp</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lại</a:t>
            </a:r>
            <a:r>
              <a:rPr lang="en-US" sz="3200" dirty="0" smtClean="0">
                <a:solidFill>
                  <a:srgbClr val="FF0000"/>
                </a:solidFill>
                <a:latin typeface="Times New Roman" pitchFamily="18" charset="0"/>
                <a:cs typeface="Times New Roman" pitchFamily="18" charset="0"/>
              </a:rPr>
              <a:t> </a:t>
            </a:r>
          </a:p>
          <a:p>
            <a:pPr algn="ctr">
              <a:lnSpc>
                <a:spcPct val="150000"/>
              </a:lnSpc>
            </a:pPr>
            <a:r>
              <a:rPr lang="en-US" sz="3200" dirty="0" err="1" smtClean="0">
                <a:solidFill>
                  <a:srgbClr val="FF0000"/>
                </a:solidFill>
                <a:latin typeface="Times New Roman" pitchFamily="18" charset="0"/>
                <a:cs typeface="Times New Roman" pitchFamily="18" charset="0"/>
              </a:rPr>
              <a:t>các</a:t>
            </a:r>
            <a:r>
              <a:rPr lang="en-US" sz="3200" dirty="0" smtClean="0">
                <a:solidFill>
                  <a:srgbClr val="FF0000"/>
                </a:solidFill>
                <a:latin typeface="Times New Roman" pitchFamily="18" charset="0"/>
                <a:cs typeface="Times New Roman" pitchFamily="18" charset="0"/>
              </a:rPr>
              <a:t> con </a:t>
            </a:r>
            <a:r>
              <a:rPr lang="en-US" sz="3200" dirty="0" err="1" smtClean="0">
                <a:solidFill>
                  <a:srgbClr val="FF0000"/>
                </a:solidFill>
                <a:latin typeface="Times New Roman" pitchFamily="18" charset="0"/>
                <a:cs typeface="Times New Roman" pitchFamily="18" charset="0"/>
              </a:rPr>
              <a:t>vào</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những</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tiết</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học</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sau</a:t>
            </a:r>
            <a:r>
              <a:rPr lang="en-US" sz="3200" dirty="0" smtClean="0">
                <a:solidFill>
                  <a:srgbClr val="FF0000"/>
                </a:solidFill>
                <a:latin typeface="Times New Roman" pitchFamily="18" charset="0"/>
                <a:cs typeface="Times New Roman" pitchFamily="18" charset="0"/>
              </a:rPr>
              <a:t>!</a:t>
            </a:r>
            <a:endParaRPr lang="en-US" sz="3200" dirty="0">
              <a:solidFill>
                <a:srgbClr val="FF0000"/>
              </a:solidFill>
              <a:latin typeface="Times New Roman" pitchFamily="18" charset="0"/>
              <a:cs typeface="Times New Roman" pitchFamily="18" charset="0"/>
            </a:endParaRPr>
          </a:p>
        </p:txBody>
      </p:sp>
      <p:sp>
        <p:nvSpPr>
          <p:cNvPr id="8" name="Text Box 1"/>
          <p:cNvSpPr txBox="1"/>
          <p:nvPr/>
        </p:nvSpPr>
        <p:spPr>
          <a:xfrm>
            <a:off x="1260444" y="6414514"/>
            <a:ext cx="7836024" cy="369332"/>
          </a:xfrm>
          <a:prstGeom prst="rect">
            <a:avLst/>
          </a:prstGeom>
          <a:noFill/>
        </p:spPr>
        <p:txBody>
          <a:bodyPr wrap="square" rtlCol="0">
            <a:spAutoFit/>
          </a:bodyPr>
          <a:lstStyle/>
          <a:p>
            <a:r>
              <a:rPr lang="en-US" dirty="0" err="1">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Bản</a:t>
            </a:r>
            <a:r>
              <a:rPr lang="en-US" dirty="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 </a:t>
            </a:r>
            <a:r>
              <a:rPr lang="en-US" dirty="0" err="1">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quyền</a:t>
            </a:r>
            <a:r>
              <a:rPr lang="en-US" dirty="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 </a:t>
            </a:r>
            <a:r>
              <a:rPr lang="en-US" dirty="0" smtClean="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 </a:t>
            </a:r>
            <a:r>
              <a:rPr lang="en-US" dirty="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FB </a:t>
            </a:r>
            <a:r>
              <a:rPr lang="en-US" dirty="0" err="1" smtClean="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Đặng</a:t>
            </a:r>
            <a:r>
              <a:rPr lang="en-US" dirty="0" smtClean="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 </a:t>
            </a:r>
            <a:r>
              <a:rPr lang="en-US" dirty="0" err="1" smtClean="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Nhật</a:t>
            </a:r>
            <a:r>
              <a:rPr lang="en-US" dirty="0" smtClean="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 </a:t>
            </a:r>
            <a:r>
              <a:rPr lang="en-US" dirty="0" err="1" smtClean="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Linh</a:t>
            </a:r>
            <a:r>
              <a:rPr lang="en-US" dirty="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 https://www.facebook.com/nhat.linh.3557440</a:t>
            </a:r>
          </a:p>
        </p:txBody>
      </p:sp>
    </p:spTree>
    <p:custDataLst>
      <p:tags r:id="rId1"/>
    </p:custDataLst>
    <p:extLst>
      <p:ext uri="{BB962C8B-B14F-4D97-AF65-F5344CB8AC3E}">
        <p14:creationId xmlns:p14="http://schemas.microsoft.com/office/powerpoint/2010/main" xmlns="" val="2574892314"/>
      </p:ext>
    </p:extLst>
  </p:cSld>
  <p:clrMapOvr>
    <a:masterClrMapping/>
  </p:clrMapOvr>
  <mc:AlternateContent xmlns:mc="http://schemas.openxmlformats.org/markup-compatibility/2006">
    <mc:Choice xmlns:p14="http://schemas.microsoft.com/office/powerpoint/2010/main" xmlns=""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par>
                          <p:cTn id="7" fill="hold">
                            <p:stCondLst>
                              <p:cond delay="0"/>
                            </p:stCondLst>
                            <p:childTnLst>
                              <p:par>
                                <p:cTn id="8" presetID="42" presetClass="entr" presetSubtype="0" fill="hold"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anim calcmode="lin" valueType="num">
                                      <p:cBhvr>
                                        <p:cTn id="11" dur="1000" fill="hold"/>
                                        <p:tgtEl>
                                          <p:spTgt spid="5"/>
                                        </p:tgtEl>
                                        <p:attrNameLst>
                                          <p:attrName>ppt_x</p:attrName>
                                        </p:attrNameLst>
                                      </p:cBhvr>
                                      <p:tavLst>
                                        <p:tav tm="0">
                                          <p:val>
                                            <p:strVal val="#ppt_x"/>
                                          </p:val>
                                        </p:tav>
                                        <p:tav tm="100000">
                                          <p:val>
                                            <p:strVal val="#ppt_x"/>
                                          </p:val>
                                        </p:tav>
                                      </p:tavLst>
                                    </p:anim>
                                    <p:anim calcmode="lin" valueType="num">
                                      <p:cBhvr>
                                        <p:cTn id="12" dur="1000" fill="hold"/>
                                        <p:tgtEl>
                                          <p:spTgt spid="5"/>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p:cTn id="16" dur="500" fill="hold"/>
                                        <p:tgtEl>
                                          <p:spTgt spid="13"/>
                                        </p:tgtEl>
                                        <p:attrNameLst>
                                          <p:attrName>ppt_w</p:attrName>
                                        </p:attrNameLst>
                                      </p:cBhvr>
                                      <p:tavLst>
                                        <p:tav tm="0">
                                          <p:val>
                                            <p:fltVal val="0"/>
                                          </p:val>
                                        </p:tav>
                                        <p:tav tm="100000">
                                          <p:val>
                                            <p:strVal val="#ppt_w"/>
                                          </p:val>
                                        </p:tav>
                                      </p:tavLst>
                                    </p:anim>
                                    <p:anim calcmode="lin" valueType="num">
                                      <p:cBhvr>
                                        <p:cTn id="17" dur="500" fill="hold"/>
                                        <p:tgtEl>
                                          <p:spTgt spid="13"/>
                                        </p:tgtEl>
                                        <p:attrNameLst>
                                          <p:attrName>ppt_h</p:attrName>
                                        </p:attrNameLst>
                                      </p:cBhvr>
                                      <p:tavLst>
                                        <p:tav tm="0">
                                          <p:val>
                                            <p:fltVal val="0"/>
                                          </p:val>
                                        </p:tav>
                                        <p:tav tm="100000">
                                          <p:val>
                                            <p:strVal val="#ppt_h"/>
                                          </p:val>
                                        </p:tav>
                                      </p:tavLst>
                                    </p:anim>
                                    <p:animEffect transition="in" filter="fade">
                                      <p:cBhvr>
                                        <p:cTn id="18" dur="500"/>
                                        <p:tgtEl>
                                          <p:spTgt spid="13"/>
                                        </p:tgtEl>
                                      </p:cBhvr>
                                    </p:animEffect>
                                  </p:childTnLst>
                                </p:cTn>
                              </p:par>
                            </p:childTnLst>
                          </p:cTn>
                        </p:par>
                        <p:par>
                          <p:cTn id="19" fill="hold">
                            <p:stCondLst>
                              <p:cond delay="1500"/>
                            </p:stCondLst>
                            <p:childTnLst>
                              <p:par>
                                <p:cTn id="20" presetID="26" presetClass="entr" presetSubtype="0" fill="hold"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80">
                                          <p:stCondLst>
                                            <p:cond delay="0"/>
                                          </p:stCondLst>
                                        </p:cTn>
                                        <p:tgtEl>
                                          <p:spTgt spid="12"/>
                                        </p:tgtEl>
                                      </p:cBhvr>
                                    </p:animEffect>
                                    <p:anim calcmode="lin" valueType="num">
                                      <p:cBhvr>
                                        <p:cTn id="23"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28" dur="26">
                                          <p:stCondLst>
                                            <p:cond delay="650"/>
                                          </p:stCondLst>
                                        </p:cTn>
                                        <p:tgtEl>
                                          <p:spTgt spid="12"/>
                                        </p:tgtEl>
                                      </p:cBhvr>
                                      <p:to x="100000" y="60000"/>
                                    </p:animScale>
                                    <p:animScale>
                                      <p:cBhvr>
                                        <p:cTn id="29" dur="166" decel="50000">
                                          <p:stCondLst>
                                            <p:cond delay="676"/>
                                          </p:stCondLst>
                                        </p:cTn>
                                        <p:tgtEl>
                                          <p:spTgt spid="12"/>
                                        </p:tgtEl>
                                      </p:cBhvr>
                                      <p:to x="100000" y="100000"/>
                                    </p:animScale>
                                    <p:animScale>
                                      <p:cBhvr>
                                        <p:cTn id="30" dur="26">
                                          <p:stCondLst>
                                            <p:cond delay="1312"/>
                                          </p:stCondLst>
                                        </p:cTn>
                                        <p:tgtEl>
                                          <p:spTgt spid="12"/>
                                        </p:tgtEl>
                                      </p:cBhvr>
                                      <p:to x="100000" y="80000"/>
                                    </p:animScale>
                                    <p:animScale>
                                      <p:cBhvr>
                                        <p:cTn id="31" dur="166" decel="50000">
                                          <p:stCondLst>
                                            <p:cond delay="1338"/>
                                          </p:stCondLst>
                                        </p:cTn>
                                        <p:tgtEl>
                                          <p:spTgt spid="12"/>
                                        </p:tgtEl>
                                      </p:cBhvr>
                                      <p:to x="100000" y="100000"/>
                                    </p:animScale>
                                    <p:animScale>
                                      <p:cBhvr>
                                        <p:cTn id="32" dur="26">
                                          <p:stCondLst>
                                            <p:cond delay="1642"/>
                                          </p:stCondLst>
                                        </p:cTn>
                                        <p:tgtEl>
                                          <p:spTgt spid="12"/>
                                        </p:tgtEl>
                                      </p:cBhvr>
                                      <p:to x="100000" y="90000"/>
                                    </p:animScale>
                                    <p:animScale>
                                      <p:cBhvr>
                                        <p:cTn id="33" dur="166" decel="50000">
                                          <p:stCondLst>
                                            <p:cond delay="1668"/>
                                          </p:stCondLst>
                                        </p:cTn>
                                        <p:tgtEl>
                                          <p:spTgt spid="12"/>
                                        </p:tgtEl>
                                      </p:cBhvr>
                                      <p:to x="100000" y="100000"/>
                                    </p:animScale>
                                    <p:animScale>
                                      <p:cBhvr>
                                        <p:cTn id="34" dur="26">
                                          <p:stCondLst>
                                            <p:cond delay="1808"/>
                                          </p:stCondLst>
                                        </p:cTn>
                                        <p:tgtEl>
                                          <p:spTgt spid="12"/>
                                        </p:tgtEl>
                                      </p:cBhvr>
                                      <p:to x="100000" y="95000"/>
                                    </p:animScale>
                                    <p:animScale>
                                      <p:cBhvr>
                                        <p:cTn id="35" dur="166" decel="50000">
                                          <p:stCondLst>
                                            <p:cond delay="1834"/>
                                          </p:stCondLst>
                                        </p:cTn>
                                        <p:tgtEl>
                                          <p:spTgt spid="12"/>
                                        </p:tgtEl>
                                      </p:cBhvr>
                                      <p:to x="100000" y="100000"/>
                                    </p:animScale>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circle(in)">
                                      <p:cBhvr>
                                        <p:cTn id="4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41" repeatCount="indefinite" fill="hold" display="0">
                  <p:stCondLst>
                    <p:cond delay="indefinite"/>
                  </p:stCondLst>
                  <p:endCondLst>
                    <p:cond evt="onStopAudio" delay="0">
                      <p:tgtEl>
                        <p:sldTgt/>
                      </p:tgtEl>
                    </p:cond>
                  </p:endCondLst>
                </p:cTn>
                <p:tgtEl>
                  <p:spTgt spid="14"/>
                </p:tgtEl>
              </p:cMediaNode>
            </p:audio>
          </p:childTnLst>
        </p:cTn>
      </p:par>
    </p:tnLst>
    <p:bldLst>
      <p:bldP spid="7" grpId="0"/>
      <p:bldP spid="8" grpId="0"/>
    </p:bldLst>
  </p:timing>
  <p:extLst mod="1">
    <p:ext uri="{E180D4A7-C9FB-4DFB-919C-405C955672EB}">
      <p14:showEvtLst xmlns:p14="http://schemas.microsoft.com/office/powerpoint/2010/main" xmlns="">
        <p14:playEvt time="1" objId="14"/>
      </p14:showEvt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dirty="0"/>
          </a:p>
        </p:txBody>
      </p:sp>
      <p:sp>
        <p:nvSpPr>
          <p:cNvPr id="3" name="Content Placeholder 2"/>
          <p:cNvSpPr>
            <a:spLocks noGrp="1"/>
          </p:cNvSpPr>
          <p:nvPr>
            <p:ph idx="1"/>
          </p:nvPr>
        </p:nvSpPr>
        <p:spPr/>
        <p:txBody>
          <a:bodyPr/>
          <a:lstStyle/>
          <a:p>
            <a:endParaRPr lang="vi-VN"/>
          </a:p>
        </p:txBody>
      </p:sp>
      <p:sp>
        <p:nvSpPr>
          <p:cNvPr id="4" name="TextBox 3"/>
          <p:cNvSpPr txBox="1"/>
          <p:nvPr/>
        </p:nvSpPr>
        <p:spPr>
          <a:xfrm>
            <a:off x="152401" y="457200"/>
            <a:ext cx="8610600" cy="5601533"/>
          </a:xfrm>
          <a:prstGeom prst="rect">
            <a:avLst/>
          </a:prstGeom>
          <a:noFill/>
        </p:spPr>
        <p:txBody>
          <a:bodyPr wrap="square" rtlCol="0">
            <a:spAutoFit/>
          </a:bodyPr>
          <a:lstStyle/>
          <a:p>
            <a:pPr algn="ctr"/>
            <a:r>
              <a:rPr lang="vi-VN" sz="2000" b="1" dirty="0" smtClean="0">
                <a:latin typeface="+mj-lt"/>
              </a:rPr>
              <a:t>YÊU CẦU CẦN ĐẠT</a:t>
            </a:r>
            <a:endParaRPr lang="vi-VN" sz="2000" dirty="0" smtClean="0">
              <a:latin typeface="+mj-lt"/>
            </a:endParaRPr>
          </a:p>
          <a:p>
            <a:r>
              <a:rPr lang="vi-VN" sz="2000" b="1" i="1" dirty="0" smtClean="0">
                <a:latin typeface="+mj-lt"/>
              </a:rPr>
              <a:t>1. Học sinh thực hiện được:</a:t>
            </a:r>
            <a:endParaRPr lang="vi-VN" sz="2000" dirty="0" smtClean="0">
              <a:latin typeface="+mj-lt"/>
            </a:endParaRPr>
          </a:p>
          <a:p>
            <a:r>
              <a:rPr lang="vi-VN" sz="2000" dirty="0" smtClean="0">
                <a:latin typeface="+mj-lt"/>
              </a:rPr>
              <a:t>- Biết và sử dụng được một số loại cân thông dụng để đo cân nặng một số đồ vật.</a:t>
            </a:r>
          </a:p>
          <a:p>
            <a:r>
              <a:rPr lang="vi-VN" sz="2000" dirty="0" smtClean="0">
                <a:latin typeface="+mj-lt"/>
              </a:rPr>
              <a:t>- Biết dùng ca 1 lít, chai 1 lít để đong, đo lượng nước chứa trong một số đồ vật.</a:t>
            </a:r>
          </a:p>
          <a:p>
            <a:r>
              <a:rPr lang="vi-VN" sz="2000" dirty="0" smtClean="0">
                <a:latin typeface="+mj-lt"/>
              </a:rPr>
              <a:t>- Vận dụng thực hành và trải nghiệm , HS nắm được các thao tác cơ bản, sử dụng công cụ để cân, đong với đơn vị đo khối lượng ki - lô - gam và đơn vị đo dung tích lít.</a:t>
            </a:r>
          </a:p>
          <a:p>
            <a:r>
              <a:rPr lang="vi-VN" sz="2000" b="1" i="1" dirty="0" smtClean="0">
                <a:latin typeface="+mj-lt"/>
              </a:rPr>
              <a:t>2. Học sinh vận dụng được:</a:t>
            </a:r>
            <a:endParaRPr lang="vi-VN" sz="2000" dirty="0" smtClean="0">
              <a:latin typeface="+mj-lt"/>
            </a:endParaRPr>
          </a:p>
          <a:p>
            <a:r>
              <a:rPr lang="vi-VN" sz="2000" dirty="0" smtClean="0">
                <a:latin typeface="+mj-lt"/>
              </a:rPr>
              <a:t>- Thông qua hoạt động khám phá (nhận biết, so sánh) về nặng hơn, nhẹ hơn, hình thành biểu tượng về đại lượng và đơn vị đo đại lượng (kg), HS phát triển năng lực tư duy, lập luận toán học. </a:t>
            </a:r>
          </a:p>
          <a:p>
            <a:r>
              <a:rPr lang="vi-VN" sz="2000" dirty="0" smtClean="0">
                <a:latin typeface="+mj-lt"/>
              </a:rPr>
              <a:t>- Thông qua trao đổi, diễn đạt (nói, viết) về giải quyết tình huống” ở các bài tập, bài toán thực tế, về tính toán, so sánh số đo đại lượng, HS phát triển năng lực giải quyết vấn đề, năng lực giao tiếp toán học.</a:t>
            </a:r>
          </a:p>
          <a:p>
            <a:r>
              <a:rPr lang="vi-VN" sz="2000" dirty="0" smtClean="0">
                <a:latin typeface="+mj-lt"/>
              </a:rPr>
              <a:t>- Rèn luyện tính cẩn thận, nhanh nhẹn. </a:t>
            </a:r>
          </a:p>
          <a:p>
            <a:r>
              <a:rPr lang="vi-VN" sz="2000" b="1" i="1" dirty="0" smtClean="0">
                <a:latin typeface="+mj-lt"/>
              </a:rPr>
              <a:t>3. Học sinh hình thành được:</a:t>
            </a:r>
            <a:endParaRPr lang="vi-VN" sz="2000" dirty="0" smtClean="0">
              <a:latin typeface="+mj-lt"/>
            </a:endParaRPr>
          </a:p>
          <a:p>
            <a:r>
              <a:rPr lang="vi-VN" sz="2000" dirty="0" smtClean="0">
                <a:latin typeface="+mj-lt"/>
              </a:rPr>
              <a:t>- Rèn luyện tính cẩn thận, nhanh nhẹn.</a:t>
            </a:r>
          </a:p>
          <a:p>
            <a:endParaRPr lang="vi-VN" dirty="0">
              <a:latin typeface="+mj-lt"/>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0"/>
            <a:ext cx="9144000" cy="6894288"/>
          </a:xfrm>
          <a:prstGeom prst="rect">
            <a:avLst/>
          </a:prstGeom>
        </p:spPr>
      </p:pic>
      <p:pic>
        <p:nvPicPr>
          <p:cNvPr id="1026" name="Picture 2"/>
          <p:cNvPicPr>
            <a:picLocks noChangeAspect="1" noChangeArrowheads="1"/>
          </p:cNvPicPr>
          <p:nvPr/>
        </p:nvPicPr>
        <p:blipFill>
          <a:blip r:embed="rId4" cstate="print">
            <a:duotone>
              <a:prstClr val="black"/>
              <a:schemeClr val="accent3">
                <a:tint val="45000"/>
                <a:satMod val="400000"/>
              </a:schemeClr>
            </a:duotone>
            <a:extLst>
              <a:ext uri="{28A0092B-C50C-407E-A947-70E740481C1C}">
                <a14:useLocalDpi xmlns:a14="http://schemas.microsoft.com/office/drawing/2010/main" xmlns="" val="0"/>
              </a:ext>
            </a:extLst>
          </a:blip>
          <a:srcRect/>
          <a:stretch>
            <a:fillRect/>
          </a:stretch>
        </p:blipFill>
        <p:spPr bwMode="auto">
          <a:xfrm>
            <a:off x="0" y="2465784"/>
            <a:ext cx="9180286" cy="19992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2" name="TextBox 11"/>
          <p:cNvSpPr txBox="1"/>
          <p:nvPr/>
        </p:nvSpPr>
        <p:spPr>
          <a:xfrm rot="21257417">
            <a:off x="241429" y="3633955"/>
            <a:ext cx="4044712" cy="627864"/>
          </a:xfrm>
          <a:prstGeom prst="rect">
            <a:avLst/>
          </a:prstGeom>
          <a:noFill/>
        </p:spPr>
        <p:txBody>
          <a:bodyPr wrap="square" rtlCol="0">
            <a:prstTxWarp prst="textArchUp">
              <a:avLst>
                <a:gd name="adj" fmla="val 11958812"/>
              </a:avLst>
            </a:prstTxWarp>
            <a:spAutoFit/>
          </a:bodyPr>
          <a:lstStyle/>
          <a:p>
            <a:r>
              <a:rPr lang="en-US" sz="3600" b="1" dirty="0" err="1">
                <a:solidFill>
                  <a:srgbClr val="FF0000"/>
                </a:solidFill>
                <a:latin typeface="Times New Roman" pitchFamily="18" charset="0"/>
                <a:cs typeface="Times New Roman" pitchFamily="18" charset="0"/>
              </a:rPr>
              <a:t>Mục</a:t>
            </a:r>
            <a:r>
              <a:rPr lang="en-US" sz="3600" b="1" dirty="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tiêu</a:t>
            </a:r>
            <a:endParaRPr lang="en-US" sz="3600" b="1" dirty="0">
              <a:solidFill>
                <a:srgbClr val="FF0000"/>
              </a:solidFill>
              <a:latin typeface="Times New Roman" pitchFamily="18" charset="0"/>
              <a:cs typeface="Times New Roman" pitchFamily="18" charset="0"/>
            </a:endParaRPr>
          </a:p>
        </p:txBody>
      </p:sp>
      <p:sp>
        <p:nvSpPr>
          <p:cNvPr id="28" name="TextBox 27"/>
          <p:cNvSpPr txBox="1"/>
          <p:nvPr/>
        </p:nvSpPr>
        <p:spPr>
          <a:xfrm>
            <a:off x="2514600" y="1320855"/>
            <a:ext cx="2691878" cy="523220"/>
          </a:xfrm>
          <a:prstGeom prst="rect">
            <a:avLst/>
          </a:prstGeom>
          <a:noFill/>
        </p:spPr>
        <p:txBody>
          <a:bodyPr wrap="square" rtlCol="0">
            <a:spAutoFit/>
          </a:bodyPr>
          <a:lstStyle/>
          <a:p>
            <a:pPr algn="ctr"/>
            <a:r>
              <a:rPr lang="en-US" sz="2800" b="1" dirty="0" smtClean="0">
                <a:solidFill>
                  <a:srgbClr val="002060"/>
                </a:solidFill>
                <a:latin typeface="Times New Roman" pitchFamily="18" charset="0"/>
                <a:cs typeface="Times New Roman" pitchFamily="18" charset="0"/>
              </a:rPr>
              <a:t>1. </a:t>
            </a:r>
            <a:endParaRPr lang="en-US" sz="2800" b="1" dirty="0">
              <a:solidFill>
                <a:srgbClr val="002060"/>
              </a:solidFill>
              <a:latin typeface="Times New Roman" pitchFamily="18" charset="0"/>
              <a:cs typeface="Times New Roman" pitchFamily="18" charset="0"/>
            </a:endParaRPr>
          </a:p>
        </p:txBody>
      </p:sp>
      <p:sp>
        <p:nvSpPr>
          <p:cNvPr id="29" name="TextBox 28"/>
          <p:cNvSpPr txBox="1"/>
          <p:nvPr/>
        </p:nvSpPr>
        <p:spPr>
          <a:xfrm>
            <a:off x="4495800" y="4481639"/>
            <a:ext cx="3810000" cy="523220"/>
          </a:xfrm>
          <a:prstGeom prst="rect">
            <a:avLst/>
          </a:prstGeom>
          <a:noFill/>
        </p:spPr>
        <p:txBody>
          <a:bodyPr wrap="square" rtlCol="0">
            <a:spAutoFit/>
          </a:bodyPr>
          <a:lstStyle/>
          <a:p>
            <a:pPr algn="ctr"/>
            <a:r>
              <a:rPr lang="en-US" sz="2800" b="1" dirty="0" smtClean="0">
                <a:solidFill>
                  <a:srgbClr val="002060"/>
                </a:solidFill>
                <a:latin typeface="Times New Roman" pitchFamily="18" charset="0"/>
                <a:cs typeface="Times New Roman" pitchFamily="18" charset="0"/>
              </a:rPr>
              <a:t>3.</a:t>
            </a:r>
            <a:endParaRPr lang="en-US" sz="2800" b="1" dirty="0">
              <a:solidFill>
                <a:srgbClr val="002060"/>
              </a:solidFill>
              <a:latin typeface="Times New Roman" pitchFamily="18" charset="0"/>
              <a:cs typeface="Times New Roman" pitchFamily="18" charset="0"/>
            </a:endParaRPr>
          </a:p>
        </p:txBody>
      </p:sp>
      <p:sp>
        <p:nvSpPr>
          <p:cNvPr id="30" name="TextBox 29"/>
          <p:cNvSpPr txBox="1"/>
          <p:nvPr/>
        </p:nvSpPr>
        <p:spPr>
          <a:xfrm>
            <a:off x="5206478" y="843638"/>
            <a:ext cx="3785122" cy="523220"/>
          </a:xfrm>
          <a:prstGeom prst="rect">
            <a:avLst/>
          </a:prstGeom>
          <a:noFill/>
        </p:spPr>
        <p:txBody>
          <a:bodyPr wrap="square" rtlCol="0">
            <a:spAutoFit/>
          </a:bodyPr>
          <a:lstStyle/>
          <a:p>
            <a:pPr algn="ctr"/>
            <a:r>
              <a:rPr lang="en-US" sz="2800" b="1" dirty="0" smtClean="0">
                <a:solidFill>
                  <a:srgbClr val="002060"/>
                </a:solidFill>
                <a:latin typeface="Times New Roman" pitchFamily="18" charset="0"/>
                <a:cs typeface="Times New Roman" pitchFamily="18" charset="0"/>
              </a:rPr>
              <a:t>2. </a:t>
            </a:r>
            <a:endParaRPr lang="en-US" sz="2800" b="1" dirty="0">
              <a:solidFill>
                <a:srgbClr val="002060"/>
              </a:solidFill>
              <a:latin typeface="Times New Roman" pitchFamily="18" charset="0"/>
              <a:cs typeface="Times New Roman" pitchFamily="18" charset="0"/>
            </a:endParaRPr>
          </a:p>
        </p:txBody>
      </p:sp>
      <p:sp>
        <p:nvSpPr>
          <p:cNvPr id="8" name="Text Box 1"/>
          <p:cNvSpPr txBox="1"/>
          <p:nvPr/>
        </p:nvSpPr>
        <p:spPr>
          <a:xfrm>
            <a:off x="1260444" y="6414514"/>
            <a:ext cx="7836024" cy="369332"/>
          </a:xfrm>
          <a:prstGeom prst="rect">
            <a:avLst/>
          </a:prstGeom>
          <a:noFill/>
        </p:spPr>
        <p:txBody>
          <a:bodyPr wrap="square" rtlCol="0">
            <a:spAutoFit/>
          </a:bodyPr>
          <a:lstStyle/>
          <a:p>
            <a:r>
              <a:rPr lang="en-US" dirty="0" err="1">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Bản</a:t>
            </a:r>
            <a:r>
              <a:rPr lang="en-US" dirty="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 </a:t>
            </a:r>
            <a:r>
              <a:rPr lang="en-US" dirty="0" err="1">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quyền</a:t>
            </a:r>
            <a:r>
              <a:rPr lang="en-US" dirty="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 </a:t>
            </a:r>
            <a:r>
              <a:rPr lang="en-US" dirty="0" smtClean="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 </a:t>
            </a:r>
            <a:r>
              <a:rPr lang="en-US" dirty="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FB </a:t>
            </a:r>
            <a:r>
              <a:rPr lang="en-US" dirty="0" err="1" smtClean="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Đặng</a:t>
            </a:r>
            <a:r>
              <a:rPr lang="en-US" dirty="0" smtClean="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 </a:t>
            </a:r>
            <a:r>
              <a:rPr lang="en-US" dirty="0" err="1" smtClean="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Nhật</a:t>
            </a:r>
            <a:r>
              <a:rPr lang="en-US" dirty="0" smtClean="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 </a:t>
            </a:r>
            <a:r>
              <a:rPr lang="en-US" dirty="0" err="1" smtClean="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Linh</a:t>
            </a:r>
            <a:r>
              <a:rPr lang="en-US" dirty="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 https://www.facebook.com/nhat.linh.3557440</a:t>
            </a:r>
          </a:p>
        </p:txBody>
      </p:sp>
    </p:spTree>
    <p:custDataLst>
      <p:tags r:id="rId1"/>
    </p:custDataLst>
    <p:extLst>
      <p:ext uri="{BB962C8B-B14F-4D97-AF65-F5344CB8AC3E}">
        <p14:creationId xmlns:p14="http://schemas.microsoft.com/office/powerpoint/2010/main" xmlns="" val="29550099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left)">
                                      <p:cBhvr>
                                        <p:cTn id="7" dur="500"/>
                                        <p:tgtEl>
                                          <p:spTgt spid="102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wipe(left)">
                                      <p:cBhvr>
                                        <p:cTn id="15" dur="500"/>
                                        <p:tgtEl>
                                          <p:spTgt spid="28"/>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wipe(left)">
                                      <p:cBhvr>
                                        <p:cTn id="19" dur="500"/>
                                        <p:tgtEl>
                                          <p:spTgt spid="29"/>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wipe(left)">
                                      <p:cBhvr>
                                        <p:cTn id="2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8" grpId="0"/>
      <p:bldP spid="29" grpId="0"/>
      <p:bldP spid="30"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21746" t="46042" r="48823" b="20161"/>
          <a:stretch/>
        </p:blipFill>
        <p:spPr bwMode="auto">
          <a:xfrm>
            <a:off x="4724400" y="2719087"/>
            <a:ext cx="4173662" cy="25416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53188" t="45665" r="17324" b="21068"/>
          <a:stretch/>
        </p:blipFill>
        <p:spPr bwMode="auto">
          <a:xfrm>
            <a:off x="271972" y="2667000"/>
            <a:ext cx="4071428" cy="259376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 name="Picture 9"/>
          <p:cNvPicPr>
            <a:picLocks noChangeAspect="1"/>
          </p:cNvPicPr>
          <p:nvPr/>
        </p:nvPicPr>
        <p:blipFill>
          <a:blip r:embed="rId3" cstate="print"/>
          <a:stretch>
            <a:fillRect/>
          </a:stretch>
        </p:blipFill>
        <p:spPr>
          <a:xfrm>
            <a:off x="271973" y="685801"/>
            <a:ext cx="2451194" cy="990600"/>
          </a:xfrm>
          <a:prstGeom prst="rect">
            <a:avLst/>
          </a:prstGeom>
        </p:spPr>
      </p:pic>
      <p:sp>
        <p:nvSpPr>
          <p:cNvPr id="11" name="Flowchart: Document 10"/>
          <p:cNvSpPr/>
          <p:nvPr/>
        </p:nvSpPr>
        <p:spPr>
          <a:xfrm>
            <a:off x="0" y="0"/>
            <a:ext cx="9144000" cy="571500"/>
          </a:xfrm>
          <a:prstGeom prst="flowChartDocument">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algn="ctr"/>
            <a:endParaRPr lang="en-US">
              <a:latin typeface="Times New Roman" pitchFamily="18" charset="0"/>
              <a:cs typeface="Times New Roman" pitchFamily="18" charset="0"/>
            </a:endParaRPr>
          </a:p>
        </p:txBody>
      </p:sp>
      <p:grpSp>
        <p:nvGrpSpPr>
          <p:cNvPr id="12" name="组合 23"/>
          <p:cNvGrpSpPr/>
          <p:nvPr/>
        </p:nvGrpSpPr>
        <p:grpSpPr>
          <a:xfrm>
            <a:off x="-10242" y="6205462"/>
            <a:ext cx="9152792" cy="718326"/>
            <a:chOff x="-17585" y="5729324"/>
            <a:chExt cx="12203723" cy="1123362"/>
          </a:xfrm>
        </p:grpSpPr>
        <p:pic>
          <p:nvPicPr>
            <p:cNvPr id="13" name="图片 25"/>
            <p:cNvPicPr>
              <a:picLocks noChangeAspect="1"/>
            </p:cNvPicPr>
            <p:nvPr/>
          </p:nvPicPr>
          <p:blipFill rotWithShape="1">
            <a:blip r:embed="rId4" cstate="print"/>
            <a:srcRect r="21459"/>
            <a:stretch/>
          </p:blipFill>
          <p:spPr>
            <a:xfrm>
              <a:off x="5398477" y="5729324"/>
              <a:ext cx="6787661" cy="1123362"/>
            </a:xfrm>
            <a:prstGeom prst="rect">
              <a:avLst/>
            </a:prstGeom>
          </p:spPr>
        </p:pic>
        <p:pic>
          <p:nvPicPr>
            <p:cNvPr id="14" name="图片 24"/>
            <p:cNvPicPr>
              <a:picLocks noChangeAspect="1"/>
            </p:cNvPicPr>
            <p:nvPr/>
          </p:nvPicPr>
          <p:blipFill rotWithShape="1">
            <a:blip r:embed="rId4" cstate="print"/>
            <a:srcRect l="1990"/>
            <a:stretch/>
          </p:blipFill>
          <p:spPr>
            <a:xfrm>
              <a:off x="-17585" y="5729324"/>
              <a:ext cx="8659753" cy="1123362"/>
            </a:xfrm>
            <a:prstGeom prst="rect">
              <a:avLst/>
            </a:prstGeom>
          </p:spPr>
        </p:pic>
      </p:grpSp>
      <p:sp>
        <p:nvSpPr>
          <p:cNvPr id="15" name="Text Box 1"/>
          <p:cNvSpPr txBox="1"/>
          <p:nvPr/>
        </p:nvSpPr>
        <p:spPr>
          <a:xfrm>
            <a:off x="1674785" y="6661381"/>
            <a:ext cx="7754528" cy="349019"/>
          </a:xfrm>
          <a:prstGeom prst="rect">
            <a:avLst/>
          </a:prstGeom>
          <a:noFill/>
        </p:spPr>
        <p:txBody>
          <a:bodyPr wrap="square" lIns="71323" tIns="35662" rIns="71323" bIns="35662" rtlCol="0">
            <a:spAutoFit/>
          </a:bodyPr>
          <a:lstStyle/>
          <a:p>
            <a:r>
              <a:rPr lang="en-US" dirty="0" err="1">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Bản</a:t>
            </a:r>
            <a:r>
              <a:rPr lang="en-US" dirty="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 </a:t>
            </a:r>
            <a:r>
              <a:rPr lang="en-US" dirty="0" err="1">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quyền</a:t>
            </a:r>
            <a:r>
              <a:rPr lang="en-US" dirty="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 </a:t>
            </a:r>
            <a:r>
              <a:rPr lang="en-US" dirty="0" smtClean="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 </a:t>
            </a:r>
            <a:r>
              <a:rPr lang="en-US" dirty="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FB </a:t>
            </a:r>
            <a:r>
              <a:rPr lang="en-US" dirty="0" err="1" smtClean="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Đặng</a:t>
            </a:r>
            <a:r>
              <a:rPr lang="en-US" dirty="0" smtClean="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 </a:t>
            </a:r>
            <a:r>
              <a:rPr lang="en-US" dirty="0" err="1" smtClean="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Nhật</a:t>
            </a:r>
            <a:r>
              <a:rPr lang="en-US" dirty="0" smtClean="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 </a:t>
            </a:r>
            <a:r>
              <a:rPr lang="en-US" dirty="0" err="1" smtClean="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Linh</a:t>
            </a:r>
            <a:r>
              <a:rPr lang="en-US" dirty="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 https://www.facebook.com/nhat.linh.3557440</a:t>
            </a:r>
          </a:p>
        </p:txBody>
      </p:sp>
      <p:sp>
        <p:nvSpPr>
          <p:cNvPr id="16" name="TextBox 15"/>
          <p:cNvSpPr txBox="1"/>
          <p:nvPr/>
        </p:nvSpPr>
        <p:spPr>
          <a:xfrm>
            <a:off x="609600" y="1706892"/>
            <a:ext cx="8360957" cy="502908"/>
          </a:xfrm>
          <a:prstGeom prst="rect">
            <a:avLst/>
          </a:prstGeom>
          <a:noFill/>
          <a:ln>
            <a:noFill/>
          </a:ln>
        </p:spPr>
        <p:txBody>
          <a:bodyPr wrap="square" lIns="71323" tIns="35662" rIns="71323" bIns="35662" rtlCol="0">
            <a:spAutoFit/>
          </a:bodyPr>
          <a:lstStyle/>
          <a:p>
            <a:r>
              <a:rPr lang="en-US" sz="2800" b="1" dirty="0" smtClean="0">
                <a:latin typeface="Times New Roman" pitchFamily="18" charset="0"/>
                <a:ea typeface="Arial-Rounded" panose="020B0500000000000000" pitchFamily="34" charset="0"/>
                <a:cs typeface="Times New Roman" pitchFamily="18" charset="0"/>
              </a:rPr>
              <a:t>a) Giới thiệu một số loại cân và cách cân.</a:t>
            </a:r>
            <a:endParaRPr lang="en-US" sz="2800" b="1" dirty="0">
              <a:latin typeface="Times New Roman" pitchFamily="18" charset="0"/>
              <a:ea typeface="Arial-Rounded" panose="020B0500000000000000" pitchFamily="34" charset="0"/>
              <a:cs typeface="Times New Roman" pitchFamily="18" charset="0"/>
            </a:endParaRPr>
          </a:p>
        </p:txBody>
      </p:sp>
    </p:spTree>
    <p:extLst>
      <p:ext uri="{BB962C8B-B14F-4D97-AF65-F5344CB8AC3E}">
        <p14:creationId xmlns:p14="http://schemas.microsoft.com/office/powerpoint/2010/main" xmlns="" val="8969985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par>
                                <p:cTn id="8" presetID="42"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1000"/>
                                        <p:tgtEl>
                                          <p:spTgt spid="12"/>
                                        </p:tgtEl>
                                      </p:cBhvr>
                                    </p:animEffect>
                                    <p:anim calcmode="lin" valueType="num">
                                      <p:cBhvr>
                                        <p:cTn id="11" dur="1000" fill="hold"/>
                                        <p:tgtEl>
                                          <p:spTgt spid="12"/>
                                        </p:tgtEl>
                                        <p:attrNameLst>
                                          <p:attrName>ppt_x</p:attrName>
                                        </p:attrNameLst>
                                      </p:cBhvr>
                                      <p:tavLst>
                                        <p:tav tm="0">
                                          <p:val>
                                            <p:strVal val="#ppt_x"/>
                                          </p:val>
                                        </p:tav>
                                        <p:tav tm="100000">
                                          <p:val>
                                            <p:strVal val="#ppt_x"/>
                                          </p:val>
                                        </p:tav>
                                      </p:tavLst>
                                    </p:anim>
                                    <p:anim calcmode="lin" valueType="num">
                                      <p:cBhvr>
                                        <p:cTn id="12" dur="1000" fill="hold"/>
                                        <p:tgtEl>
                                          <p:spTgt spid="12"/>
                                        </p:tgtEl>
                                        <p:attrNameLst>
                                          <p:attrName>ppt_y</p:attrName>
                                        </p:attrNameLst>
                                      </p:cBhvr>
                                      <p:tavLst>
                                        <p:tav tm="0">
                                          <p:val>
                                            <p:strVal val="#ppt_y+.1"/>
                                          </p:val>
                                        </p:tav>
                                        <p:tav tm="100000">
                                          <p:val>
                                            <p:strVal val="#ppt_y"/>
                                          </p:val>
                                        </p:tav>
                                      </p:tavLst>
                                    </p:anim>
                                  </p:childTnLst>
                                </p:cTn>
                              </p:par>
                              <p:par>
                                <p:cTn id="13" presetID="16" presetClass="entr" presetSubtype="21"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par>
                                <p:cTn id="16" presetID="22" presetClass="entr" presetSubtype="4" fill="hold" nodeType="withEffect">
                                  <p:stCondLst>
                                    <p:cond delay="0"/>
                                  </p:stCondLst>
                                  <p:childTnLst>
                                    <p:set>
                                      <p:cBhvr>
                                        <p:cTn id="17" dur="1" fill="hold">
                                          <p:stCondLst>
                                            <p:cond delay="0"/>
                                          </p:stCondLst>
                                        </p:cTn>
                                        <p:tgtEl>
                                          <p:spTgt spid="1027"/>
                                        </p:tgtEl>
                                        <p:attrNameLst>
                                          <p:attrName>style.visibility</p:attrName>
                                        </p:attrNameLst>
                                      </p:cBhvr>
                                      <p:to>
                                        <p:strVal val="visible"/>
                                      </p:to>
                                    </p:set>
                                    <p:animEffect transition="in" filter="wipe(down)">
                                      <p:cBhvr>
                                        <p:cTn id="18" dur="500"/>
                                        <p:tgtEl>
                                          <p:spTgt spid="1027"/>
                                        </p:tgtEl>
                                      </p:cBhvr>
                                    </p:animEffect>
                                  </p:childTnLst>
                                </p:cTn>
                              </p:par>
                              <p:par>
                                <p:cTn id="19" presetID="22" presetClass="entr" presetSubtype="4" fill="hold" nodeType="withEffect">
                                  <p:stCondLst>
                                    <p:cond delay="0"/>
                                  </p:stCondLst>
                                  <p:childTnLst>
                                    <p:set>
                                      <p:cBhvr>
                                        <p:cTn id="20" dur="1" fill="hold">
                                          <p:stCondLst>
                                            <p:cond delay="0"/>
                                          </p:stCondLst>
                                        </p:cTn>
                                        <p:tgtEl>
                                          <p:spTgt spid="1026"/>
                                        </p:tgtEl>
                                        <p:attrNameLst>
                                          <p:attrName>style.visibility</p:attrName>
                                        </p:attrNameLst>
                                      </p:cBhvr>
                                      <p:to>
                                        <p:strVal val="visible"/>
                                      </p:to>
                                    </p:set>
                                    <p:animEffect transition="in" filter="wipe(down)">
                                      <p:cBhvr>
                                        <p:cTn id="21"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print"/>
          <a:stretch>
            <a:fillRect/>
          </a:stretch>
        </p:blipFill>
        <p:spPr>
          <a:xfrm>
            <a:off x="271973" y="685801"/>
            <a:ext cx="2451194" cy="990600"/>
          </a:xfrm>
          <a:prstGeom prst="rect">
            <a:avLst/>
          </a:prstGeom>
        </p:spPr>
      </p:pic>
      <p:sp>
        <p:nvSpPr>
          <p:cNvPr id="11" name="Flowchart: Document 10"/>
          <p:cNvSpPr/>
          <p:nvPr/>
        </p:nvSpPr>
        <p:spPr>
          <a:xfrm>
            <a:off x="0" y="0"/>
            <a:ext cx="9144000" cy="571500"/>
          </a:xfrm>
          <a:prstGeom prst="flowChartDocument">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algn="ctr"/>
            <a:endParaRPr lang="en-US">
              <a:latin typeface="Times New Roman" pitchFamily="18" charset="0"/>
              <a:cs typeface="Times New Roman" pitchFamily="18" charset="0"/>
            </a:endParaRPr>
          </a:p>
        </p:txBody>
      </p:sp>
      <p:grpSp>
        <p:nvGrpSpPr>
          <p:cNvPr id="12" name="组合 23"/>
          <p:cNvGrpSpPr/>
          <p:nvPr/>
        </p:nvGrpSpPr>
        <p:grpSpPr>
          <a:xfrm>
            <a:off x="-10242" y="6205462"/>
            <a:ext cx="9152792" cy="718326"/>
            <a:chOff x="-17585" y="5729324"/>
            <a:chExt cx="12203723" cy="1123362"/>
          </a:xfrm>
        </p:grpSpPr>
        <p:pic>
          <p:nvPicPr>
            <p:cNvPr id="13" name="图片 25"/>
            <p:cNvPicPr>
              <a:picLocks noChangeAspect="1"/>
            </p:cNvPicPr>
            <p:nvPr/>
          </p:nvPicPr>
          <p:blipFill rotWithShape="1">
            <a:blip r:embed="rId3" cstate="print"/>
            <a:srcRect r="21459"/>
            <a:stretch/>
          </p:blipFill>
          <p:spPr>
            <a:xfrm>
              <a:off x="5398477" y="5729324"/>
              <a:ext cx="6787661" cy="1123362"/>
            </a:xfrm>
            <a:prstGeom prst="rect">
              <a:avLst/>
            </a:prstGeom>
          </p:spPr>
        </p:pic>
        <p:pic>
          <p:nvPicPr>
            <p:cNvPr id="14" name="图片 24"/>
            <p:cNvPicPr>
              <a:picLocks noChangeAspect="1"/>
            </p:cNvPicPr>
            <p:nvPr/>
          </p:nvPicPr>
          <p:blipFill rotWithShape="1">
            <a:blip r:embed="rId3" cstate="print"/>
            <a:srcRect l="1990"/>
            <a:stretch/>
          </p:blipFill>
          <p:spPr>
            <a:xfrm>
              <a:off x="-17585" y="5729324"/>
              <a:ext cx="8659753" cy="1123362"/>
            </a:xfrm>
            <a:prstGeom prst="rect">
              <a:avLst/>
            </a:prstGeom>
          </p:spPr>
        </p:pic>
      </p:grpSp>
      <p:sp>
        <p:nvSpPr>
          <p:cNvPr id="15" name="Text Box 1"/>
          <p:cNvSpPr txBox="1"/>
          <p:nvPr/>
        </p:nvSpPr>
        <p:spPr>
          <a:xfrm>
            <a:off x="1674785" y="6661381"/>
            <a:ext cx="7754528" cy="349019"/>
          </a:xfrm>
          <a:prstGeom prst="rect">
            <a:avLst/>
          </a:prstGeom>
          <a:noFill/>
        </p:spPr>
        <p:txBody>
          <a:bodyPr wrap="square" lIns="71323" tIns="35662" rIns="71323" bIns="35662" rtlCol="0">
            <a:spAutoFit/>
          </a:bodyPr>
          <a:lstStyle/>
          <a:p>
            <a:r>
              <a:rPr lang="en-US" dirty="0" err="1">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Bản</a:t>
            </a:r>
            <a:r>
              <a:rPr lang="en-US" dirty="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 </a:t>
            </a:r>
            <a:r>
              <a:rPr lang="en-US" dirty="0" err="1">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quyền</a:t>
            </a:r>
            <a:r>
              <a:rPr lang="en-US" dirty="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 </a:t>
            </a:r>
            <a:r>
              <a:rPr lang="en-US" dirty="0" smtClean="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 </a:t>
            </a:r>
            <a:r>
              <a:rPr lang="en-US" dirty="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FB </a:t>
            </a:r>
            <a:r>
              <a:rPr lang="en-US" dirty="0" err="1" smtClean="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Đặng</a:t>
            </a:r>
            <a:r>
              <a:rPr lang="en-US" dirty="0" smtClean="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 </a:t>
            </a:r>
            <a:r>
              <a:rPr lang="en-US" dirty="0" err="1" smtClean="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Nhật</a:t>
            </a:r>
            <a:r>
              <a:rPr lang="en-US" dirty="0" smtClean="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 </a:t>
            </a:r>
            <a:r>
              <a:rPr lang="en-US" dirty="0" err="1" smtClean="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Linh</a:t>
            </a:r>
            <a:r>
              <a:rPr lang="en-US" dirty="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 https://www.facebook.com/nhat.linh.3557440</a:t>
            </a:r>
          </a:p>
        </p:txBody>
      </p:sp>
      <p:sp>
        <p:nvSpPr>
          <p:cNvPr id="16" name="TextBox 15"/>
          <p:cNvSpPr txBox="1"/>
          <p:nvPr/>
        </p:nvSpPr>
        <p:spPr>
          <a:xfrm>
            <a:off x="533400" y="1706892"/>
            <a:ext cx="8360957" cy="502908"/>
          </a:xfrm>
          <a:prstGeom prst="rect">
            <a:avLst/>
          </a:prstGeom>
          <a:noFill/>
          <a:ln>
            <a:noFill/>
          </a:ln>
        </p:spPr>
        <p:txBody>
          <a:bodyPr wrap="square" lIns="71323" tIns="35662" rIns="71323" bIns="35662" rtlCol="0">
            <a:spAutoFit/>
          </a:bodyPr>
          <a:lstStyle/>
          <a:p>
            <a:r>
              <a:rPr lang="en-US" sz="2800" b="1" dirty="0" smtClean="0">
                <a:latin typeface="Times New Roman" pitchFamily="18" charset="0"/>
                <a:ea typeface="Arial-Rounded" panose="020B0500000000000000" pitchFamily="34" charset="0"/>
                <a:cs typeface="Times New Roman" pitchFamily="18" charset="0"/>
              </a:rPr>
              <a:t>a) Giới thiệu một số loại cân và cách cân.</a:t>
            </a:r>
            <a:endParaRPr lang="en-US" sz="2800" b="1" dirty="0">
              <a:latin typeface="Times New Roman" pitchFamily="18" charset="0"/>
              <a:ea typeface="Arial-Rounded" panose="020B0500000000000000" pitchFamily="34" charset="0"/>
              <a:cs typeface="Times New Roman" pitchFamily="18" charset="0"/>
            </a:endParaRPr>
          </a:p>
        </p:txBody>
      </p:sp>
      <p:pic>
        <p:nvPicPr>
          <p:cNvPr id="17" name="Picture 4"/>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21651" t="36593" r="47723" b="27923"/>
          <a:stretch/>
        </p:blipFill>
        <p:spPr bwMode="auto">
          <a:xfrm>
            <a:off x="271973" y="2344232"/>
            <a:ext cx="4292653" cy="28085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8" name="Picture 5"/>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52732" t="36593" r="16983" b="27923"/>
          <a:stretch/>
        </p:blipFill>
        <p:spPr bwMode="auto">
          <a:xfrm>
            <a:off x="4733514" y="2358980"/>
            <a:ext cx="4191000" cy="277299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4595573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par>
                                <p:cTn id="8" presetID="42"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1000"/>
                                        <p:tgtEl>
                                          <p:spTgt spid="12"/>
                                        </p:tgtEl>
                                      </p:cBhvr>
                                    </p:animEffect>
                                    <p:anim calcmode="lin" valueType="num">
                                      <p:cBhvr>
                                        <p:cTn id="11" dur="1000" fill="hold"/>
                                        <p:tgtEl>
                                          <p:spTgt spid="12"/>
                                        </p:tgtEl>
                                        <p:attrNameLst>
                                          <p:attrName>ppt_x</p:attrName>
                                        </p:attrNameLst>
                                      </p:cBhvr>
                                      <p:tavLst>
                                        <p:tav tm="0">
                                          <p:val>
                                            <p:strVal val="#ppt_x"/>
                                          </p:val>
                                        </p:tav>
                                        <p:tav tm="100000">
                                          <p:val>
                                            <p:strVal val="#ppt_x"/>
                                          </p:val>
                                        </p:tav>
                                      </p:tavLst>
                                    </p:anim>
                                    <p:anim calcmode="lin" valueType="num">
                                      <p:cBhvr>
                                        <p:cTn id="12" dur="1000" fill="hold"/>
                                        <p:tgtEl>
                                          <p:spTgt spid="12"/>
                                        </p:tgtEl>
                                        <p:attrNameLst>
                                          <p:attrName>ppt_y</p:attrName>
                                        </p:attrNameLst>
                                      </p:cBhvr>
                                      <p:tavLst>
                                        <p:tav tm="0">
                                          <p:val>
                                            <p:strVal val="#ppt_y+.1"/>
                                          </p:val>
                                        </p:tav>
                                        <p:tav tm="100000">
                                          <p:val>
                                            <p:strVal val="#ppt_y"/>
                                          </p:val>
                                        </p:tav>
                                      </p:tavLst>
                                    </p:anim>
                                  </p:childTnLst>
                                </p:cTn>
                              </p:par>
                              <p:par>
                                <p:cTn id="13" presetID="16" presetClass="entr" presetSubtype="21"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par>
                                <p:cTn id="16" presetID="16" presetClass="entr" presetSubtype="21"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arn(inVertical)">
                                      <p:cBhvr>
                                        <p:cTn id="18" dur="500"/>
                                        <p:tgtEl>
                                          <p:spTgt spid="17"/>
                                        </p:tgtEl>
                                      </p:cBhvr>
                                    </p:animEffect>
                                  </p:childTnLst>
                                </p:cTn>
                              </p:par>
                              <p:par>
                                <p:cTn id="19" presetID="16" presetClass="entr" presetSubtype="21"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barn(inVertical)">
                                      <p:cBhvr>
                                        <p:cTn id="2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53055" t="28749" r="16470" b="35626"/>
          <a:stretch/>
        </p:blipFill>
        <p:spPr bwMode="auto">
          <a:xfrm>
            <a:off x="152400" y="2362200"/>
            <a:ext cx="4318790" cy="285104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21651" t="28730" r="47608" b="35635"/>
          <a:stretch/>
        </p:blipFill>
        <p:spPr bwMode="auto">
          <a:xfrm>
            <a:off x="4643723" y="2362200"/>
            <a:ext cx="4195477" cy="27464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 name="Picture 7"/>
          <p:cNvPicPr>
            <a:picLocks noChangeAspect="1"/>
          </p:cNvPicPr>
          <p:nvPr/>
        </p:nvPicPr>
        <p:blipFill>
          <a:blip r:embed="rId3" cstate="print"/>
          <a:stretch>
            <a:fillRect/>
          </a:stretch>
        </p:blipFill>
        <p:spPr>
          <a:xfrm>
            <a:off x="271973" y="685801"/>
            <a:ext cx="2451194" cy="990600"/>
          </a:xfrm>
          <a:prstGeom prst="rect">
            <a:avLst/>
          </a:prstGeom>
        </p:spPr>
      </p:pic>
      <p:sp>
        <p:nvSpPr>
          <p:cNvPr id="9" name="Flowchart: Document 8"/>
          <p:cNvSpPr/>
          <p:nvPr/>
        </p:nvSpPr>
        <p:spPr>
          <a:xfrm>
            <a:off x="0" y="0"/>
            <a:ext cx="9144000" cy="571500"/>
          </a:xfrm>
          <a:prstGeom prst="flowChartDocument">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algn="ctr"/>
            <a:endParaRPr lang="en-US">
              <a:latin typeface="Times New Roman" pitchFamily="18" charset="0"/>
              <a:cs typeface="Times New Roman" pitchFamily="18" charset="0"/>
            </a:endParaRPr>
          </a:p>
        </p:txBody>
      </p:sp>
      <p:grpSp>
        <p:nvGrpSpPr>
          <p:cNvPr id="10" name="组合 23"/>
          <p:cNvGrpSpPr/>
          <p:nvPr/>
        </p:nvGrpSpPr>
        <p:grpSpPr>
          <a:xfrm>
            <a:off x="-10242" y="6205462"/>
            <a:ext cx="9152792" cy="718326"/>
            <a:chOff x="-17585" y="5729324"/>
            <a:chExt cx="12203723" cy="1123362"/>
          </a:xfrm>
        </p:grpSpPr>
        <p:pic>
          <p:nvPicPr>
            <p:cNvPr id="11" name="图片 25"/>
            <p:cNvPicPr>
              <a:picLocks noChangeAspect="1"/>
            </p:cNvPicPr>
            <p:nvPr/>
          </p:nvPicPr>
          <p:blipFill rotWithShape="1">
            <a:blip r:embed="rId4" cstate="print"/>
            <a:srcRect r="21459"/>
            <a:stretch/>
          </p:blipFill>
          <p:spPr>
            <a:xfrm>
              <a:off x="5398477" y="5729324"/>
              <a:ext cx="6787661" cy="1123362"/>
            </a:xfrm>
            <a:prstGeom prst="rect">
              <a:avLst/>
            </a:prstGeom>
          </p:spPr>
        </p:pic>
        <p:pic>
          <p:nvPicPr>
            <p:cNvPr id="12" name="图片 24"/>
            <p:cNvPicPr>
              <a:picLocks noChangeAspect="1"/>
            </p:cNvPicPr>
            <p:nvPr/>
          </p:nvPicPr>
          <p:blipFill rotWithShape="1">
            <a:blip r:embed="rId4" cstate="print"/>
            <a:srcRect l="1990"/>
            <a:stretch/>
          </p:blipFill>
          <p:spPr>
            <a:xfrm>
              <a:off x="-17585" y="5729324"/>
              <a:ext cx="8659753" cy="1123362"/>
            </a:xfrm>
            <a:prstGeom prst="rect">
              <a:avLst/>
            </a:prstGeom>
          </p:spPr>
        </p:pic>
      </p:grpSp>
      <p:sp>
        <p:nvSpPr>
          <p:cNvPr id="13" name="Text Box 1"/>
          <p:cNvSpPr txBox="1"/>
          <p:nvPr/>
        </p:nvSpPr>
        <p:spPr>
          <a:xfrm>
            <a:off x="1674785" y="6553200"/>
            <a:ext cx="7754528" cy="349019"/>
          </a:xfrm>
          <a:prstGeom prst="rect">
            <a:avLst/>
          </a:prstGeom>
          <a:noFill/>
        </p:spPr>
        <p:txBody>
          <a:bodyPr wrap="square" lIns="71323" tIns="35662" rIns="71323" bIns="35662" rtlCol="0">
            <a:spAutoFit/>
          </a:bodyPr>
          <a:lstStyle/>
          <a:p>
            <a:r>
              <a:rPr lang="en-US" dirty="0" err="1">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Bản</a:t>
            </a:r>
            <a:r>
              <a:rPr lang="en-US" dirty="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 </a:t>
            </a:r>
            <a:r>
              <a:rPr lang="en-US" dirty="0" err="1">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quyền</a:t>
            </a:r>
            <a:r>
              <a:rPr lang="en-US" dirty="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 </a:t>
            </a:r>
            <a:r>
              <a:rPr lang="en-US" dirty="0" smtClean="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 </a:t>
            </a:r>
            <a:r>
              <a:rPr lang="en-US" dirty="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FB </a:t>
            </a:r>
            <a:r>
              <a:rPr lang="en-US" dirty="0" err="1" smtClean="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Đặng</a:t>
            </a:r>
            <a:r>
              <a:rPr lang="en-US" dirty="0" smtClean="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 </a:t>
            </a:r>
            <a:r>
              <a:rPr lang="en-US" dirty="0" err="1" smtClean="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Nhật</a:t>
            </a:r>
            <a:r>
              <a:rPr lang="en-US" dirty="0" smtClean="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 </a:t>
            </a:r>
            <a:r>
              <a:rPr lang="en-US" dirty="0" err="1" smtClean="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Linh</a:t>
            </a:r>
            <a:r>
              <a:rPr lang="en-US" dirty="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 https://www.facebook.com/nhat.linh.3557440</a:t>
            </a:r>
          </a:p>
        </p:txBody>
      </p:sp>
      <p:sp>
        <p:nvSpPr>
          <p:cNvPr id="14" name="TextBox 13"/>
          <p:cNvSpPr txBox="1"/>
          <p:nvPr/>
        </p:nvSpPr>
        <p:spPr>
          <a:xfrm>
            <a:off x="533400" y="1706892"/>
            <a:ext cx="8360957" cy="502908"/>
          </a:xfrm>
          <a:prstGeom prst="rect">
            <a:avLst/>
          </a:prstGeom>
          <a:noFill/>
          <a:ln>
            <a:noFill/>
          </a:ln>
        </p:spPr>
        <p:txBody>
          <a:bodyPr wrap="square" lIns="71323" tIns="35662" rIns="71323" bIns="35662" rtlCol="0">
            <a:spAutoFit/>
          </a:bodyPr>
          <a:lstStyle/>
          <a:p>
            <a:r>
              <a:rPr lang="en-US" sz="2800" b="1" dirty="0" smtClean="0">
                <a:latin typeface="Times New Roman" pitchFamily="18" charset="0"/>
                <a:ea typeface="Arial-Rounded" panose="020B0500000000000000" pitchFamily="34" charset="0"/>
                <a:cs typeface="Times New Roman" pitchFamily="18" charset="0"/>
              </a:rPr>
              <a:t>a) Giới thiệu một số loại cân và cách cân.</a:t>
            </a:r>
            <a:endParaRPr lang="en-US" sz="2800" b="1" dirty="0">
              <a:latin typeface="Times New Roman" pitchFamily="18" charset="0"/>
              <a:ea typeface="Arial-Rounded" panose="020B0500000000000000" pitchFamily="34" charset="0"/>
              <a:cs typeface="Times New Roman" pitchFamily="18" charset="0"/>
            </a:endParaRPr>
          </a:p>
        </p:txBody>
      </p:sp>
    </p:spTree>
    <p:extLst>
      <p:ext uri="{BB962C8B-B14F-4D97-AF65-F5344CB8AC3E}">
        <p14:creationId xmlns:p14="http://schemas.microsoft.com/office/powerpoint/2010/main" xmlns="" val="79649611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par>
                                <p:cTn id="8" presetID="42"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anim calcmode="lin" valueType="num">
                                      <p:cBhvr>
                                        <p:cTn id="11" dur="1000" fill="hold"/>
                                        <p:tgtEl>
                                          <p:spTgt spid="10"/>
                                        </p:tgtEl>
                                        <p:attrNameLst>
                                          <p:attrName>ppt_x</p:attrName>
                                        </p:attrNameLst>
                                      </p:cBhvr>
                                      <p:tavLst>
                                        <p:tav tm="0">
                                          <p:val>
                                            <p:strVal val="#ppt_x"/>
                                          </p:val>
                                        </p:tav>
                                        <p:tav tm="100000">
                                          <p:val>
                                            <p:strVal val="#ppt_x"/>
                                          </p:val>
                                        </p:tav>
                                      </p:tavLst>
                                    </p:anim>
                                    <p:anim calcmode="lin" valueType="num">
                                      <p:cBhvr>
                                        <p:cTn id="12" dur="1000" fill="hold"/>
                                        <p:tgtEl>
                                          <p:spTgt spid="10"/>
                                        </p:tgtEl>
                                        <p:attrNameLst>
                                          <p:attrName>ppt_y</p:attrName>
                                        </p:attrNameLst>
                                      </p:cBhvr>
                                      <p:tavLst>
                                        <p:tav tm="0">
                                          <p:val>
                                            <p:strVal val="#ppt_y+.1"/>
                                          </p:val>
                                        </p:tav>
                                        <p:tav tm="100000">
                                          <p:val>
                                            <p:strVal val="#ppt_y"/>
                                          </p:val>
                                        </p:tav>
                                      </p:tavLst>
                                    </p:anim>
                                  </p:childTnLst>
                                </p:cTn>
                              </p:par>
                              <p:par>
                                <p:cTn id="13" presetID="16" presetClass="entr" presetSubtype="21"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par>
                                <p:cTn id="16" presetID="22" presetClass="entr" presetSubtype="4" fill="hold" nodeType="withEffect">
                                  <p:stCondLst>
                                    <p:cond delay="0"/>
                                  </p:stCondLst>
                                  <p:childTnLst>
                                    <p:set>
                                      <p:cBhvr>
                                        <p:cTn id="17" dur="1" fill="hold">
                                          <p:stCondLst>
                                            <p:cond delay="0"/>
                                          </p:stCondLst>
                                        </p:cTn>
                                        <p:tgtEl>
                                          <p:spTgt spid="1030"/>
                                        </p:tgtEl>
                                        <p:attrNameLst>
                                          <p:attrName>style.visibility</p:attrName>
                                        </p:attrNameLst>
                                      </p:cBhvr>
                                      <p:to>
                                        <p:strVal val="visible"/>
                                      </p:to>
                                    </p:set>
                                    <p:animEffect transition="in" filter="wipe(down)">
                                      <p:cBhvr>
                                        <p:cTn id="18" dur="500"/>
                                        <p:tgtEl>
                                          <p:spTgt spid="1030"/>
                                        </p:tgtEl>
                                      </p:cBhvr>
                                    </p:animEffect>
                                  </p:childTnLst>
                                </p:cTn>
                              </p:par>
                              <p:par>
                                <p:cTn id="19" presetID="22" presetClass="entr" presetSubtype="4" fill="hold" nodeType="withEffect">
                                  <p:stCondLst>
                                    <p:cond delay="0"/>
                                  </p:stCondLst>
                                  <p:childTnLst>
                                    <p:set>
                                      <p:cBhvr>
                                        <p:cTn id="20" dur="1" fill="hold">
                                          <p:stCondLst>
                                            <p:cond delay="0"/>
                                          </p:stCondLst>
                                        </p:cTn>
                                        <p:tgtEl>
                                          <p:spTgt spid="1031"/>
                                        </p:tgtEl>
                                        <p:attrNameLst>
                                          <p:attrName>style.visibility</p:attrName>
                                        </p:attrNameLst>
                                      </p:cBhvr>
                                      <p:to>
                                        <p:strVal val="visible"/>
                                      </p:to>
                                    </p:set>
                                    <p:animEffect transition="in" filter="wipe(down)">
                                      <p:cBhvr>
                                        <p:cTn id="21" dur="500"/>
                                        <p:tgtEl>
                                          <p:spTgt spid="10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50354" t="31458" r="14116" b="17742"/>
          <a:stretch/>
        </p:blipFill>
        <p:spPr bwMode="auto">
          <a:xfrm>
            <a:off x="4183333" y="2441752"/>
            <a:ext cx="4602480" cy="371610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29962" t="54133" r="52941" b="24496"/>
          <a:stretch/>
        </p:blipFill>
        <p:spPr bwMode="auto">
          <a:xfrm>
            <a:off x="990600" y="4195670"/>
            <a:ext cx="2214716" cy="156332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 name="Picture 5"/>
          <p:cNvPicPr>
            <a:picLocks noChangeAspect="1"/>
          </p:cNvPicPr>
          <p:nvPr/>
        </p:nvPicPr>
        <p:blipFill>
          <a:blip r:embed="rId3" cstate="print"/>
          <a:stretch>
            <a:fillRect/>
          </a:stretch>
        </p:blipFill>
        <p:spPr>
          <a:xfrm>
            <a:off x="271973" y="685801"/>
            <a:ext cx="2451194" cy="990600"/>
          </a:xfrm>
          <a:prstGeom prst="rect">
            <a:avLst/>
          </a:prstGeom>
        </p:spPr>
      </p:pic>
      <p:sp>
        <p:nvSpPr>
          <p:cNvPr id="7" name="Flowchart: Document 6"/>
          <p:cNvSpPr/>
          <p:nvPr/>
        </p:nvSpPr>
        <p:spPr>
          <a:xfrm>
            <a:off x="0" y="0"/>
            <a:ext cx="9144000" cy="571500"/>
          </a:xfrm>
          <a:prstGeom prst="flowChartDocument">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algn="ctr"/>
            <a:endParaRPr lang="en-US">
              <a:latin typeface="Times New Roman" pitchFamily="18" charset="0"/>
              <a:cs typeface="Times New Roman" pitchFamily="18" charset="0"/>
            </a:endParaRPr>
          </a:p>
        </p:txBody>
      </p:sp>
      <p:grpSp>
        <p:nvGrpSpPr>
          <p:cNvPr id="8" name="组合 23"/>
          <p:cNvGrpSpPr/>
          <p:nvPr/>
        </p:nvGrpSpPr>
        <p:grpSpPr>
          <a:xfrm>
            <a:off x="-10242" y="6205462"/>
            <a:ext cx="9152792" cy="718326"/>
            <a:chOff x="-17585" y="5729324"/>
            <a:chExt cx="12203723" cy="1123362"/>
          </a:xfrm>
        </p:grpSpPr>
        <p:pic>
          <p:nvPicPr>
            <p:cNvPr id="9" name="图片 25"/>
            <p:cNvPicPr>
              <a:picLocks noChangeAspect="1"/>
            </p:cNvPicPr>
            <p:nvPr/>
          </p:nvPicPr>
          <p:blipFill rotWithShape="1">
            <a:blip r:embed="rId4" cstate="print"/>
            <a:srcRect r="21459"/>
            <a:stretch/>
          </p:blipFill>
          <p:spPr>
            <a:xfrm>
              <a:off x="5398477" y="5729324"/>
              <a:ext cx="6787661" cy="1123362"/>
            </a:xfrm>
            <a:prstGeom prst="rect">
              <a:avLst/>
            </a:prstGeom>
          </p:spPr>
        </p:pic>
        <p:pic>
          <p:nvPicPr>
            <p:cNvPr id="10" name="图片 24"/>
            <p:cNvPicPr>
              <a:picLocks noChangeAspect="1"/>
            </p:cNvPicPr>
            <p:nvPr/>
          </p:nvPicPr>
          <p:blipFill rotWithShape="1">
            <a:blip r:embed="rId4" cstate="print"/>
            <a:srcRect l="1990"/>
            <a:stretch/>
          </p:blipFill>
          <p:spPr>
            <a:xfrm>
              <a:off x="-17585" y="5729324"/>
              <a:ext cx="8659753" cy="1123362"/>
            </a:xfrm>
            <a:prstGeom prst="rect">
              <a:avLst/>
            </a:prstGeom>
          </p:spPr>
        </p:pic>
      </p:grpSp>
      <p:sp>
        <p:nvSpPr>
          <p:cNvPr id="11" name="Text Box 1"/>
          <p:cNvSpPr txBox="1"/>
          <p:nvPr/>
        </p:nvSpPr>
        <p:spPr>
          <a:xfrm>
            <a:off x="1674785" y="6661381"/>
            <a:ext cx="7754528" cy="349019"/>
          </a:xfrm>
          <a:prstGeom prst="rect">
            <a:avLst/>
          </a:prstGeom>
          <a:noFill/>
        </p:spPr>
        <p:txBody>
          <a:bodyPr wrap="square" lIns="71323" tIns="35662" rIns="71323" bIns="35662" rtlCol="0">
            <a:spAutoFit/>
          </a:bodyPr>
          <a:lstStyle/>
          <a:p>
            <a:r>
              <a:rPr lang="en-US" dirty="0" err="1">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Bản</a:t>
            </a:r>
            <a:r>
              <a:rPr lang="en-US" dirty="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 </a:t>
            </a:r>
            <a:r>
              <a:rPr lang="en-US" dirty="0" err="1">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quyền</a:t>
            </a:r>
            <a:r>
              <a:rPr lang="en-US" dirty="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 </a:t>
            </a:r>
            <a:r>
              <a:rPr lang="en-US" dirty="0" smtClean="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 </a:t>
            </a:r>
            <a:r>
              <a:rPr lang="en-US" dirty="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FB </a:t>
            </a:r>
            <a:r>
              <a:rPr lang="en-US" dirty="0" err="1" smtClean="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Đặng</a:t>
            </a:r>
            <a:r>
              <a:rPr lang="en-US" dirty="0" smtClean="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 </a:t>
            </a:r>
            <a:r>
              <a:rPr lang="en-US" dirty="0" err="1" smtClean="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Nhật</a:t>
            </a:r>
            <a:r>
              <a:rPr lang="en-US" dirty="0" smtClean="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 </a:t>
            </a:r>
            <a:r>
              <a:rPr lang="en-US" dirty="0" err="1" smtClean="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Linh</a:t>
            </a:r>
            <a:r>
              <a:rPr lang="en-US" dirty="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 https://www.facebook.com/nhat.linh.3557440</a:t>
            </a:r>
          </a:p>
        </p:txBody>
      </p:sp>
      <p:sp>
        <p:nvSpPr>
          <p:cNvPr id="12" name="TextBox 11"/>
          <p:cNvSpPr txBox="1"/>
          <p:nvPr/>
        </p:nvSpPr>
        <p:spPr>
          <a:xfrm>
            <a:off x="304800" y="1706892"/>
            <a:ext cx="8360957" cy="933795"/>
          </a:xfrm>
          <a:prstGeom prst="rect">
            <a:avLst/>
          </a:prstGeom>
          <a:noFill/>
          <a:ln>
            <a:noFill/>
          </a:ln>
        </p:spPr>
        <p:txBody>
          <a:bodyPr wrap="square" lIns="71323" tIns="35662" rIns="71323" bIns="35662" rtlCol="0">
            <a:spAutoFit/>
          </a:bodyPr>
          <a:lstStyle/>
          <a:p>
            <a:r>
              <a:rPr lang="en-US" sz="2800" b="1" dirty="0" smtClean="0">
                <a:latin typeface="Times New Roman" pitchFamily="18" charset="0"/>
                <a:ea typeface="Arial-Rounded" panose="020B0500000000000000" pitchFamily="34" charset="0"/>
                <a:cs typeface="Times New Roman" pitchFamily="18" charset="0"/>
              </a:rPr>
              <a:t>b) Em thực hành đo lượng nước bằng các ca 1</a:t>
            </a:r>
            <a:r>
              <a:rPr lang="en-US" sz="2800" b="1" i="1" dirty="0" smtClean="0">
                <a:latin typeface="Times New Roman" pitchFamily="18" charset="0"/>
                <a:ea typeface="Arial-Rounded" panose="020B0500000000000000" pitchFamily="34" charset="0"/>
                <a:cs typeface="Times New Roman" pitchFamily="18" charset="0"/>
              </a:rPr>
              <a:t>l</a:t>
            </a:r>
            <a:r>
              <a:rPr lang="en-US" sz="2800" b="1" dirty="0" smtClean="0">
                <a:latin typeface="Times New Roman" pitchFamily="18" charset="0"/>
                <a:ea typeface="Arial-Rounded" panose="020B0500000000000000" pitchFamily="34" charset="0"/>
                <a:cs typeface="Times New Roman" pitchFamily="18" charset="0"/>
              </a:rPr>
              <a:t>, chai 1</a:t>
            </a:r>
            <a:r>
              <a:rPr lang="en-US" sz="2800" b="1" i="1" dirty="0" smtClean="0">
                <a:latin typeface="Times New Roman" pitchFamily="18" charset="0"/>
                <a:ea typeface="Arial-Rounded" panose="020B0500000000000000" pitchFamily="34" charset="0"/>
                <a:cs typeface="Times New Roman" pitchFamily="18" charset="0"/>
              </a:rPr>
              <a:t>l</a:t>
            </a:r>
            <a:r>
              <a:rPr lang="en-US" sz="2800" b="1" dirty="0" smtClean="0">
                <a:latin typeface="Times New Roman" pitchFamily="18" charset="0"/>
                <a:ea typeface="Arial-Rounded" panose="020B0500000000000000" pitchFamily="34" charset="0"/>
                <a:cs typeface="Times New Roman" pitchFamily="18" charset="0"/>
              </a:rPr>
              <a:t> hoặc các cốc nhỏ.</a:t>
            </a:r>
            <a:endParaRPr lang="en-US" sz="2800" b="1" dirty="0">
              <a:latin typeface="Times New Roman" pitchFamily="18" charset="0"/>
              <a:ea typeface="Arial-Rounded" panose="020B0500000000000000" pitchFamily="34" charset="0"/>
              <a:cs typeface="Times New Roman" pitchFamily="18" charset="0"/>
            </a:endParaRPr>
          </a:p>
        </p:txBody>
      </p:sp>
    </p:spTree>
    <p:extLst>
      <p:ext uri="{BB962C8B-B14F-4D97-AF65-F5344CB8AC3E}">
        <p14:creationId xmlns:p14="http://schemas.microsoft.com/office/powerpoint/2010/main" xmlns="" val="734731916"/>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42"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anim calcmode="lin" valueType="num">
                                      <p:cBhvr>
                                        <p:cTn id="11" dur="1000" fill="hold"/>
                                        <p:tgtEl>
                                          <p:spTgt spid="8"/>
                                        </p:tgtEl>
                                        <p:attrNameLst>
                                          <p:attrName>ppt_x</p:attrName>
                                        </p:attrNameLst>
                                      </p:cBhvr>
                                      <p:tavLst>
                                        <p:tav tm="0">
                                          <p:val>
                                            <p:strVal val="#ppt_x"/>
                                          </p:val>
                                        </p:tav>
                                        <p:tav tm="100000">
                                          <p:val>
                                            <p:strVal val="#ppt_x"/>
                                          </p:val>
                                        </p:tav>
                                      </p:tavLst>
                                    </p:anim>
                                    <p:anim calcmode="lin" valueType="num">
                                      <p:cBhvr>
                                        <p:cTn id="12" dur="1000" fill="hold"/>
                                        <p:tgtEl>
                                          <p:spTgt spid="8"/>
                                        </p:tgtEl>
                                        <p:attrNameLst>
                                          <p:attrName>ppt_y</p:attrName>
                                        </p:attrNameLst>
                                      </p:cBhvr>
                                      <p:tavLst>
                                        <p:tav tm="0">
                                          <p:val>
                                            <p:strVal val="#ppt_y+.1"/>
                                          </p:val>
                                        </p:tav>
                                        <p:tav tm="100000">
                                          <p:val>
                                            <p:strVal val="#ppt_y"/>
                                          </p:val>
                                        </p:tav>
                                      </p:tavLst>
                                    </p:anim>
                                  </p:childTnLst>
                                </p:cTn>
                              </p:par>
                              <p:par>
                                <p:cTn id="13" presetID="16" presetClass="entr" presetSubtype="21"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par>
                                <p:cTn id="16" presetID="21" presetClass="entr" presetSubtype="1" fill="hold" nodeType="with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wheel(1)">
                                      <p:cBhvr>
                                        <p:cTn id="18" dur="2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16395" t="42917" r="50000" b="21169"/>
          <a:stretch/>
        </p:blipFill>
        <p:spPr bwMode="auto">
          <a:xfrm>
            <a:off x="2146804" y="2418292"/>
            <a:ext cx="3810000" cy="22993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54782" t="43851" r="12428" b="18851"/>
          <a:stretch/>
        </p:blipFill>
        <p:spPr bwMode="auto">
          <a:xfrm>
            <a:off x="2176301" y="2259122"/>
            <a:ext cx="3827300" cy="245850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Flowchart: Document 5"/>
          <p:cNvSpPr/>
          <p:nvPr/>
        </p:nvSpPr>
        <p:spPr>
          <a:xfrm>
            <a:off x="0" y="0"/>
            <a:ext cx="9144000" cy="571500"/>
          </a:xfrm>
          <a:prstGeom prst="flowChartDocument">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algn="ctr"/>
            <a:endParaRPr lang="en-US">
              <a:latin typeface="Times New Roman" pitchFamily="18" charset="0"/>
              <a:cs typeface="Times New Roman" pitchFamily="18" charset="0"/>
            </a:endParaRPr>
          </a:p>
        </p:txBody>
      </p:sp>
      <p:grpSp>
        <p:nvGrpSpPr>
          <p:cNvPr id="7" name="组合 23"/>
          <p:cNvGrpSpPr/>
          <p:nvPr/>
        </p:nvGrpSpPr>
        <p:grpSpPr>
          <a:xfrm>
            <a:off x="-10242" y="6205462"/>
            <a:ext cx="9152792" cy="718326"/>
            <a:chOff x="-17585" y="5729324"/>
            <a:chExt cx="12203723" cy="1123362"/>
          </a:xfrm>
        </p:grpSpPr>
        <p:pic>
          <p:nvPicPr>
            <p:cNvPr id="8" name="图片 25"/>
            <p:cNvPicPr>
              <a:picLocks noChangeAspect="1"/>
            </p:cNvPicPr>
            <p:nvPr/>
          </p:nvPicPr>
          <p:blipFill rotWithShape="1">
            <a:blip r:embed="rId5" cstate="print"/>
            <a:srcRect r="21459"/>
            <a:stretch/>
          </p:blipFill>
          <p:spPr>
            <a:xfrm>
              <a:off x="5398477" y="5729324"/>
              <a:ext cx="6787661" cy="1123362"/>
            </a:xfrm>
            <a:prstGeom prst="rect">
              <a:avLst/>
            </a:prstGeom>
          </p:spPr>
        </p:pic>
        <p:pic>
          <p:nvPicPr>
            <p:cNvPr id="9" name="图片 24"/>
            <p:cNvPicPr>
              <a:picLocks noChangeAspect="1"/>
            </p:cNvPicPr>
            <p:nvPr/>
          </p:nvPicPr>
          <p:blipFill rotWithShape="1">
            <a:blip r:embed="rId5" cstate="print"/>
            <a:srcRect l="1990"/>
            <a:stretch/>
          </p:blipFill>
          <p:spPr>
            <a:xfrm>
              <a:off x="-17585" y="5729324"/>
              <a:ext cx="8659753" cy="1123362"/>
            </a:xfrm>
            <a:prstGeom prst="rect">
              <a:avLst/>
            </a:prstGeom>
          </p:spPr>
        </p:pic>
      </p:grpSp>
      <p:sp>
        <p:nvSpPr>
          <p:cNvPr id="10" name="TextBox 9"/>
          <p:cNvSpPr txBox="1"/>
          <p:nvPr/>
        </p:nvSpPr>
        <p:spPr>
          <a:xfrm>
            <a:off x="706843" y="1047405"/>
            <a:ext cx="8360957" cy="933795"/>
          </a:xfrm>
          <a:prstGeom prst="rect">
            <a:avLst/>
          </a:prstGeom>
          <a:noFill/>
          <a:ln>
            <a:noFill/>
          </a:ln>
        </p:spPr>
        <p:txBody>
          <a:bodyPr wrap="square" lIns="71323" tIns="35662" rIns="71323" bIns="35662" rtlCol="0">
            <a:spAutoFit/>
          </a:bodyPr>
          <a:lstStyle/>
          <a:p>
            <a:r>
              <a:rPr lang="en-US" sz="2800" b="1" dirty="0" smtClean="0">
                <a:latin typeface="Times New Roman" pitchFamily="18" charset="0"/>
                <a:ea typeface="Arial-Rounded" panose="020B0500000000000000" pitchFamily="34" charset="0"/>
                <a:cs typeface="Times New Roman" pitchFamily="18" charset="0"/>
              </a:rPr>
              <a:t>Em đoán xem đồ vật nào nặng hơn, đồ vật nào nhẹ hơn?</a:t>
            </a:r>
            <a:endParaRPr lang="en-US" sz="2800" b="1" dirty="0">
              <a:latin typeface="Times New Roman" pitchFamily="18" charset="0"/>
              <a:ea typeface="Arial-Rounded" panose="020B0500000000000000" pitchFamily="34" charset="0"/>
              <a:cs typeface="Times New Roman" pitchFamily="18" charset="0"/>
            </a:endParaRPr>
          </a:p>
        </p:txBody>
      </p:sp>
      <p:sp>
        <p:nvSpPr>
          <p:cNvPr id="11" name="MH_Other_2">
            <a:extLst>
              <a:ext uri="{FF2B5EF4-FFF2-40B4-BE49-F238E27FC236}">
                <a16:creationId xmlns="" xmlns:a16="http://schemas.microsoft.com/office/drawing/2014/main" id="{6C38B6A4-EF08-49E1-B809-9812D148BB20}"/>
              </a:ext>
            </a:extLst>
          </p:cNvPr>
          <p:cNvSpPr/>
          <p:nvPr>
            <p:custDataLst>
              <p:tags r:id="rId1"/>
            </p:custDataLst>
          </p:nvPr>
        </p:nvSpPr>
        <p:spPr>
          <a:xfrm>
            <a:off x="128995" y="1219200"/>
            <a:ext cx="461066" cy="512357"/>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Autofit/>
          </a:bodyPr>
          <a:lstStyle/>
          <a:p>
            <a:pPr algn="ctr">
              <a:defRPr/>
            </a:pPr>
            <a:r>
              <a:rPr lang="en-US" altLang="zh-CN" sz="2500" b="1" dirty="0" smtClean="0">
                <a:solidFill>
                  <a:srgbClr val="FFFFFF"/>
                </a:solidFill>
                <a:latin typeface="Times New Roman" pitchFamily="18" charset="0"/>
                <a:ea typeface="微软雅黑" panose="020B0503020204020204" pitchFamily="34" charset="-122"/>
                <a:cs typeface="Times New Roman" pitchFamily="18" charset="0"/>
              </a:rPr>
              <a:t>1</a:t>
            </a:r>
            <a:endParaRPr lang="zh-CN" altLang="en-US" sz="2500" b="1" dirty="0">
              <a:solidFill>
                <a:srgbClr val="FFFFFF"/>
              </a:solidFill>
              <a:latin typeface="Times New Roman" pitchFamily="18" charset="0"/>
              <a:ea typeface="微软雅黑" panose="020B0503020204020204" pitchFamily="34" charset="-122"/>
              <a:cs typeface="Times New Roman" pitchFamily="18" charset="0"/>
            </a:endParaRPr>
          </a:p>
        </p:txBody>
      </p:sp>
      <p:sp>
        <p:nvSpPr>
          <p:cNvPr id="12" name="Text Box 1"/>
          <p:cNvSpPr txBox="1"/>
          <p:nvPr/>
        </p:nvSpPr>
        <p:spPr>
          <a:xfrm>
            <a:off x="1674785" y="6553200"/>
            <a:ext cx="7754528" cy="349019"/>
          </a:xfrm>
          <a:prstGeom prst="rect">
            <a:avLst/>
          </a:prstGeom>
          <a:noFill/>
        </p:spPr>
        <p:txBody>
          <a:bodyPr wrap="square" lIns="71323" tIns="35662" rIns="71323" bIns="35662" rtlCol="0">
            <a:spAutoFit/>
          </a:bodyPr>
          <a:lstStyle/>
          <a:p>
            <a:r>
              <a:rPr lang="en-US" dirty="0" err="1">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Bản</a:t>
            </a:r>
            <a:r>
              <a:rPr lang="en-US" dirty="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 </a:t>
            </a:r>
            <a:r>
              <a:rPr lang="en-US" dirty="0" err="1">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quyền</a:t>
            </a:r>
            <a:r>
              <a:rPr lang="en-US" dirty="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 </a:t>
            </a:r>
            <a:r>
              <a:rPr lang="en-US" dirty="0" smtClean="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 </a:t>
            </a:r>
            <a:r>
              <a:rPr lang="en-US" dirty="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FB </a:t>
            </a:r>
            <a:r>
              <a:rPr lang="en-US" dirty="0" err="1" smtClean="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Đặng</a:t>
            </a:r>
            <a:r>
              <a:rPr lang="en-US" dirty="0" smtClean="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 </a:t>
            </a:r>
            <a:r>
              <a:rPr lang="en-US" dirty="0" err="1" smtClean="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Nhật</a:t>
            </a:r>
            <a:r>
              <a:rPr lang="en-US" dirty="0" smtClean="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 </a:t>
            </a:r>
            <a:r>
              <a:rPr lang="en-US" dirty="0" err="1" smtClean="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Linh</a:t>
            </a:r>
            <a:r>
              <a:rPr lang="en-US" dirty="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 https://www.facebook.com/nhat.linh.3557440</a:t>
            </a:r>
          </a:p>
        </p:txBody>
      </p:sp>
      <p:sp>
        <p:nvSpPr>
          <p:cNvPr id="17" name="TextBox 16"/>
          <p:cNvSpPr txBox="1"/>
          <p:nvPr/>
        </p:nvSpPr>
        <p:spPr>
          <a:xfrm>
            <a:off x="466046" y="5162205"/>
            <a:ext cx="8360957" cy="933795"/>
          </a:xfrm>
          <a:prstGeom prst="rect">
            <a:avLst/>
          </a:prstGeom>
          <a:noFill/>
          <a:ln>
            <a:noFill/>
          </a:ln>
        </p:spPr>
        <p:txBody>
          <a:bodyPr wrap="square" lIns="71323" tIns="35662" rIns="71323" bIns="35662" rtlCol="0">
            <a:spAutoFit/>
          </a:bodyPr>
          <a:lstStyle/>
          <a:p>
            <a:r>
              <a:rPr lang="en-US" sz="2800" b="1" dirty="0" smtClean="0">
                <a:latin typeface="Times New Roman" pitchFamily="18" charset="0"/>
                <a:ea typeface="Arial-Rounded" panose="020B0500000000000000" pitchFamily="34" charset="0"/>
                <a:cs typeface="Times New Roman" pitchFamily="18" charset="0"/>
              </a:rPr>
              <a:t>- Quyển vở </a:t>
            </a:r>
            <a:r>
              <a:rPr lang="en-US" sz="2800" b="1" dirty="0" smtClean="0">
                <a:solidFill>
                  <a:srgbClr val="FF0000"/>
                </a:solidFill>
                <a:latin typeface="Times New Roman" pitchFamily="18" charset="0"/>
                <a:ea typeface="Arial-Rounded" panose="020B0500000000000000" pitchFamily="34" charset="0"/>
                <a:cs typeface="Times New Roman" pitchFamily="18" charset="0"/>
              </a:rPr>
              <a:t>nặng hơn </a:t>
            </a:r>
            <a:r>
              <a:rPr lang="en-US" sz="2800" b="1" dirty="0" smtClean="0">
                <a:latin typeface="Times New Roman" pitchFamily="18" charset="0"/>
                <a:ea typeface="Arial-Rounded" panose="020B0500000000000000" pitchFamily="34" charset="0"/>
                <a:cs typeface="Times New Roman" pitchFamily="18" charset="0"/>
              </a:rPr>
              <a:t>cái bút chì.</a:t>
            </a:r>
          </a:p>
          <a:p>
            <a:r>
              <a:rPr lang="en-US" sz="2800" b="1" dirty="0" smtClean="0">
                <a:latin typeface="Times New Roman" pitchFamily="18" charset="0"/>
                <a:ea typeface="Arial-Rounded" panose="020B0500000000000000" pitchFamily="34" charset="0"/>
                <a:cs typeface="Times New Roman" pitchFamily="18" charset="0"/>
              </a:rPr>
              <a:t>- Cái bút chì </a:t>
            </a:r>
            <a:r>
              <a:rPr lang="en-US" sz="2800" b="1" dirty="0" smtClean="0">
                <a:solidFill>
                  <a:srgbClr val="FF0000"/>
                </a:solidFill>
                <a:latin typeface="Times New Roman" pitchFamily="18" charset="0"/>
                <a:ea typeface="Arial-Rounded" panose="020B0500000000000000" pitchFamily="34" charset="0"/>
                <a:cs typeface="Times New Roman" pitchFamily="18" charset="0"/>
              </a:rPr>
              <a:t>nhẹ hơn </a:t>
            </a:r>
            <a:r>
              <a:rPr lang="en-US" sz="2800" b="1" dirty="0" smtClean="0">
                <a:latin typeface="Times New Roman" pitchFamily="18" charset="0"/>
                <a:ea typeface="Arial-Rounded" panose="020B0500000000000000" pitchFamily="34" charset="0"/>
                <a:cs typeface="Times New Roman" pitchFamily="18" charset="0"/>
              </a:rPr>
              <a:t>quyển vở.</a:t>
            </a:r>
            <a:endParaRPr lang="en-US" sz="2800" b="1" dirty="0">
              <a:latin typeface="Times New Roman" pitchFamily="18" charset="0"/>
              <a:ea typeface="Arial-Rounded" panose="020B0500000000000000" pitchFamily="34" charset="0"/>
              <a:cs typeface="Times New Roman" pitchFamily="18" charset="0"/>
            </a:endParaRPr>
          </a:p>
        </p:txBody>
      </p:sp>
      <p:pic>
        <p:nvPicPr>
          <p:cNvPr id="18" name="Picture 17">
            <a:extLst>
              <a:ext uri="{FF2B5EF4-FFF2-40B4-BE49-F238E27FC236}">
                <a16:creationId xmlns:a16="http://schemas.microsoft.com/office/drawing/2014/main" xmlns="" id="{9386116E-C655-4397-81B3-C77AB8ADD2E1}"/>
              </a:ext>
            </a:extLst>
          </p:cNvPr>
          <p:cNvPicPr>
            <a:picLocks noChangeAspect="1"/>
          </p:cNvPicPr>
          <p:nvPr/>
        </p:nvPicPr>
        <p:blipFill>
          <a:blip r:embed="rId6" cstate="print">
            <a:clrChange>
              <a:clrFrom>
                <a:srgbClr val="000000">
                  <a:alpha val="0"/>
                </a:srgbClr>
              </a:clrFrom>
              <a:clrTo>
                <a:srgbClr val="000000">
                  <a:alpha val="0"/>
                </a:srgbClr>
              </a:clrTo>
            </a:clrChange>
          </a:blip>
          <a:stretch>
            <a:fillRect/>
          </a:stretch>
        </p:blipFill>
        <p:spPr>
          <a:xfrm>
            <a:off x="128995" y="78605"/>
            <a:ext cx="2655645" cy="985789"/>
          </a:xfrm>
          <a:prstGeom prst="rect">
            <a:avLst/>
          </a:prstGeom>
        </p:spPr>
      </p:pic>
      <p:sp>
        <p:nvSpPr>
          <p:cNvPr id="19" name="TextBox 18"/>
          <p:cNvSpPr txBox="1"/>
          <p:nvPr/>
        </p:nvSpPr>
        <p:spPr>
          <a:xfrm>
            <a:off x="466045" y="5158596"/>
            <a:ext cx="8360957" cy="933795"/>
          </a:xfrm>
          <a:prstGeom prst="rect">
            <a:avLst/>
          </a:prstGeom>
          <a:noFill/>
          <a:ln>
            <a:noFill/>
          </a:ln>
        </p:spPr>
        <p:txBody>
          <a:bodyPr wrap="square" lIns="71323" tIns="35662" rIns="71323" bIns="35662" rtlCol="0">
            <a:spAutoFit/>
          </a:bodyPr>
          <a:lstStyle/>
          <a:p>
            <a:r>
              <a:rPr lang="en-US" sz="2800" b="1" dirty="0" smtClean="0">
                <a:latin typeface="Times New Roman" pitchFamily="18" charset="0"/>
                <a:ea typeface="Arial-Rounded" panose="020B0500000000000000" pitchFamily="34" charset="0"/>
                <a:cs typeface="Times New Roman" pitchFamily="18" charset="0"/>
              </a:rPr>
              <a:t>- Quả bóng bay </a:t>
            </a:r>
            <a:r>
              <a:rPr lang="en-US" sz="2800" b="1" dirty="0" smtClean="0">
                <a:solidFill>
                  <a:srgbClr val="FF0000"/>
                </a:solidFill>
                <a:latin typeface="Times New Roman" pitchFamily="18" charset="0"/>
                <a:ea typeface="Arial-Rounded" panose="020B0500000000000000" pitchFamily="34" charset="0"/>
                <a:cs typeface="Times New Roman" pitchFamily="18" charset="0"/>
              </a:rPr>
              <a:t>nhẹ hơn </a:t>
            </a:r>
            <a:r>
              <a:rPr lang="en-US" sz="2800" b="1" dirty="0" smtClean="0">
                <a:latin typeface="Times New Roman" pitchFamily="18" charset="0"/>
                <a:ea typeface="Arial-Rounded" panose="020B0500000000000000" pitchFamily="34" charset="0"/>
                <a:cs typeface="Times New Roman" pitchFamily="18" charset="0"/>
              </a:rPr>
              <a:t>quả bóng đá.</a:t>
            </a:r>
          </a:p>
          <a:p>
            <a:r>
              <a:rPr lang="en-US" sz="2800" b="1" dirty="0" smtClean="0">
                <a:latin typeface="Times New Roman" pitchFamily="18" charset="0"/>
                <a:ea typeface="Arial-Rounded" panose="020B0500000000000000" pitchFamily="34" charset="0"/>
                <a:cs typeface="Times New Roman" pitchFamily="18" charset="0"/>
              </a:rPr>
              <a:t>- Quả bóng đá </a:t>
            </a:r>
            <a:r>
              <a:rPr lang="en-US" sz="2800" b="1" dirty="0" smtClean="0">
                <a:solidFill>
                  <a:srgbClr val="FF0000"/>
                </a:solidFill>
                <a:latin typeface="Times New Roman" pitchFamily="18" charset="0"/>
                <a:ea typeface="Arial-Rounded" panose="020B0500000000000000" pitchFamily="34" charset="0"/>
                <a:cs typeface="Times New Roman" pitchFamily="18" charset="0"/>
              </a:rPr>
              <a:t>nặng hơn </a:t>
            </a:r>
            <a:r>
              <a:rPr lang="en-US" sz="2800" b="1" dirty="0" smtClean="0">
                <a:latin typeface="Times New Roman" pitchFamily="18" charset="0"/>
                <a:ea typeface="Arial-Rounded" panose="020B0500000000000000" pitchFamily="34" charset="0"/>
                <a:cs typeface="Times New Roman" pitchFamily="18" charset="0"/>
              </a:rPr>
              <a:t>quả bóng bay.</a:t>
            </a:r>
            <a:endParaRPr lang="en-US" sz="2800" b="1" dirty="0">
              <a:latin typeface="Times New Roman" pitchFamily="18" charset="0"/>
              <a:ea typeface="Arial-Rounded" panose="020B0500000000000000" pitchFamily="34" charset="0"/>
              <a:cs typeface="Times New Roman" pitchFamily="18" charset="0"/>
            </a:endParaRPr>
          </a:p>
        </p:txBody>
      </p:sp>
    </p:spTree>
    <p:extLst>
      <p:ext uri="{BB962C8B-B14F-4D97-AF65-F5344CB8AC3E}">
        <p14:creationId xmlns:p14="http://schemas.microsoft.com/office/powerpoint/2010/main" xmlns="" val="1973891023"/>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074"/>
                                        </p:tgtEl>
                                        <p:attrNameLst>
                                          <p:attrName>style.visibility</p:attrName>
                                        </p:attrNameLst>
                                      </p:cBhvr>
                                      <p:to>
                                        <p:strVal val="visible"/>
                                      </p:to>
                                    </p:set>
                                    <p:animEffect transition="in" filter="fade">
                                      <p:cBhvr>
                                        <p:cTn id="17" dur="1000"/>
                                        <p:tgtEl>
                                          <p:spTgt spid="3074"/>
                                        </p:tgtEl>
                                      </p:cBhvr>
                                    </p:animEffect>
                                    <p:anim calcmode="lin" valueType="num">
                                      <p:cBhvr>
                                        <p:cTn id="18" dur="1000" fill="hold"/>
                                        <p:tgtEl>
                                          <p:spTgt spid="3074"/>
                                        </p:tgtEl>
                                        <p:attrNameLst>
                                          <p:attrName>ppt_x</p:attrName>
                                        </p:attrNameLst>
                                      </p:cBhvr>
                                      <p:tavLst>
                                        <p:tav tm="0">
                                          <p:val>
                                            <p:strVal val="#ppt_x"/>
                                          </p:val>
                                        </p:tav>
                                        <p:tav tm="100000">
                                          <p:val>
                                            <p:strVal val="#ppt_x"/>
                                          </p:val>
                                        </p:tav>
                                      </p:tavLst>
                                    </p:anim>
                                    <p:anim calcmode="lin" valueType="num">
                                      <p:cBhvr>
                                        <p:cTn id="1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7">
                                            <p:txEl>
                                              <p:pRg st="0" end="0"/>
                                            </p:txEl>
                                          </p:spTgt>
                                        </p:tgtEl>
                                        <p:attrNameLst>
                                          <p:attrName>style.visibility</p:attrName>
                                        </p:attrNameLst>
                                      </p:cBhvr>
                                      <p:to>
                                        <p:strVal val="visible"/>
                                      </p:to>
                                    </p:set>
                                    <p:animEffect transition="in" filter="wipe(down)">
                                      <p:cBhvr>
                                        <p:cTn id="24" dur="500"/>
                                        <p:tgtEl>
                                          <p:spTgt spid="17">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7">
                                            <p:txEl>
                                              <p:pRg st="1" end="1"/>
                                            </p:txEl>
                                          </p:spTgt>
                                        </p:tgtEl>
                                        <p:attrNameLst>
                                          <p:attrName>style.visibility</p:attrName>
                                        </p:attrNameLst>
                                      </p:cBhvr>
                                      <p:to>
                                        <p:strVal val="visible"/>
                                      </p:to>
                                    </p:set>
                                    <p:animEffect transition="in" filter="wipe(down)">
                                      <p:cBhvr>
                                        <p:cTn id="29" dur="500"/>
                                        <p:tgtEl>
                                          <p:spTgt spid="17">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xit" presetSubtype="0" fill="hold" nodeType="clickEffect">
                                  <p:stCondLst>
                                    <p:cond delay="0"/>
                                  </p:stCondLst>
                                  <p:childTnLst>
                                    <p:set>
                                      <p:cBhvr>
                                        <p:cTn id="33" dur="1" fill="hold">
                                          <p:stCondLst>
                                            <p:cond delay="0"/>
                                          </p:stCondLst>
                                        </p:cTn>
                                        <p:tgtEl>
                                          <p:spTgt spid="3074"/>
                                        </p:tgtEl>
                                        <p:attrNameLst>
                                          <p:attrName>style.visibility</p:attrName>
                                        </p:attrNameLst>
                                      </p:cBhvr>
                                      <p:to>
                                        <p:strVal val="hidden"/>
                                      </p:to>
                                    </p:set>
                                  </p:childTnLst>
                                </p:cTn>
                              </p:par>
                              <p:par>
                                <p:cTn id="34" presetID="1" presetClass="exit" presetSubtype="0" fill="hold" grpId="0" nodeType="withEffect">
                                  <p:stCondLst>
                                    <p:cond delay="0"/>
                                  </p:stCondLst>
                                  <p:childTnLst>
                                    <p:set>
                                      <p:cBhvr>
                                        <p:cTn id="35" dur="1" fill="hold">
                                          <p:stCondLst>
                                            <p:cond delay="0"/>
                                          </p:stCondLst>
                                        </p:cTn>
                                        <p:tgtEl>
                                          <p:spTgt spid="17">
                                            <p:txEl>
                                              <p:pRg st="0" end="0"/>
                                            </p:txEl>
                                          </p:spTgt>
                                        </p:tgtEl>
                                        <p:attrNameLst>
                                          <p:attrName>style.visibility</p:attrName>
                                        </p:attrNameLst>
                                      </p:cBhvr>
                                      <p:to>
                                        <p:strVal val="hidden"/>
                                      </p:to>
                                    </p:set>
                                  </p:childTnLst>
                                </p:cTn>
                              </p:par>
                              <p:par>
                                <p:cTn id="36" presetID="1" presetClass="exit" presetSubtype="0" fill="hold" grpId="0" nodeType="withEffect">
                                  <p:stCondLst>
                                    <p:cond delay="0"/>
                                  </p:stCondLst>
                                  <p:childTnLst>
                                    <p:set>
                                      <p:cBhvr>
                                        <p:cTn id="37" dur="1" fill="hold">
                                          <p:stCondLst>
                                            <p:cond delay="0"/>
                                          </p:stCondLst>
                                        </p:cTn>
                                        <p:tgtEl>
                                          <p:spTgt spid="17">
                                            <p:txEl>
                                              <p:pRg st="1" end="1"/>
                                            </p:txEl>
                                          </p:spTgt>
                                        </p:tgtEl>
                                        <p:attrNameLst>
                                          <p:attrName>style.visibility</p:attrName>
                                        </p:attrNameLst>
                                      </p:cBhvr>
                                      <p:to>
                                        <p:strVal val="hidden"/>
                                      </p:to>
                                    </p:set>
                                  </p:childTnLst>
                                </p:cTn>
                              </p:par>
                              <p:par>
                                <p:cTn id="38" presetID="22" presetClass="entr" presetSubtype="4" fill="hold" nodeType="withEffect">
                                  <p:stCondLst>
                                    <p:cond delay="0"/>
                                  </p:stCondLst>
                                  <p:childTnLst>
                                    <p:set>
                                      <p:cBhvr>
                                        <p:cTn id="39" dur="1" fill="hold">
                                          <p:stCondLst>
                                            <p:cond delay="0"/>
                                          </p:stCondLst>
                                        </p:cTn>
                                        <p:tgtEl>
                                          <p:spTgt spid="3075"/>
                                        </p:tgtEl>
                                        <p:attrNameLst>
                                          <p:attrName>style.visibility</p:attrName>
                                        </p:attrNameLst>
                                      </p:cBhvr>
                                      <p:to>
                                        <p:strVal val="visible"/>
                                      </p:to>
                                    </p:set>
                                    <p:animEffect transition="in" filter="wipe(down)">
                                      <p:cBhvr>
                                        <p:cTn id="40" dur="500"/>
                                        <p:tgtEl>
                                          <p:spTgt spid="3075"/>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19">
                                            <p:txEl>
                                              <p:pRg st="0" end="0"/>
                                            </p:txEl>
                                          </p:spTgt>
                                        </p:tgtEl>
                                        <p:attrNameLst>
                                          <p:attrName>style.visibility</p:attrName>
                                        </p:attrNameLst>
                                      </p:cBhvr>
                                      <p:to>
                                        <p:strVal val="visible"/>
                                      </p:to>
                                    </p:set>
                                    <p:animEffect transition="in" filter="wipe(down)">
                                      <p:cBhvr>
                                        <p:cTn id="45" dur="500"/>
                                        <p:tgtEl>
                                          <p:spTgt spid="19">
                                            <p:txEl>
                                              <p:pRg st="0" end="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nodeType="clickEffect">
                                  <p:stCondLst>
                                    <p:cond delay="0"/>
                                  </p:stCondLst>
                                  <p:childTnLst>
                                    <p:set>
                                      <p:cBhvr>
                                        <p:cTn id="49" dur="1" fill="hold">
                                          <p:stCondLst>
                                            <p:cond delay="0"/>
                                          </p:stCondLst>
                                        </p:cTn>
                                        <p:tgtEl>
                                          <p:spTgt spid="19">
                                            <p:txEl>
                                              <p:pRg st="1" end="1"/>
                                            </p:txEl>
                                          </p:spTgt>
                                        </p:tgtEl>
                                        <p:attrNameLst>
                                          <p:attrName>style.visibility</p:attrName>
                                        </p:attrNameLst>
                                      </p:cBhvr>
                                      <p:to>
                                        <p:strVal val="visible"/>
                                      </p:to>
                                    </p:set>
                                    <p:animEffect transition="in" filter="wipe(down)">
                                      <p:cBhvr>
                                        <p:cTn id="50" dur="500"/>
                                        <p:tgtEl>
                                          <p:spTgt spid="1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2" grpId="0"/>
      <p:bldP spid="17" grpId="0" uiExpand="1" build="allAtOnce"/>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ocument 5"/>
          <p:cNvSpPr/>
          <p:nvPr/>
        </p:nvSpPr>
        <p:spPr>
          <a:xfrm>
            <a:off x="0" y="0"/>
            <a:ext cx="9144000" cy="571500"/>
          </a:xfrm>
          <a:prstGeom prst="flowChartDocument">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algn="ctr"/>
            <a:endParaRPr lang="en-US">
              <a:latin typeface="Times New Roman" pitchFamily="18" charset="0"/>
              <a:cs typeface="Times New Roman" pitchFamily="18" charset="0"/>
            </a:endParaRPr>
          </a:p>
        </p:txBody>
      </p:sp>
      <p:grpSp>
        <p:nvGrpSpPr>
          <p:cNvPr id="7" name="组合 23"/>
          <p:cNvGrpSpPr/>
          <p:nvPr/>
        </p:nvGrpSpPr>
        <p:grpSpPr>
          <a:xfrm>
            <a:off x="-10242" y="6205462"/>
            <a:ext cx="9152792" cy="718326"/>
            <a:chOff x="-17585" y="5729324"/>
            <a:chExt cx="12203723" cy="1123362"/>
          </a:xfrm>
        </p:grpSpPr>
        <p:pic>
          <p:nvPicPr>
            <p:cNvPr id="8" name="图片 25"/>
            <p:cNvPicPr>
              <a:picLocks noChangeAspect="1"/>
            </p:cNvPicPr>
            <p:nvPr/>
          </p:nvPicPr>
          <p:blipFill rotWithShape="1">
            <a:blip r:embed="rId3" cstate="print"/>
            <a:srcRect r="21459"/>
            <a:stretch/>
          </p:blipFill>
          <p:spPr>
            <a:xfrm>
              <a:off x="5398477" y="5729324"/>
              <a:ext cx="6787661" cy="1123362"/>
            </a:xfrm>
            <a:prstGeom prst="rect">
              <a:avLst/>
            </a:prstGeom>
          </p:spPr>
        </p:pic>
        <p:pic>
          <p:nvPicPr>
            <p:cNvPr id="9" name="图片 24"/>
            <p:cNvPicPr>
              <a:picLocks noChangeAspect="1"/>
            </p:cNvPicPr>
            <p:nvPr/>
          </p:nvPicPr>
          <p:blipFill rotWithShape="1">
            <a:blip r:embed="rId3" cstate="print"/>
            <a:srcRect l="1990"/>
            <a:stretch/>
          </p:blipFill>
          <p:spPr>
            <a:xfrm>
              <a:off x="-17585" y="5729324"/>
              <a:ext cx="8659753" cy="1123362"/>
            </a:xfrm>
            <a:prstGeom prst="rect">
              <a:avLst/>
            </a:prstGeom>
          </p:spPr>
        </p:pic>
      </p:grpSp>
      <p:sp>
        <p:nvSpPr>
          <p:cNvPr id="10" name="TextBox 9"/>
          <p:cNvSpPr txBox="1"/>
          <p:nvPr/>
        </p:nvSpPr>
        <p:spPr>
          <a:xfrm>
            <a:off x="706843" y="690261"/>
            <a:ext cx="8360957" cy="502908"/>
          </a:xfrm>
          <a:prstGeom prst="rect">
            <a:avLst/>
          </a:prstGeom>
          <a:noFill/>
          <a:ln>
            <a:noFill/>
          </a:ln>
        </p:spPr>
        <p:txBody>
          <a:bodyPr wrap="square" lIns="71323" tIns="35662" rIns="71323" bIns="35662" rtlCol="0">
            <a:spAutoFit/>
          </a:bodyPr>
          <a:lstStyle/>
          <a:p>
            <a:r>
              <a:rPr lang="en-US" sz="2800" b="1" dirty="0" smtClean="0">
                <a:latin typeface="Times New Roman" pitchFamily="18" charset="0"/>
                <a:ea typeface="Arial-Rounded" panose="020B0500000000000000" pitchFamily="34" charset="0"/>
                <a:cs typeface="Times New Roman" pitchFamily="18" charset="0"/>
              </a:rPr>
              <a:t>Quan sát tranh rồi trả lời.</a:t>
            </a:r>
            <a:endParaRPr lang="en-US" sz="2800" b="1" dirty="0">
              <a:latin typeface="Times New Roman" pitchFamily="18" charset="0"/>
              <a:ea typeface="Arial-Rounded" panose="020B0500000000000000" pitchFamily="34" charset="0"/>
              <a:cs typeface="Times New Roman" pitchFamily="18" charset="0"/>
            </a:endParaRPr>
          </a:p>
        </p:txBody>
      </p:sp>
      <p:sp>
        <p:nvSpPr>
          <p:cNvPr id="11" name="MH_Other_2">
            <a:extLst>
              <a:ext uri="{FF2B5EF4-FFF2-40B4-BE49-F238E27FC236}">
                <a16:creationId xmlns="" xmlns:a16="http://schemas.microsoft.com/office/drawing/2014/main" id="{6C38B6A4-EF08-49E1-B809-9812D148BB20}"/>
              </a:ext>
            </a:extLst>
          </p:cNvPr>
          <p:cNvSpPr/>
          <p:nvPr>
            <p:custDataLst>
              <p:tags r:id="rId1"/>
            </p:custDataLst>
          </p:nvPr>
        </p:nvSpPr>
        <p:spPr>
          <a:xfrm>
            <a:off x="128995" y="732922"/>
            <a:ext cx="461066" cy="512357"/>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Autofit/>
          </a:bodyPr>
          <a:lstStyle/>
          <a:p>
            <a:pPr algn="ctr">
              <a:defRPr/>
            </a:pPr>
            <a:r>
              <a:rPr lang="en-US" altLang="zh-CN" sz="2500" b="1" dirty="0" smtClean="0">
                <a:solidFill>
                  <a:srgbClr val="FFFFFF"/>
                </a:solidFill>
                <a:latin typeface="Times New Roman" pitchFamily="18" charset="0"/>
                <a:ea typeface="微软雅黑" panose="020B0503020204020204" pitchFamily="34" charset="-122"/>
                <a:cs typeface="Times New Roman" pitchFamily="18" charset="0"/>
              </a:rPr>
              <a:t>2</a:t>
            </a:r>
            <a:endParaRPr lang="zh-CN" altLang="en-US" sz="2500" b="1" dirty="0">
              <a:solidFill>
                <a:srgbClr val="FFFFFF"/>
              </a:solidFill>
              <a:latin typeface="Times New Roman" pitchFamily="18" charset="0"/>
              <a:ea typeface="微软雅黑" panose="020B0503020204020204" pitchFamily="34" charset="-122"/>
              <a:cs typeface="Times New Roman" pitchFamily="18" charset="0"/>
            </a:endParaRPr>
          </a:p>
        </p:txBody>
      </p:sp>
      <p:sp>
        <p:nvSpPr>
          <p:cNvPr id="12" name="Text Box 1"/>
          <p:cNvSpPr txBox="1"/>
          <p:nvPr/>
        </p:nvSpPr>
        <p:spPr>
          <a:xfrm>
            <a:off x="1674785" y="6553200"/>
            <a:ext cx="7754528" cy="349019"/>
          </a:xfrm>
          <a:prstGeom prst="rect">
            <a:avLst/>
          </a:prstGeom>
          <a:noFill/>
        </p:spPr>
        <p:txBody>
          <a:bodyPr wrap="square" lIns="71323" tIns="35662" rIns="71323" bIns="35662" rtlCol="0">
            <a:spAutoFit/>
          </a:bodyPr>
          <a:lstStyle/>
          <a:p>
            <a:r>
              <a:rPr lang="en-US" dirty="0" err="1">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Bản</a:t>
            </a:r>
            <a:r>
              <a:rPr lang="en-US" dirty="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 </a:t>
            </a:r>
            <a:r>
              <a:rPr lang="en-US" dirty="0" err="1">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quyền</a:t>
            </a:r>
            <a:r>
              <a:rPr lang="en-US" dirty="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 </a:t>
            </a:r>
            <a:r>
              <a:rPr lang="en-US" dirty="0" smtClean="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 </a:t>
            </a:r>
            <a:r>
              <a:rPr lang="en-US" dirty="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FB </a:t>
            </a:r>
            <a:r>
              <a:rPr lang="en-US" dirty="0" err="1" smtClean="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Đặng</a:t>
            </a:r>
            <a:r>
              <a:rPr lang="en-US" dirty="0" smtClean="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 </a:t>
            </a:r>
            <a:r>
              <a:rPr lang="en-US" dirty="0" err="1" smtClean="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Nhật</a:t>
            </a:r>
            <a:r>
              <a:rPr lang="en-US" dirty="0" smtClean="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 </a:t>
            </a:r>
            <a:r>
              <a:rPr lang="en-US" dirty="0" err="1" smtClean="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Linh</a:t>
            </a:r>
            <a:r>
              <a:rPr lang="en-US" dirty="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 https://www.facebook.com/nhat.linh.3557440</a:t>
            </a:r>
          </a:p>
        </p:txBody>
      </p:sp>
      <p:pic>
        <p:nvPicPr>
          <p:cNvPr id="4098" name="Picture 2"/>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17059" t="40833" r="39294" b="24792"/>
          <a:stretch/>
        </p:blipFill>
        <p:spPr bwMode="auto">
          <a:xfrm>
            <a:off x="1744980" y="1600200"/>
            <a:ext cx="5654040" cy="2514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3" name="TextBox 12"/>
          <p:cNvSpPr txBox="1"/>
          <p:nvPr/>
        </p:nvSpPr>
        <p:spPr>
          <a:xfrm>
            <a:off x="391521" y="3962400"/>
            <a:ext cx="8360957" cy="933795"/>
          </a:xfrm>
          <a:prstGeom prst="rect">
            <a:avLst/>
          </a:prstGeom>
          <a:noFill/>
          <a:ln>
            <a:noFill/>
          </a:ln>
        </p:spPr>
        <p:txBody>
          <a:bodyPr wrap="square" lIns="71323" tIns="35662" rIns="71323" bIns="35662" rtlCol="0">
            <a:spAutoFit/>
          </a:bodyPr>
          <a:lstStyle/>
          <a:p>
            <a:r>
              <a:rPr lang="en-US" sz="2800" b="1" dirty="0" smtClean="0">
                <a:latin typeface="Times New Roman" pitchFamily="18" charset="0"/>
                <a:ea typeface="Arial-Rounded" panose="020B0500000000000000" pitchFamily="34" charset="0"/>
                <a:cs typeface="Times New Roman" pitchFamily="18" charset="0"/>
              </a:rPr>
              <a:t>a) Em đoán xem quả bưởi và quả cam, quả nào nặng hơn?</a:t>
            </a:r>
            <a:endParaRPr lang="en-US" sz="2800" b="1" dirty="0">
              <a:latin typeface="Times New Roman" pitchFamily="18" charset="0"/>
              <a:ea typeface="Arial-Rounded" panose="020B0500000000000000" pitchFamily="34" charset="0"/>
              <a:cs typeface="Times New Roman" pitchFamily="18" charset="0"/>
            </a:endParaRPr>
          </a:p>
        </p:txBody>
      </p:sp>
      <p:sp>
        <p:nvSpPr>
          <p:cNvPr id="14" name="TextBox 13"/>
          <p:cNvSpPr txBox="1"/>
          <p:nvPr/>
        </p:nvSpPr>
        <p:spPr>
          <a:xfrm>
            <a:off x="391521" y="4724400"/>
            <a:ext cx="8360957" cy="502908"/>
          </a:xfrm>
          <a:prstGeom prst="rect">
            <a:avLst/>
          </a:prstGeom>
          <a:noFill/>
          <a:ln>
            <a:noFill/>
          </a:ln>
        </p:spPr>
        <p:txBody>
          <a:bodyPr wrap="square" lIns="71323" tIns="35662" rIns="71323" bIns="35662" rtlCol="0">
            <a:spAutoFit/>
          </a:bodyPr>
          <a:lstStyle/>
          <a:p>
            <a:r>
              <a:rPr lang="en-US" sz="2800" b="1" dirty="0" smtClean="0">
                <a:latin typeface="Times New Roman" pitchFamily="18" charset="0"/>
                <a:ea typeface="Arial-Rounded" panose="020B0500000000000000" pitchFamily="34" charset="0"/>
                <a:cs typeface="Times New Roman" pitchFamily="18" charset="0"/>
              </a:rPr>
              <a:t>b) Quả bưởi cân nặng mấy ki-lô-gam?</a:t>
            </a:r>
            <a:endParaRPr lang="en-US" sz="2800" b="1" dirty="0">
              <a:latin typeface="Times New Roman" pitchFamily="18" charset="0"/>
              <a:ea typeface="Arial-Rounded" panose="020B0500000000000000" pitchFamily="34" charset="0"/>
              <a:cs typeface="Times New Roman" pitchFamily="18" charset="0"/>
            </a:endParaRPr>
          </a:p>
        </p:txBody>
      </p:sp>
      <p:sp>
        <p:nvSpPr>
          <p:cNvPr id="15" name="TextBox 14"/>
          <p:cNvSpPr txBox="1"/>
          <p:nvPr/>
        </p:nvSpPr>
        <p:spPr>
          <a:xfrm>
            <a:off x="402043" y="5181600"/>
            <a:ext cx="7141757" cy="502908"/>
          </a:xfrm>
          <a:prstGeom prst="rect">
            <a:avLst/>
          </a:prstGeom>
          <a:noFill/>
          <a:ln>
            <a:noFill/>
          </a:ln>
        </p:spPr>
        <p:txBody>
          <a:bodyPr wrap="square" lIns="71323" tIns="35662" rIns="71323" bIns="35662" rtlCol="0">
            <a:spAutoFit/>
          </a:bodyPr>
          <a:lstStyle/>
          <a:p>
            <a:r>
              <a:rPr lang="en-US" sz="2800" b="1" dirty="0" smtClean="0">
                <a:latin typeface="Times New Roman" pitchFamily="18" charset="0"/>
                <a:ea typeface="Arial-Rounded" panose="020B0500000000000000" pitchFamily="34" charset="0"/>
                <a:cs typeface="Times New Roman" pitchFamily="18" charset="0"/>
              </a:rPr>
              <a:t>c) Quả cam nặng hơn hay nhẹ hơn 1kg?</a:t>
            </a:r>
            <a:endParaRPr lang="en-US" sz="2800" b="1" dirty="0">
              <a:latin typeface="Times New Roman" pitchFamily="18" charset="0"/>
              <a:ea typeface="Arial-Rounded" panose="020B0500000000000000" pitchFamily="34" charset="0"/>
              <a:cs typeface="Times New Roman" pitchFamily="18" charset="0"/>
            </a:endParaRPr>
          </a:p>
        </p:txBody>
      </p:sp>
      <p:sp>
        <p:nvSpPr>
          <p:cNvPr id="16" name="TextBox 15"/>
          <p:cNvSpPr txBox="1"/>
          <p:nvPr/>
        </p:nvSpPr>
        <p:spPr>
          <a:xfrm>
            <a:off x="402043" y="3962400"/>
            <a:ext cx="8360957" cy="502908"/>
          </a:xfrm>
          <a:prstGeom prst="rect">
            <a:avLst/>
          </a:prstGeom>
          <a:noFill/>
          <a:ln>
            <a:noFill/>
          </a:ln>
        </p:spPr>
        <p:txBody>
          <a:bodyPr wrap="square" lIns="71323" tIns="35662" rIns="71323" bIns="35662" rtlCol="0">
            <a:spAutoFit/>
          </a:bodyPr>
          <a:lstStyle/>
          <a:p>
            <a:r>
              <a:rPr lang="en-US" sz="2800" b="1" dirty="0" smtClean="0">
                <a:latin typeface="Times New Roman" pitchFamily="18" charset="0"/>
                <a:ea typeface="Arial-Rounded" panose="020B0500000000000000" pitchFamily="34" charset="0"/>
                <a:cs typeface="Times New Roman" pitchFamily="18" charset="0"/>
              </a:rPr>
              <a:t>a) Quả bưởi nặng hơn</a:t>
            </a:r>
            <a:endParaRPr lang="en-US" sz="2800" b="1" dirty="0">
              <a:latin typeface="Times New Roman" pitchFamily="18" charset="0"/>
              <a:ea typeface="Arial-Rounded" panose="020B0500000000000000" pitchFamily="34" charset="0"/>
              <a:cs typeface="Times New Roman" pitchFamily="18" charset="0"/>
            </a:endParaRPr>
          </a:p>
        </p:txBody>
      </p:sp>
      <p:sp>
        <p:nvSpPr>
          <p:cNvPr id="17" name="TextBox 16"/>
          <p:cNvSpPr txBox="1"/>
          <p:nvPr/>
        </p:nvSpPr>
        <p:spPr>
          <a:xfrm>
            <a:off x="381001" y="4724400"/>
            <a:ext cx="6858000" cy="502908"/>
          </a:xfrm>
          <a:prstGeom prst="rect">
            <a:avLst/>
          </a:prstGeom>
          <a:noFill/>
          <a:ln>
            <a:noFill/>
          </a:ln>
        </p:spPr>
        <p:txBody>
          <a:bodyPr wrap="square" lIns="71323" tIns="35662" rIns="71323" bIns="35662" rtlCol="0">
            <a:spAutoFit/>
          </a:bodyPr>
          <a:lstStyle/>
          <a:p>
            <a:r>
              <a:rPr lang="en-US" sz="2800" b="1" dirty="0" smtClean="0">
                <a:latin typeface="Times New Roman" pitchFamily="18" charset="0"/>
                <a:ea typeface="Arial-Rounded" panose="020B0500000000000000" pitchFamily="34" charset="0"/>
                <a:cs typeface="Times New Roman" pitchFamily="18" charset="0"/>
              </a:rPr>
              <a:t>b) Quả bưởi cân nặng </a:t>
            </a:r>
            <a:r>
              <a:rPr lang="en-US" sz="2800" b="1" dirty="0" smtClean="0">
                <a:solidFill>
                  <a:srgbClr val="FF0000"/>
                </a:solidFill>
                <a:latin typeface="Times New Roman" pitchFamily="18" charset="0"/>
                <a:ea typeface="Arial-Rounded" panose="020B0500000000000000" pitchFamily="34" charset="0"/>
                <a:cs typeface="Times New Roman" pitchFamily="18" charset="0"/>
              </a:rPr>
              <a:t>1kg</a:t>
            </a:r>
            <a:endParaRPr lang="en-US" sz="2800" b="1" dirty="0">
              <a:solidFill>
                <a:srgbClr val="FF0000"/>
              </a:solidFill>
              <a:latin typeface="Times New Roman" pitchFamily="18" charset="0"/>
              <a:ea typeface="Arial-Rounded" panose="020B0500000000000000" pitchFamily="34" charset="0"/>
              <a:cs typeface="Times New Roman" pitchFamily="18" charset="0"/>
            </a:endParaRPr>
          </a:p>
        </p:txBody>
      </p:sp>
      <p:sp>
        <p:nvSpPr>
          <p:cNvPr id="18" name="TextBox 17"/>
          <p:cNvSpPr txBox="1"/>
          <p:nvPr/>
        </p:nvSpPr>
        <p:spPr>
          <a:xfrm>
            <a:off x="402043" y="5181600"/>
            <a:ext cx="7141757" cy="502908"/>
          </a:xfrm>
          <a:prstGeom prst="rect">
            <a:avLst/>
          </a:prstGeom>
          <a:noFill/>
          <a:ln>
            <a:noFill/>
          </a:ln>
        </p:spPr>
        <p:txBody>
          <a:bodyPr wrap="square" lIns="71323" tIns="35662" rIns="71323" bIns="35662" rtlCol="0">
            <a:spAutoFit/>
          </a:bodyPr>
          <a:lstStyle/>
          <a:p>
            <a:r>
              <a:rPr lang="en-US" sz="2800" b="1" dirty="0" smtClean="0">
                <a:latin typeface="Times New Roman" pitchFamily="18" charset="0"/>
                <a:ea typeface="Arial-Rounded" panose="020B0500000000000000" pitchFamily="34" charset="0"/>
                <a:cs typeface="Times New Roman" pitchFamily="18" charset="0"/>
              </a:rPr>
              <a:t>c) Quả cam </a:t>
            </a:r>
            <a:r>
              <a:rPr lang="en-US" sz="2800" b="1" dirty="0" smtClean="0">
                <a:solidFill>
                  <a:srgbClr val="FF0000"/>
                </a:solidFill>
                <a:latin typeface="Times New Roman" pitchFamily="18" charset="0"/>
                <a:ea typeface="Arial-Rounded" panose="020B0500000000000000" pitchFamily="34" charset="0"/>
                <a:cs typeface="Times New Roman" pitchFamily="18" charset="0"/>
              </a:rPr>
              <a:t>nhẹ hơn </a:t>
            </a:r>
            <a:r>
              <a:rPr lang="en-US" sz="2800" b="1" dirty="0" smtClean="0">
                <a:latin typeface="Times New Roman" pitchFamily="18" charset="0"/>
                <a:ea typeface="Arial-Rounded" panose="020B0500000000000000" pitchFamily="34" charset="0"/>
                <a:cs typeface="Times New Roman" pitchFamily="18" charset="0"/>
              </a:rPr>
              <a:t>hay nhẹ hơn 1kg</a:t>
            </a:r>
            <a:endParaRPr lang="en-US" sz="2800" b="1" dirty="0">
              <a:latin typeface="Times New Roman" pitchFamily="18" charset="0"/>
              <a:ea typeface="Arial-Rounded" panose="020B0500000000000000" pitchFamily="34" charset="0"/>
              <a:cs typeface="Times New Roman" pitchFamily="18" charset="0"/>
            </a:endParaRPr>
          </a:p>
        </p:txBody>
      </p:sp>
    </p:spTree>
    <p:extLst>
      <p:ext uri="{BB962C8B-B14F-4D97-AF65-F5344CB8AC3E}">
        <p14:creationId xmlns:p14="http://schemas.microsoft.com/office/powerpoint/2010/main" xmlns="" val="1943166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22" presetClass="entr" presetSubtype="1"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up)">
                                      <p:cBhvr>
                                        <p:cTn id="12" dur="500"/>
                                        <p:tgtEl>
                                          <p:spTgt spid="11"/>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22" presetClass="entr" presetSubtype="4" fill="hold" nodeType="withEffect">
                                  <p:stCondLst>
                                    <p:cond delay="0"/>
                                  </p:stCondLst>
                                  <p:childTnLst>
                                    <p:set>
                                      <p:cBhvr>
                                        <p:cTn id="17" dur="1" fill="hold">
                                          <p:stCondLst>
                                            <p:cond delay="0"/>
                                          </p:stCondLst>
                                        </p:cTn>
                                        <p:tgtEl>
                                          <p:spTgt spid="4098"/>
                                        </p:tgtEl>
                                        <p:attrNameLst>
                                          <p:attrName>style.visibility</p:attrName>
                                        </p:attrNameLst>
                                      </p:cBhvr>
                                      <p:to>
                                        <p:strVal val="visible"/>
                                      </p:to>
                                    </p:set>
                                    <p:animEffect transition="in" filter="wipe(down)">
                                      <p:cBhvr>
                                        <p:cTn id="18" dur="500"/>
                                        <p:tgtEl>
                                          <p:spTgt spid="409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down)">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down)">
                                      <p:cBhvr>
                                        <p:cTn id="28" dur="500"/>
                                        <p:tgtEl>
                                          <p:spTgt spid="16"/>
                                        </p:tgtEl>
                                      </p:cBhvr>
                                    </p:animEffect>
                                  </p:childTnLst>
                                </p:cTn>
                              </p:par>
                              <p:par>
                                <p:cTn id="29" presetID="1" presetClass="exit" presetSubtype="0" fill="hold" grpId="1" nodeType="withEffect">
                                  <p:stCondLst>
                                    <p:cond delay="0"/>
                                  </p:stCondLst>
                                  <p:childTnLst>
                                    <p:set>
                                      <p:cBhvr>
                                        <p:cTn id="30" dur="1" fill="hold">
                                          <p:stCondLst>
                                            <p:cond delay="0"/>
                                          </p:stCondLst>
                                        </p:cTn>
                                        <p:tgtEl>
                                          <p:spTgt spid="13"/>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wipe(down)">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wipe(down)">
                                      <p:cBhvr>
                                        <p:cTn id="40" dur="500"/>
                                        <p:tgtEl>
                                          <p:spTgt spid="17"/>
                                        </p:tgtEl>
                                      </p:cBhvr>
                                    </p:animEffect>
                                  </p:childTnLst>
                                </p:cTn>
                              </p:par>
                              <p:par>
                                <p:cTn id="41" presetID="1" presetClass="exit" presetSubtype="0" fill="hold" grpId="1" nodeType="withEffect">
                                  <p:stCondLst>
                                    <p:cond delay="0"/>
                                  </p:stCondLst>
                                  <p:childTnLst>
                                    <p:set>
                                      <p:cBhvr>
                                        <p:cTn id="42" dur="1" fill="hold">
                                          <p:stCondLst>
                                            <p:cond delay="0"/>
                                          </p:stCondLst>
                                        </p:cTn>
                                        <p:tgtEl>
                                          <p:spTgt spid="1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wipe(down)">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xit" presetSubtype="0" fill="hold" grpId="1" nodeType="clickEffect">
                                  <p:stCondLst>
                                    <p:cond delay="0"/>
                                  </p:stCondLst>
                                  <p:childTnLst>
                                    <p:set>
                                      <p:cBhvr>
                                        <p:cTn id="51" dur="1" fill="hold">
                                          <p:stCondLst>
                                            <p:cond delay="0"/>
                                          </p:stCondLst>
                                        </p:cTn>
                                        <p:tgtEl>
                                          <p:spTgt spid="15"/>
                                        </p:tgtEl>
                                        <p:attrNameLst>
                                          <p:attrName>style.visibility</p:attrName>
                                        </p:attrNameLst>
                                      </p:cBhvr>
                                      <p:to>
                                        <p:strVal val="hidden"/>
                                      </p:to>
                                    </p:set>
                                  </p:childTnLst>
                                </p:cTn>
                              </p:par>
                              <p:par>
                                <p:cTn id="52" presetID="16" presetClass="entr" presetSubtype="21" fill="hold" grpId="0" nodeType="with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barn(inVertical)">
                                      <p:cBhvr>
                                        <p:cTn id="5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2" grpId="0"/>
      <p:bldP spid="13" grpId="0"/>
      <p:bldP spid="13" grpId="1"/>
      <p:bldP spid="14" grpId="0"/>
      <p:bldP spid="14" grpId="1"/>
      <p:bldP spid="15" grpId="0"/>
      <p:bldP spid="15" grpId="1"/>
      <p:bldP spid="16" grpId="0"/>
      <p:bldP spid="17" grpId="0"/>
      <p:bldP spid="18"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1"/>
</p:tagLst>
</file>

<file path=ppt/tags/tag2.xml><?xml version="1.0" encoding="utf-8"?>
<p:tagLst xmlns:a="http://schemas.openxmlformats.org/drawingml/2006/main" xmlns:r="http://schemas.openxmlformats.org/officeDocument/2006/relationships" xmlns:p="http://schemas.openxmlformats.org/presentationml/2006/main">
  <p:tag name="MH" val="20170502174611"/>
  <p:tag name="MH_LIBRARY" val="GRAPHIC"/>
  <p:tag name="MH_TYPE" val="Other"/>
  <p:tag name="MH_ORDER" val="2"/>
</p:tagLst>
</file>

<file path=ppt/tags/tag3.xml><?xml version="1.0" encoding="utf-8"?>
<p:tagLst xmlns:a="http://schemas.openxmlformats.org/drawingml/2006/main" xmlns:r="http://schemas.openxmlformats.org/officeDocument/2006/relationships" xmlns:p="http://schemas.openxmlformats.org/presentationml/2006/main">
  <p:tag name="MH" val="20170502174611"/>
  <p:tag name="MH_LIBRARY" val="GRAPHIC"/>
  <p:tag name="MH_TYPE" val="Other"/>
  <p:tag name="MH_ORDER" val="2"/>
</p:tagLst>
</file>

<file path=ppt/tags/tag4.xml><?xml version="1.0" encoding="utf-8"?>
<p:tagLst xmlns:a="http://schemas.openxmlformats.org/drawingml/2006/main" xmlns:r="http://schemas.openxmlformats.org/officeDocument/2006/relationships" xmlns:p="http://schemas.openxmlformats.org/presentationml/2006/main">
  <p:tag name="MH" val="20170502174611"/>
  <p:tag name="MH_LIBRARY" val="GRAPHIC"/>
  <p:tag name="MH_TYPE" val="Other"/>
  <p:tag name="MH_ORDER" val="2"/>
</p:tagLst>
</file>

<file path=ppt/tags/tag5.xml><?xml version="1.0" encoding="utf-8"?>
<p:tagLst xmlns:a="http://schemas.openxmlformats.org/drawingml/2006/main" xmlns:r="http://schemas.openxmlformats.org/officeDocument/2006/relationships" xmlns:p="http://schemas.openxmlformats.org/presentationml/2006/main">
  <p:tag name="TIMING" val="|1"/>
</p:tagLst>
</file>

<file path=ppt/tags/tag6.xml><?xml version="1.0" encoding="utf-8"?>
<p:tagLst xmlns:a="http://schemas.openxmlformats.org/drawingml/2006/main" xmlns:r="http://schemas.openxmlformats.org/officeDocument/2006/relationships" xmlns:p="http://schemas.openxmlformats.org/presentationml/2006/main">
  <p:tag name="TIMING" val="|3.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71</TotalTime>
  <Words>650</Words>
  <Application>Microsoft Office PowerPoint</Application>
  <PresentationFormat>On-screen Show (4:3)</PresentationFormat>
  <Paragraphs>65</Paragraphs>
  <Slides>12</Slides>
  <Notes>2</Notes>
  <HiddenSlides>0</HiddenSlides>
  <MMClips>2</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Windows 7</cp:lastModifiedBy>
  <cp:revision>18</cp:revision>
  <dcterms:created xsi:type="dcterms:W3CDTF">2021-06-12T14:35:08Z</dcterms:created>
  <dcterms:modified xsi:type="dcterms:W3CDTF">2022-10-29T08:27:09Z</dcterms:modified>
</cp:coreProperties>
</file>